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b80fc6a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6b80fc6a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87ff476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cf87ff476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16e3106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16e3106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b80fc6a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6b80fc6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81a15ed33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81a15ed33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81a15ed33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81a15ed33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f87ff47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cf87ff47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b80fc6a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26b80fc6a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6b80fc6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26b80fc6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d7b338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d7b338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6e3106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016e3106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16e3106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16e3106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16e31063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16e31063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16e31063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016e31063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6b80fc6a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26b80fc6a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6b80fc6a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26b80fc6a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6b80fc6a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26b80fc6a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6b80fc6a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26b80fc6a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6d7b338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6d7b338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b80fc6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26b80fc6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b80fc6a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26b80fc6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cc437e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cc437e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87ff47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cf87ff47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i.org/10.24381/cds.6860a573" TargetMode="External"/><Relationship Id="rId4" Type="http://schemas.openxmlformats.org/officeDocument/2006/relationships/hyperlink" Target="https://doi.org/10.24381/cds.6860a573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33600" y="1438950"/>
            <a:ext cx="77652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of Mean Stratospheric Temperature Over Equator Using LSTM Based Recurrent Neural Network</a:t>
            </a:r>
            <a:endParaRPr sz="231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CS 891 - Project Presentation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Semester 2022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IIIT Kalyani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None/>
            </a:pPr>
            <a:r>
              <a:t/>
            </a:r>
            <a:endParaRPr sz="2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663175"/>
            <a:ext cx="76881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By -</a:t>
            </a:r>
            <a:endParaRPr/>
          </a:p>
          <a:p>
            <a:pPr indent="-2997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Subham Pal [404]</a:t>
            </a:r>
            <a:endParaRPr/>
          </a:p>
          <a:p>
            <a:pPr indent="-2997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Subrata Kumar Biswas [405]</a:t>
            </a:r>
            <a:endParaRPr/>
          </a:p>
          <a:p>
            <a:pPr indent="-2997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Rajnish Maurya [378]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5283"/>
              <a:buNone/>
            </a:pPr>
            <a:r>
              <a:rPr b="1" lang="en" sz="21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supervision of  Dr. Uma Das - </a:t>
            </a:r>
            <a:r>
              <a:rPr b="1" lang="en" sz="21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(Physics)</a:t>
            </a:r>
            <a:r>
              <a:rPr b="1" lang="en" sz="217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IIIT Kalyani.</a:t>
            </a:r>
            <a:endParaRPr b="1" sz="217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600450" y="276000"/>
            <a:ext cx="18315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25" y="-1037"/>
            <a:ext cx="1189150" cy="15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727650" y="540850"/>
            <a:ext cx="8347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Generating Time Series for Validation 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89475" y="15856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889475" y="174182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889475" y="18904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889475" y="2044713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889475" y="21952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889475" y="2348563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889475" y="25000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89475" y="26509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889475" y="28072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889475" y="29557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889475" y="311008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889475" y="32605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889475" y="341393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889475" y="35653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889475" y="35629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889475" y="37192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889475" y="38677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889475" y="402208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889475" y="41725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889475" y="432593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889475" y="4477375"/>
            <a:ext cx="2449200" cy="1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892875" y="1561125"/>
            <a:ext cx="1967100" cy="909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5</a:t>
            </a:r>
            <a:r>
              <a:rPr b="1" lang="en"/>
              <a:t> Rows</a:t>
            </a:r>
            <a:r>
              <a:rPr lang="en"/>
              <a:t> Input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2892875" y="2453425"/>
            <a:ext cx="1967100" cy="502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</a:t>
            </a:r>
            <a:r>
              <a:rPr b="1" lang="en"/>
              <a:t> Rows</a:t>
            </a:r>
            <a:r>
              <a:rPr lang="en"/>
              <a:t> Predict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799175" y="4700875"/>
            <a:ext cx="26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Rows of Data with 17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2"/>
          <p:cNvSpPr/>
          <p:nvPr/>
        </p:nvSpPr>
        <p:spPr>
          <a:xfrm rot="-5400000">
            <a:off x="3841550" y="2301475"/>
            <a:ext cx="2578200" cy="8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Slide</a:t>
            </a:r>
            <a:r>
              <a:rPr lang="en"/>
              <a:t> by one row at a time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5414225" y="1893525"/>
            <a:ext cx="1005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5414225" y="2830888"/>
            <a:ext cx="1005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6484150" y="1305888"/>
            <a:ext cx="1534032" cy="962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(24, 5, 17)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6484150" y="2498500"/>
            <a:ext cx="1534032" cy="90957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(24, 2, 17)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42663"/>
          <a:stretch/>
        </p:blipFill>
        <p:spPr>
          <a:xfrm>
            <a:off x="3777100" y="4298163"/>
            <a:ext cx="4924425" cy="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727650" y="540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LSTM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3596575" y="1353550"/>
            <a:ext cx="2449200" cy="3351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Model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Process</a:t>
            </a:r>
            <a:endParaRPr b="1"/>
          </a:p>
        </p:txBody>
      </p:sp>
      <p:sp>
        <p:nvSpPr>
          <p:cNvPr id="233" name="Google Shape;233;p23"/>
          <p:cNvSpPr/>
          <p:nvPr/>
        </p:nvSpPr>
        <p:spPr>
          <a:xfrm>
            <a:off x="1804725" y="2036550"/>
            <a:ext cx="17919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6045775" y="2964925"/>
            <a:ext cx="1791900" cy="47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Data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644450" y="1353538"/>
            <a:ext cx="1534032" cy="962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(444, 5, 17)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335150" y="2408275"/>
            <a:ext cx="1534032" cy="90957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(24, 2, 17)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7463875" y="2090363"/>
            <a:ext cx="1534032" cy="962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(24, 5, 17)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7463875" y="3317850"/>
            <a:ext cx="1534032" cy="90957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(24, 2, 17)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727650" y="540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LSTM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3596575" y="1353550"/>
            <a:ext cx="2449200" cy="3351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Model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(Trained &amp; Ready for Prediction)</a:t>
            </a:r>
            <a:endParaRPr b="1"/>
          </a:p>
        </p:txBody>
      </p:sp>
      <p:sp>
        <p:nvSpPr>
          <p:cNvPr id="245" name="Google Shape;245;p24"/>
          <p:cNvSpPr/>
          <p:nvPr/>
        </p:nvSpPr>
        <p:spPr>
          <a:xfrm>
            <a:off x="1804725" y="2036550"/>
            <a:ext cx="17919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869450" y="1898525"/>
            <a:ext cx="1534032" cy="962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(1, 5, 17)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7347950" y="2491600"/>
            <a:ext cx="1534032" cy="90957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(1, 2, 17)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6045775" y="2678800"/>
            <a:ext cx="14052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734775" y="3287200"/>
            <a:ext cx="179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 Rows of Data as Input having 18 Features.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778350" y="3568525"/>
            <a:ext cx="179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Rows of Data as Output having 18 Features.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Long Short Term Memory 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84750" y="1272150"/>
            <a:ext cx="4885500" cy="27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type of RNN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an input layer, a hidden layer and an output layer.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predictions in timeseries problems.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are used to avoid the long term dependency problems.In sequence to sequence problems, linear order dependencies in sequences.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350" y="1777650"/>
            <a:ext cx="3224250" cy="280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120750" y="0"/>
            <a:ext cx="83457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Times New Roman"/>
                <a:ea typeface="Times New Roman"/>
                <a:cs typeface="Times New Roman"/>
                <a:sym typeface="Times New Roman"/>
              </a:rPr>
              <a:t>LSTM Architecture</a:t>
            </a:r>
            <a:endParaRPr sz="23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72450" y="577200"/>
            <a:ext cx="8705400" cy="4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consists of three gate: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Forget gate , 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gate and Output gate.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b="1"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Forget Gate</a:t>
            </a:r>
            <a:endParaRPr b="1"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a cell of the LSTM network , the first step 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to decide whether we should keep the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information from the previous timestamp or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forget it.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Xt: input to the current timestamp.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Uf: weight associated with the input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Ht-1: The hidden state of the previous timestamp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Wf: It is the weight matrix associated with hidden state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SzPts val="358"/>
              <a:buNone/>
            </a:pPr>
            <a:r>
              <a:t/>
            </a:r>
            <a:endParaRPr sz="617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750" y="577075"/>
            <a:ext cx="3996574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25" y="3084275"/>
            <a:ext cx="2210275" cy="7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108675" y="0"/>
            <a:ext cx="8309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Input Gate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205250" y="639925"/>
            <a:ext cx="8838000" cy="4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gate is used to quantify the importance of the new information carried by the input. 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Xt: Input at the current timestamp t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Ui: weight matrix of input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Ht-1: A hidden state at the previous timestamp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Wi: Weight matrix of input associated with hidden state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 Gate</a:t>
            </a:r>
            <a:endParaRPr b="1"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Equation of the output gate is similar to the previous gates.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3333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3333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Its values lies between 0 and 1 because of the sigmoid function.To calculate the current hidden state we will use the output gate and tanh of the updated cell state.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3333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46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775" y="2945875"/>
            <a:ext cx="2371725" cy="6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500" y="4607675"/>
            <a:ext cx="13811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idx="4294967295" type="title"/>
          </p:nvPr>
        </p:nvSpPr>
        <p:spPr>
          <a:xfrm>
            <a:off x="85350" y="48300"/>
            <a:ext cx="83310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Encoder Decoder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LSTM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3308250" y="507000"/>
            <a:ext cx="56868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model consists of 3 parts: encoder, intermediate (encoder) vector and decoder.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Encoder: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 stack of several recurrent units (LSTM) where each accepts a single element of the input sequence, collects information for that element and propagates it forward.Each word is represented as x_i where i is the order of that word.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Encoder Vector: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This is the final hidden state produced from the encoder part of the model. It is calculated using the formula.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 acts as the initial hidden state of the decoder part of the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1395225"/>
            <a:ext cx="3222902" cy="214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125" y="3284126"/>
            <a:ext cx="3222902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750" y="4310400"/>
            <a:ext cx="2752852" cy="8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85350" y="3755000"/>
            <a:ext cx="66279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Decoder: </a:t>
            </a:r>
            <a:r>
              <a:rPr lang="en" sz="39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recurrent unit accepts a hidden state from the previous unit and produces and output as well as its own hidden state.Any hidden state ht is computed using the formula:</a:t>
            </a:r>
            <a:endParaRPr sz="39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727650" y="591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Encoder Decoder LSTM: Model E1D1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1750900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425400" y="4138000"/>
            <a:ext cx="2062500" cy="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Shape ( , 5,17)</a:t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3400900" y="4138000"/>
            <a:ext cx="2062500" cy="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 Shape ( , 2,17)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727650" y="591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Encoder Decoder LSTM: Model E2D2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25400" y="4138000"/>
            <a:ext cx="2062500" cy="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Shape ( , 5,17)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3400900" y="4138000"/>
            <a:ext cx="2062500" cy="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Shape ( , 2,17)</a:t>
            </a:r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5" y="1298613"/>
            <a:ext cx="5943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727650" y="5910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Encoder Decoder LSTM: Model E4D4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89475" y="4138000"/>
            <a:ext cx="2062500" cy="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Shape ( , 5,17)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3929425" y="4138000"/>
            <a:ext cx="2062500" cy="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Shape ( , 2,17)</a:t>
            </a:r>
            <a:endParaRPr/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00" y="1456675"/>
            <a:ext cx="6277000" cy="2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9625" y="257325"/>
            <a:ext cx="76881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Topics to cover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9625" y="1345450"/>
            <a:ext cx="76881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Atmosphere Layers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Phenomenons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happening in the Stratosphere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among the Atmospheric Pressure, Temperature and Altitude in the Atmosphere (Stratosphere)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Data collected from the Equatorial region from Stratosphere.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Explaining the problem statement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used and its Architecture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and Results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727650" y="540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2675"/>
            <a:ext cx="5729400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275" y="81175"/>
            <a:ext cx="3328725" cy="22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 rotWithShape="1">
          <a:blip r:embed="rId5">
            <a:alphaModFix/>
          </a:blip>
          <a:srcRect b="0" l="1127" r="0" t="6620"/>
          <a:stretch/>
        </p:blipFill>
        <p:spPr>
          <a:xfrm>
            <a:off x="5474825" y="2294600"/>
            <a:ext cx="3613675" cy="23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0000" y="2571750"/>
            <a:ext cx="3294826" cy="23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/>
        </p:nvSpPr>
        <p:spPr>
          <a:xfrm>
            <a:off x="270700" y="2848900"/>
            <a:ext cx="1701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Verdict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: E1D1 is doing better.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152400" y="577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To Predict 24 Months?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 b="36187" l="0" r="0" t="0"/>
          <a:stretch/>
        </p:blipFill>
        <p:spPr>
          <a:xfrm>
            <a:off x="152400" y="1228450"/>
            <a:ext cx="4217650" cy="13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 txBox="1"/>
          <p:nvPr/>
        </p:nvSpPr>
        <p:spPr>
          <a:xfrm>
            <a:off x="386725" y="3145400"/>
            <a:ext cx="7688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Our Model is Trained to predict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future samples (months)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BUT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according to our problem Statement we need to predict next 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months.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using </a:t>
            </a:r>
            <a:r>
              <a:rPr lang="en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Multi-Step Prediction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727650" y="540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Multi-Step Prediction Method.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219150" y="1285125"/>
            <a:ext cx="6574500" cy="8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Direct Multi-step Forecast Strategy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prediction(t+1) = model1(obs(t-1), obs(t-2), ..., obs(t-n))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prediction(t+2) = model2(obs(t-2), obs(t-3), ..., obs(t-n))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219150" y="2225350"/>
            <a:ext cx="6574500" cy="8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Recursive Multi-step Forecast Strategy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prediction(t+1) = model(obs(t-1), obs(t-2), ..., obs(t-n))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prediction(t+2) = model(prediction(t+1), obs(t-1), ..., obs(t-n))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219150" y="3165575"/>
            <a:ext cx="6574500" cy="8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Direct-Recursive Hybrid Strategies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prediction(t+1) = model1(obs(t-1), obs(t-2), ..., obs(t-n))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prediction(t+2) = model2(prediction(t+1), obs(t-1), ..., obs(t-n))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219150" y="4105800"/>
            <a:ext cx="65745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Multiple Output Strategy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prediction(t+1), prediction(t+2) = model(obs(t-1), obs(t-2), ..., obs(t-n))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7283400" y="4641000"/>
            <a:ext cx="14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Brownlee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[2]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727650" y="540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Recursive Multi-Step Forecast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889475" y="15856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889475" y="1741825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889475" y="18904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889475" y="2044713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889475" y="21952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/>
          <p:nvPr/>
        </p:nvSpPr>
        <p:spPr>
          <a:xfrm>
            <a:off x="889475" y="2348563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/>
          <p:nvPr/>
        </p:nvSpPr>
        <p:spPr>
          <a:xfrm>
            <a:off x="889475" y="2500000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889475" y="26509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889475" y="28072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889475" y="29557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889475" y="311008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/>
          <p:nvPr/>
        </p:nvSpPr>
        <p:spPr>
          <a:xfrm>
            <a:off x="889475" y="32605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889475" y="341393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889475" y="35653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889475" y="35629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889475" y="37192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889475" y="38677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/>
          <p:nvPr/>
        </p:nvSpPr>
        <p:spPr>
          <a:xfrm>
            <a:off x="889475" y="402208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889475" y="41725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889475" y="432593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889475" y="4477375"/>
            <a:ext cx="1276200" cy="163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2330975" y="15856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2330975" y="174182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2330975" y="18904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2330975" y="2044713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2330975" y="21952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2330975" y="2348563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2330975" y="25000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330975" y="2650975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2330975" y="2807200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2330975" y="29557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2330975" y="311008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2330975" y="32605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2330975" y="341393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2330975" y="35653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2330975" y="35629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2330975" y="37192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2330975" y="38677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2330975" y="402208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>
            <a:off x="2330975" y="41725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2330975" y="432593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2330975" y="4477375"/>
            <a:ext cx="1276200" cy="163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6655475" y="1650050"/>
            <a:ext cx="248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Blue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-&gt; Input in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Green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-&gt; Output from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-&gt; Final Predicted Value.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6793550" y="4331375"/>
            <a:ext cx="21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Recursive Steps Continue….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3772475" y="15856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3772475" y="174182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3772475" y="18904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3772475" y="2044713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3772475" y="21952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3772475" y="2348563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3772475" y="25000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3772475" y="2650975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3772475" y="28072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3772475" y="2955775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3772475" y="3110088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3772475" y="32605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3772475" y="341393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3772475" y="35653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3772475" y="35629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3772475" y="37192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3772475" y="38677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3772475" y="402208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3772475" y="41725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3772475" y="432593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3772475" y="4477375"/>
            <a:ext cx="1276200" cy="163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5213975" y="15856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5213975" y="174182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5213975" y="18904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5213975" y="2044713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5213975" y="21952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5213975" y="2348563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5213975" y="25000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5213975" y="2650975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5213975" y="2807200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5213975" y="2955775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5213975" y="3110088"/>
            <a:ext cx="1276200" cy="2448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5213975" y="3260575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5213975" y="3413938"/>
            <a:ext cx="1276200" cy="244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5213975" y="35653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5213975" y="35629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5213975" y="3719200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213975" y="38677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5213975" y="402208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5213975" y="4172575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5213975" y="4325938"/>
            <a:ext cx="1276200" cy="244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5213975" y="4477375"/>
            <a:ext cx="1276200" cy="163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727650" y="622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727650" y="1380425"/>
            <a:ext cx="76887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0150" lIns="91425" spcFirstLastPara="1" rIns="91425" wrap="square" tIns="182875">
            <a:noAutofit/>
          </a:bodyPr>
          <a:lstStyle/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Coefficient is the measure of relationship between two variables.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Mean Squared Error (RMSE) is the root square of the average of the </a:t>
            </a: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squared</a:t>
            </a: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difference between the predicted and actual values.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Absolute Error (MAE) is the average of the absolute differences between the predicted and actual values.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Absolute Percentage Error (MAPE) is the average of the percentage errors between the predicted and actual values. It calculates the relative error in observations.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 score shows how good our model fits the datasets. 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Results: Tallying With Actual Test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7" name="Google Shape;4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875"/>
            <a:ext cx="7917274" cy="45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Results: Tallying With Actual Test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3" name="Google Shape;4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888" y="535199"/>
            <a:ext cx="5590223" cy="20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571750"/>
            <a:ext cx="5430450" cy="17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0450" y="535199"/>
            <a:ext cx="3713550" cy="127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450" y="1906850"/>
            <a:ext cx="3713550" cy="1275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0450" y="3283700"/>
            <a:ext cx="3713550" cy="130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57325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Accuracy Wrt. Altitude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50" y="492825"/>
            <a:ext cx="3156175" cy="229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375" y="535200"/>
            <a:ext cx="3156175" cy="22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950" y="2887582"/>
            <a:ext cx="3156175" cy="225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1375" y="2887575"/>
            <a:ext cx="3156175" cy="22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9"/>
          <p:cNvSpPr txBox="1"/>
          <p:nvPr/>
        </p:nvSpPr>
        <p:spPr>
          <a:xfrm>
            <a:off x="6484150" y="786350"/>
            <a:ext cx="24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307500" y="1914825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293525" y="712375"/>
            <a:ext cx="2003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As we go higher in the atmosphere, the errors in our results increases.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model fits the data good at first and then the fitting degrades and then again increases.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727650" y="622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40"/>
          <p:cNvSpPr txBox="1"/>
          <p:nvPr>
            <p:ph idx="1" type="body"/>
          </p:nvPr>
        </p:nvSpPr>
        <p:spPr>
          <a:xfrm>
            <a:off x="727650" y="1511025"/>
            <a:ext cx="76887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0150" lIns="91425" spcFirstLastPara="1" rIns="91425" wrap="square" tIns="182875">
            <a:noAutofit/>
          </a:bodyPr>
          <a:lstStyle/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can be seen in the results, our model performed well and it was close to </a:t>
            </a: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actual values.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predictions of climatic changes often have very blunt accuracy </a:t>
            </a: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many natural factors that plays their role in controlling the weather.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our results shows that LSTM Models are a good approach to predict such long timely data. If added more factors, they can yield more accurate results.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title"/>
          </p:nvPr>
        </p:nvSpPr>
        <p:spPr>
          <a:xfrm>
            <a:off x="727650" y="622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41"/>
          <p:cNvSpPr txBox="1"/>
          <p:nvPr>
            <p:ph idx="1" type="body"/>
          </p:nvPr>
        </p:nvSpPr>
        <p:spPr>
          <a:xfrm>
            <a:off x="405300" y="1326450"/>
            <a:ext cx="76887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0150" lIns="91425" spcFirstLastPara="1" rIns="91425" wrap="square" tIns="1828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predicted the temperatures in stratosphere, we can track the global warming alerts using the predicted values for upcoming years.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5"/>
              <a:buFont typeface="Times New Roman"/>
              <a:buChar char="●"/>
            </a:pPr>
            <a:r>
              <a:rPr lang="en" sz="1904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 worked well, so we can create similar models to predict other natural climatic events such as rainfall, cyclonic winds,etc.</a:t>
            </a:r>
            <a:endParaRPr sz="190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34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340">
                <a:latin typeface="Times New Roman"/>
                <a:ea typeface="Times New Roman"/>
                <a:cs typeface="Times New Roman"/>
                <a:sym typeface="Times New Roman"/>
              </a:rPr>
              <a:t>Atmosphere</a:t>
            </a:r>
            <a:endParaRPr sz="23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434650"/>
            <a:ext cx="5001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Troposphere - 10 KM above the sea level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Stratosphere - 10-50 KM above the sea level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Mesosphere - 50-80 KM above the sea level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Thermosphere &amp; Ionosphere - Beyond 80 KM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Stratosphere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Temperature is increasing with altitude in the Stratosphere.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Quasi-biennial oscillation: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belt of strong winds move around the earth. After every 14 months, the wind completely changes its direction, whole cycle takes around 24-28 months in a periodic manner - known as Quasi Biennial Oscillation.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130600" y="4789500"/>
            <a:ext cx="401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[Credit: https://www.weather.gov/jetstream/layers]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6015" t="0"/>
          <a:stretch/>
        </p:blipFill>
        <p:spPr>
          <a:xfrm>
            <a:off x="5240100" y="0"/>
            <a:ext cx="3843624" cy="49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ctrTitle"/>
          </p:nvPr>
        </p:nvSpPr>
        <p:spPr>
          <a:xfrm>
            <a:off x="729625" y="257325"/>
            <a:ext cx="76881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 Brief Summary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2"/>
          <p:cNvSpPr txBox="1"/>
          <p:nvPr>
            <p:ph idx="1" type="subTitle"/>
          </p:nvPr>
        </p:nvSpPr>
        <p:spPr>
          <a:xfrm>
            <a:off x="729625" y="1345450"/>
            <a:ext cx="76881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Atmosphere Layers (Stratosphere)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Data collected from the Equatorial region from Stratosphere.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Explaining the problem statement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used and its Architecture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and Results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Acknowledgements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like to to thank our project supervisor, Dr Uma Das for her support throughout the semester.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856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88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provided us with the dataset without which this project would not have been possible</a:t>
            </a:r>
            <a:r>
              <a:rPr lang="en" sz="22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6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652125" y="532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89" name="Google Shape;489;p44"/>
          <p:cNvSpPr txBox="1"/>
          <p:nvPr>
            <p:ph idx="1" type="body"/>
          </p:nvPr>
        </p:nvSpPr>
        <p:spPr>
          <a:xfrm>
            <a:off x="727650" y="1614800"/>
            <a:ext cx="76887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Hersbach, H., Bell, B., Berrisford, P., Biavati, G., Horányi, A., Muñoz Sabater, J., Nicolas, J., Peubey, C., Radu, R., Rozum, I., Schepers, D., Simmons, A., Soci, C., Dee, D., Thépaut, J-N. (2019): ERA5 monthly averaged data on pressure levels from 1979 to present. Copernicus Climate Change Service (C3S) Climate Data Store (CDS), 10.24381/cds.6860a573. DOI:</a:t>
            </a:r>
            <a:r>
              <a:rPr lang="en" sz="15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10.24381/cds.6860a573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Brownlee, Jason. 2020.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Mastery With Python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N.p.: Jason Brownlee.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P. Baldwin,L. J. Gray,T. J. Dunkerton,K. Hamilton,P. H. Haynes,W. J. Randel,J. R. Holton,M. J. Alexander,I. Hirota,T. Horinouchi,D. B. A. Jones,J. S. Kinnersley,C. Marquardt,K. Sato,M. Takahashi (2001). The quasi-biennial oscillation. May, 2001. https://doi.org/10.1029/1999RG000073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 J. Jacob and  Loretta J. Mickley, Introduction to Atmospheric Chemistry, Atmospheric Chemistry Modeling Group - Harvard University, Princeton University Press, 1999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Thanks to all the panelists for their valuable insights and suggestions.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34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34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" sz="2340"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 sz="23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30600" y="4789500"/>
            <a:ext cx="401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[Credit: Harvard.edu]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1768650"/>
            <a:ext cx="3429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 HPa - 250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HPa lies in the the Stratosphere.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Data containing the mean Temperature on the Equator in Kelvin for various Pressure regions. (1979-2020)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75" y="0"/>
            <a:ext cx="5547426" cy="43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001700" y="1585600"/>
            <a:ext cx="12900" cy="2191475"/>
          </a:xfrm>
          <a:custGeom>
            <a:rect b="b" l="l" r="r" t="t"/>
            <a:pathLst>
              <a:path extrusionOk="0" h="87659" w="516">
                <a:moveTo>
                  <a:pt x="516" y="0"/>
                </a:moveTo>
                <a:cubicBezTo>
                  <a:pt x="516" y="29220"/>
                  <a:pt x="0" y="58439"/>
                  <a:pt x="0" y="8765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3" name="Google Shape;113;p16"/>
          <p:cNvCxnSpPr/>
          <p:nvPr/>
        </p:nvCxnSpPr>
        <p:spPr>
          <a:xfrm>
            <a:off x="5916950" y="3171175"/>
            <a:ext cx="0" cy="67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 flipH="1" rot="10800000">
            <a:off x="4292700" y="3854550"/>
            <a:ext cx="657300" cy="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5968425" y="3828750"/>
            <a:ext cx="129000" cy="6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3854400" y="4563400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HPa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708400" y="4498950"/>
            <a:ext cx="11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 rot="10800000">
            <a:off x="5001700" y="1675825"/>
            <a:ext cx="226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/>
          <p:nvPr/>
        </p:nvCxnSpPr>
        <p:spPr>
          <a:xfrm flipH="1">
            <a:off x="5620500" y="3171175"/>
            <a:ext cx="16629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0" y="535200"/>
            <a:ext cx="9144001" cy="381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219150" y="4228250"/>
            <a:ext cx="8925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Build a Deep Learning Model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capable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multivariate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Time Series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Predict the values of upcoming years and verify the performance of model.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50250" y="476975"/>
            <a:ext cx="89250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705200" y="-116025"/>
            <a:ext cx="30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Pressure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levels in HPa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6600175" y="167575"/>
            <a:ext cx="902400" cy="36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Box Plot -  Pressure vs Temperature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12280"/>
          <a:stretch/>
        </p:blipFill>
        <p:spPr>
          <a:xfrm>
            <a:off x="0" y="535200"/>
            <a:ext cx="9143999" cy="45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4834125" y="4627850"/>
            <a:ext cx="9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(In HPa)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 rot="-5400000">
            <a:off x="-451175" y="1117500"/>
            <a:ext cx="15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kilokelvin (kK)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75" y="0"/>
            <a:ext cx="3102399" cy="24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7650" y="603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Train, Validation &amp; 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76975" y="1456675"/>
            <a:ext cx="8010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 Set: Used to train the model.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Validation Set: Test whether our model is Overfitting or Underfitting.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Test Set: Verify final prediction.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0" y="2652675"/>
            <a:ext cx="8611901" cy="1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83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Scaling of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0" y="535200"/>
            <a:ext cx="563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is chosen instead of normalization.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Min-Max Scaler is used for scaling.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has been scaled to the range [0,1]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Min-Max scaler got 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optimised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training set, which makes it 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validation and test data. 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600" y="2261100"/>
            <a:ext cx="3376400" cy="20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775" y="12"/>
            <a:ext cx="3509227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3107650"/>
            <a:ext cx="46005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95825"/>
            <a:ext cx="46577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01875" y="540850"/>
            <a:ext cx="8347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Series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TRAIN 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89475" y="15856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89475" y="174182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889475" y="18904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889475" y="2044713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889475" y="21952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889475" y="2348563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889475" y="25000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889475" y="26509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89475" y="28072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889475" y="29557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89475" y="311008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89475" y="32605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889475" y="341393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889475" y="35653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889475" y="35629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89475" y="3719200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889475" y="38677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889475" y="402208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889475" y="4172575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889475" y="4325938"/>
            <a:ext cx="24492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889475" y="4477375"/>
            <a:ext cx="2449200" cy="1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892875" y="1561125"/>
            <a:ext cx="1967100" cy="909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5</a:t>
            </a:r>
            <a:r>
              <a:rPr b="1" lang="en"/>
              <a:t> Rows</a:t>
            </a:r>
            <a:r>
              <a:rPr lang="en"/>
              <a:t> Input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2892875" y="2453425"/>
            <a:ext cx="1967100" cy="502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</a:t>
            </a:r>
            <a:r>
              <a:rPr b="1" lang="en"/>
              <a:t> Rows</a:t>
            </a:r>
            <a:r>
              <a:rPr lang="en"/>
              <a:t> Predict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799175" y="4700875"/>
            <a:ext cx="26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Rows of Data with 17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/>
          <p:nvPr/>
        </p:nvSpPr>
        <p:spPr>
          <a:xfrm rot="-5400000">
            <a:off x="3841550" y="2301475"/>
            <a:ext cx="2578200" cy="8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Slide</a:t>
            </a:r>
            <a:r>
              <a:rPr lang="en"/>
              <a:t> by one row at a time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5414225" y="1893525"/>
            <a:ext cx="1005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414225" y="2830888"/>
            <a:ext cx="1005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6484150" y="1305888"/>
            <a:ext cx="1534032" cy="962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(444, 5, 17)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6484150" y="2498500"/>
            <a:ext cx="1534032" cy="90957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(24, 2, 17)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53271" l="0" r="0" t="0"/>
          <a:stretch/>
        </p:blipFill>
        <p:spPr>
          <a:xfrm>
            <a:off x="3867350" y="4297194"/>
            <a:ext cx="4924425" cy="2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