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BFD26-81B1-4D0A-B203-C9F0F666F333}" type="datetimeFigureOut">
              <a:rPr lang="en-IN" smtClean="0"/>
              <a:t>23-01-2025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B3B8B-5415-4564-A9C0-AF87DE0315D6}" type="slidenum">
              <a:rPr lang="en-IN" smtClean="0"/>
              <a:t>‹#›</a:t>
            </a:fld>
            <a:endParaRPr lang="en-IN"/>
          </a:p>
        </p:txBody>
      </p:sp>
    </p:spTree>
    <p:extLst>
      <p:ext uri="{BB962C8B-B14F-4D97-AF65-F5344CB8AC3E}">
        <p14:creationId xmlns:p14="http://schemas.microsoft.com/office/powerpoint/2010/main" val="3880332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FB3B8B-5415-4564-A9C0-AF87DE0315D6}" type="slidenum">
              <a:rPr lang="en-IN" smtClean="0"/>
              <a:t>1</a:t>
            </a:fld>
            <a:endParaRPr lang="en-IN"/>
          </a:p>
        </p:txBody>
      </p:sp>
    </p:spTree>
    <p:extLst>
      <p:ext uri="{BB962C8B-B14F-4D97-AF65-F5344CB8AC3E}">
        <p14:creationId xmlns:p14="http://schemas.microsoft.com/office/powerpoint/2010/main" val="1096792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382472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6FD6DC-13DB-47C6-90D4-542E829043BB}" type="datetimeFigureOut">
              <a:rPr lang="en-IN" smtClean="0"/>
              <a:t>23-01-2025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220572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39456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458661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3225820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3627634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955397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1608454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106690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267828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FD6DC-13DB-47C6-90D4-542E829043BB}"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194636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6FD6DC-13DB-47C6-90D4-542E829043BB}" type="datetimeFigureOut">
              <a:rPr lang="en-IN" smtClean="0"/>
              <a:t>23-01-2025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261129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6FD6DC-13DB-47C6-90D4-542E829043BB}" type="datetimeFigureOut">
              <a:rPr lang="en-IN" smtClean="0"/>
              <a:t>23-01-2025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274463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6FD6DC-13DB-47C6-90D4-542E829043BB}" type="datetimeFigureOut">
              <a:rPr lang="en-IN" smtClean="0"/>
              <a:t>23-01-2025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1177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FD6DC-13DB-47C6-90D4-542E829043BB}" type="datetimeFigureOut">
              <a:rPr lang="en-IN" smtClean="0"/>
              <a:t>23-01-2025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214398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6FD6DC-13DB-47C6-90D4-542E829043BB}" type="datetimeFigureOut">
              <a:rPr lang="en-IN" smtClean="0"/>
              <a:t>23-01-2025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15581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6FD6DC-13DB-47C6-90D4-542E829043BB}" type="datetimeFigureOut">
              <a:rPr lang="en-IN" smtClean="0"/>
              <a:t>23-01-2025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816B8-ECE1-4C6F-80A1-826EC59F7C37}" type="slidenum">
              <a:rPr lang="en-IN" smtClean="0"/>
              <a:t>‹#›</a:t>
            </a:fld>
            <a:endParaRPr lang="en-IN"/>
          </a:p>
        </p:txBody>
      </p:sp>
    </p:spTree>
    <p:extLst>
      <p:ext uri="{BB962C8B-B14F-4D97-AF65-F5344CB8AC3E}">
        <p14:creationId xmlns:p14="http://schemas.microsoft.com/office/powerpoint/2010/main" val="165694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6FD6DC-13DB-47C6-90D4-542E829043BB}" type="datetimeFigureOut">
              <a:rPr lang="en-IN" smtClean="0"/>
              <a:t>23-01-2025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816B8-ECE1-4C6F-80A1-826EC59F7C37}" type="slidenum">
              <a:rPr lang="en-IN" smtClean="0"/>
              <a:t>‹#›</a:t>
            </a:fld>
            <a:endParaRPr lang="en-IN"/>
          </a:p>
        </p:txBody>
      </p:sp>
    </p:spTree>
    <p:extLst>
      <p:ext uri="{BB962C8B-B14F-4D97-AF65-F5344CB8AC3E}">
        <p14:creationId xmlns:p14="http://schemas.microsoft.com/office/powerpoint/2010/main" val="17177067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E592-149A-E864-CEFC-DBD2AE93F72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EB40401-E199-28F7-539B-E50F39530DB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0E8E8B1-1505-5976-09B8-5902117C6D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B7D5D34-5BDB-7B70-FEF9-C92285A7615B}"/>
              </a:ext>
            </a:extLst>
          </p:cNvPr>
          <p:cNvSpPr txBox="1"/>
          <p:nvPr/>
        </p:nvSpPr>
        <p:spPr>
          <a:xfrm>
            <a:off x="5476672" y="4679004"/>
            <a:ext cx="6361890" cy="1631216"/>
          </a:xfrm>
          <a:prstGeom prst="rect">
            <a:avLst/>
          </a:prstGeom>
          <a:noFill/>
        </p:spPr>
        <p:txBody>
          <a:bodyPr wrap="square" rtlCol="0">
            <a:spAutoFit/>
          </a:bodyPr>
          <a:lstStyle/>
          <a:p>
            <a:r>
              <a:rPr lang="en-IN" sz="2000" b="1" dirty="0">
                <a:solidFill>
                  <a:schemeClr val="bg1"/>
                </a:solidFill>
                <a:latin typeface="Arial" panose="020B0604020202020204" pitchFamily="34" charset="0"/>
                <a:cs typeface="Arial" panose="020B0604020202020204" pitchFamily="34" charset="0"/>
              </a:rPr>
              <a:t>Business Intelligence (BI) Software Implementation</a:t>
            </a:r>
          </a:p>
          <a:p>
            <a:r>
              <a:rPr lang="en-IN" sz="2000" b="1" dirty="0">
                <a:solidFill>
                  <a:schemeClr val="bg1"/>
                </a:solidFill>
                <a:latin typeface="Arial" panose="020B0604020202020204" pitchFamily="34" charset="0"/>
                <a:cs typeface="Arial" panose="020B0604020202020204" pitchFamily="34" charset="0"/>
              </a:rPr>
              <a:t>                             </a:t>
            </a:r>
          </a:p>
          <a:p>
            <a:endParaRPr lang="en-IN" sz="2000" b="1" dirty="0">
              <a:solidFill>
                <a:schemeClr val="bg1"/>
              </a:solidFill>
              <a:latin typeface="Arial" panose="020B0604020202020204" pitchFamily="34" charset="0"/>
              <a:cs typeface="Arial" panose="020B0604020202020204" pitchFamily="34" charset="0"/>
            </a:endParaRPr>
          </a:p>
          <a:p>
            <a:r>
              <a:rPr lang="en-IN" sz="2000" b="1" dirty="0">
                <a:solidFill>
                  <a:schemeClr val="bg1"/>
                </a:solidFill>
                <a:latin typeface="Arial" panose="020B0604020202020204" pitchFamily="34" charset="0"/>
                <a:cs typeface="Arial" panose="020B0604020202020204" pitchFamily="34" charset="0"/>
              </a:rPr>
              <a:t>                             Presented By: Subhojit Mukherjee</a:t>
            </a:r>
          </a:p>
          <a:p>
            <a:r>
              <a:rPr lang="en-IN" sz="2000" b="1" dirty="0">
                <a:solidFill>
                  <a:schemeClr val="bg1"/>
                </a:solidFill>
                <a:latin typeface="Arial" panose="020B0604020202020204" pitchFamily="34" charset="0"/>
                <a:cs typeface="Arial" panose="020B0604020202020204" pitchFamily="34" charset="0"/>
              </a:rPr>
              <a:t>                                    Dated On:  17.01.2025</a:t>
            </a:r>
          </a:p>
        </p:txBody>
      </p:sp>
    </p:spTree>
    <p:extLst>
      <p:ext uri="{BB962C8B-B14F-4D97-AF65-F5344CB8AC3E}">
        <p14:creationId xmlns:p14="http://schemas.microsoft.com/office/powerpoint/2010/main" val="344260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0" name="Group 19">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3"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4"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5"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6"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49" name="TextBox 48">
            <a:extLst>
              <a:ext uri="{FF2B5EF4-FFF2-40B4-BE49-F238E27FC236}">
                <a16:creationId xmlns:a16="http://schemas.microsoft.com/office/drawing/2014/main" id="{BCF1C700-28FC-95F1-8828-92E540F3B516}"/>
              </a:ext>
            </a:extLst>
          </p:cNvPr>
          <p:cNvSpPr txBox="1"/>
          <p:nvPr/>
        </p:nvSpPr>
        <p:spPr>
          <a:xfrm>
            <a:off x="6513074" y="2967334"/>
            <a:ext cx="3287593" cy="923330"/>
          </a:xfrm>
          <a:prstGeom prst="rect">
            <a:avLst/>
          </a:prstGeom>
          <a:noFill/>
        </p:spPr>
        <p:txBody>
          <a:bodyPr wrap="square" rtlCol="0">
            <a:spAutoFit/>
          </a:bodyPr>
          <a:lstStyle/>
          <a:p>
            <a:pPr algn="ctr"/>
            <a:r>
              <a:rPr lang="en-US" sz="5400" b="1" dirty="0">
                <a:latin typeface="Calibri" panose="020F0502020204030204" pitchFamily="34" charset="0"/>
                <a:cs typeface="Calibri" panose="020F0502020204030204" pitchFamily="34" charset="0"/>
              </a:rPr>
              <a:t>Thank You</a:t>
            </a:r>
            <a:endParaRPr lang="en-IN" sz="5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390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D62D06B-73F0-BEE1-8E2F-E06328B67B1C}"/>
              </a:ext>
            </a:extLst>
          </p:cNvPr>
          <p:cNvSpPr>
            <a:spLocks noGrp="1"/>
          </p:cNvSpPr>
          <p:nvPr>
            <p:ph type="title"/>
          </p:nvPr>
        </p:nvSpPr>
        <p:spPr>
          <a:xfrm>
            <a:off x="496112" y="685801"/>
            <a:ext cx="2743200" cy="5105400"/>
          </a:xfrm>
        </p:spPr>
        <p:txBody>
          <a:bodyPr>
            <a:normAutofit/>
          </a:bodyPr>
          <a:lstStyle/>
          <a:p>
            <a:r>
              <a:rPr lang="en-US" sz="3600" b="1" dirty="0">
                <a:solidFill>
                  <a:srgbClr val="FFFFFF"/>
                </a:solidFill>
                <a:latin typeface="Arial Black" panose="020B0A04020102020204" pitchFamily="34" charset="0"/>
              </a:rPr>
              <a:t>Definition</a:t>
            </a:r>
            <a:endParaRPr lang="en-IN" sz="3600" b="1" dirty="0">
              <a:solidFill>
                <a:srgbClr val="FFFFFF"/>
              </a:solidFill>
              <a:latin typeface="Arial Black" panose="020B0A04020102020204" pitchFamily="34" charset="0"/>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3" name="Content Placeholder 2">
            <a:extLst>
              <a:ext uri="{FF2B5EF4-FFF2-40B4-BE49-F238E27FC236}">
                <a16:creationId xmlns:a16="http://schemas.microsoft.com/office/drawing/2014/main" id="{83FAAD18-9413-1753-ABFF-5D3BE00D847B}"/>
              </a:ext>
            </a:extLst>
          </p:cNvPr>
          <p:cNvSpPr>
            <a:spLocks noGrp="1"/>
          </p:cNvSpPr>
          <p:nvPr>
            <p:ph idx="1"/>
          </p:nvPr>
        </p:nvSpPr>
        <p:spPr>
          <a:xfrm>
            <a:off x="4850405" y="233680"/>
            <a:ext cx="7189194" cy="5872480"/>
          </a:xfrm>
        </p:spPr>
        <p:txBody>
          <a:bodyPr>
            <a:normAutofit/>
          </a:bodyPr>
          <a:lstStyle/>
          <a:p>
            <a:pPr marL="0" indent="0">
              <a:buNone/>
            </a:pPr>
            <a:r>
              <a:rPr lang="en-US" sz="1800" b="1" dirty="0"/>
              <a:t>Business Intelligence (BI) is the process of transforming raw data into meaningful insights to support decision-making. It involves the collection, integration, analysis, and presentation of business information to improve decision-making and drive strategic outcomes.</a:t>
            </a:r>
          </a:p>
          <a:p>
            <a:pPr marL="0" indent="0">
              <a:buNone/>
            </a:pPr>
            <a:r>
              <a:rPr lang="en-US" sz="1800" b="1" dirty="0"/>
              <a:t>       In simpler terms, BI is about using data to make better business decisions.</a:t>
            </a:r>
          </a:p>
          <a:p>
            <a:pPr marL="0" indent="0">
              <a:buNone/>
            </a:pPr>
            <a:r>
              <a:rPr lang="en-US" sz="1600" dirty="0"/>
              <a:t>   </a:t>
            </a:r>
            <a:r>
              <a:rPr lang="en-US" sz="1600" b="1" u="sng" dirty="0"/>
              <a:t>Some key aspects of BI include:</a:t>
            </a:r>
          </a:p>
          <a:p>
            <a:pPr>
              <a:buFont typeface="Arial" panose="020B0604020202020204" pitchFamily="34" charset="0"/>
              <a:buChar char="•"/>
            </a:pPr>
            <a:r>
              <a:rPr lang="en-US" sz="1600" b="1" dirty="0"/>
              <a:t>Data Warehousing</a:t>
            </a:r>
            <a:r>
              <a:rPr lang="en-US" sz="1600" dirty="0"/>
              <a:t>: Storing data from various sources in a central repository.</a:t>
            </a:r>
          </a:p>
          <a:p>
            <a:pPr>
              <a:buFont typeface="Arial" panose="020B0604020202020204" pitchFamily="34" charset="0"/>
              <a:buChar char="•"/>
            </a:pPr>
            <a:r>
              <a:rPr lang="en-US" sz="1600" b="1" dirty="0"/>
              <a:t>Data Mining</a:t>
            </a:r>
            <a:r>
              <a:rPr lang="en-US" sz="1600" dirty="0"/>
              <a:t>: Discovering patterns and relationships in large datasets.</a:t>
            </a:r>
          </a:p>
          <a:p>
            <a:pPr>
              <a:buFont typeface="Arial" panose="020B0604020202020204" pitchFamily="34" charset="0"/>
              <a:buChar char="•"/>
            </a:pPr>
            <a:r>
              <a:rPr lang="en-US" sz="1600" b="1" dirty="0"/>
              <a:t>Reporting</a:t>
            </a:r>
            <a:r>
              <a:rPr lang="en-US" sz="1600" dirty="0"/>
              <a:t>: Generating reports that provide insights into business performance.</a:t>
            </a:r>
          </a:p>
          <a:p>
            <a:pPr>
              <a:buFont typeface="Arial" panose="020B0604020202020204" pitchFamily="34" charset="0"/>
              <a:buChar char="•"/>
            </a:pPr>
            <a:r>
              <a:rPr lang="en-US" sz="1600" b="1" dirty="0"/>
              <a:t>Dashboards</a:t>
            </a:r>
            <a:r>
              <a:rPr lang="en-US" sz="1600" dirty="0"/>
              <a:t>: Visual interfaces that display key performance indicators (KPIs) and metrics in real-time.</a:t>
            </a:r>
          </a:p>
          <a:p>
            <a:pPr>
              <a:buFont typeface="Arial" panose="020B0604020202020204" pitchFamily="34" charset="0"/>
              <a:buChar char="•"/>
            </a:pPr>
            <a:r>
              <a:rPr lang="en-US" sz="1600" b="1" dirty="0"/>
              <a:t>OLAP (Online Analytical Processing)</a:t>
            </a:r>
            <a:r>
              <a:rPr lang="en-US" sz="1600" dirty="0"/>
              <a:t>: Facilitating complex queries and analysis of multidimensional data.</a:t>
            </a:r>
          </a:p>
          <a:p>
            <a:pPr marL="0" indent="0">
              <a:buNone/>
            </a:pPr>
            <a:endParaRPr lang="en-US" sz="1800" b="1" dirty="0"/>
          </a:p>
          <a:p>
            <a:pPr marL="0" indent="0">
              <a:buNone/>
            </a:pPr>
            <a:endParaRPr lang="en-IN" sz="2000" dirty="0"/>
          </a:p>
        </p:txBody>
      </p:sp>
    </p:spTree>
    <p:extLst>
      <p:ext uri="{BB962C8B-B14F-4D97-AF65-F5344CB8AC3E}">
        <p14:creationId xmlns:p14="http://schemas.microsoft.com/office/powerpoint/2010/main" val="61977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F030ED-593E-AFFA-0E22-0F33F17C230C}"/>
              </a:ext>
            </a:extLst>
          </p:cNvPr>
          <p:cNvSpPr>
            <a:spLocks noGrp="1"/>
          </p:cNvSpPr>
          <p:nvPr>
            <p:ph type="title"/>
          </p:nvPr>
        </p:nvSpPr>
        <p:spPr>
          <a:xfrm>
            <a:off x="1484312" y="248921"/>
            <a:ext cx="10018713" cy="645159"/>
          </a:xfrm>
        </p:spPr>
        <p:txBody>
          <a:bodyPr>
            <a:normAutofit fontScale="90000"/>
          </a:bodyPr>
          <a:lstStyle/>
          <a:p>
            <a:r>
              <a:rPr lang="en-IN" b="1" dirty="0">
                <a:latin typeface="Arial" panose="020B0604020202020204" pitchFamily="34" charset="0"/>
                <a:cs typeface="Arial" panose="020B0604020202020204" pitchFamily="34" charset="0"/>
              </a:rPr>
              <a:t>Project Scope</a:t>
            </a:r>
          </a:p>
        </p:txBody>
      </p:sp>
      <p:sp>
        <p:nvSpPr>
          <p:cNvPr id="5" name="Content Placeholder 4">
            <a:extLst>
              <a:ext uri="{FF2B5EF4-FFF2-40B4-BE49-F238E27FC236}">
                <a16:creationId xmlns:a16="http://schemas.microsoft.com/office/drawing/2014/main" id="{E478E0B1-7BFA-FBE9-1C90-F821A3894B82}"/>
              </a:ext>
            </a:extLst>
          </p:cNvPr>
          <p:cNvSpPr>
            <a:spLocks noGrp="1"/>
          </p:cNvSpPr>
          <p:nvPr>
            <p:ph sz="half" idx="1"/>
          </p:nvPr>
        </p:nvSpPr>
        <p:spPr>
          <a:xfrm>
            <a:off x="1484312" y="1747520"/>
            <a:ext cx="4895055" cy="5374640"/>
          </a:xfrm>
        </p:spPr>
        <p:txBody>
          <a:bodyPr>
            <a:normAutofit fontScale="85000" lnSpcReduction="10000"/>
          </a:bodyPr>
          <a:lstStyle/>
          <a:p>
            <a:pPr marL="0" indent="0">
              <a:buNone/>
            </a:pPr>
            <a:r>
              <a:rPr lang="en-US" b="1" dirty="0">
                <a:latin typeface="Calibri" panose="020F0502020204030204" pitchFamily="34" charset="0"/>
                <a:cs typeface="Calibri" panose="020F0502020204030204" pitchFamily="34" charset="0"/>
              </a:rPr>
              <a:t>Objectives</a:t>
            </a:r>
          </a:p>
          <a:p>
            <a:pPr marL="0" indent="0">
              <a:buNone/>
            </a:pPr>
            <a:r>
              <a:rPr lang="en-US" dirty="0"/>
              <a:t>The primary objective of a Business Intelligence (BI) project is to leverage data to enhance decision-making across an organization. This involves improving data accessibility, identifying trends and insights, increasing operational efficiency, and ensuring compliance with regulations. By setting clear objectives, the project aims to deliver actionable insights that drive strategic and tactical decisions.</a:t>
            </a:r>
          </a:p>
          <a:p>
            <a:pPr marL="0" indent="0">
              <a:buNone/>
            </a:pPr>
            <a:r>
              <a:rPr lang="en-US" sz="1900" b="1" dirty="0">
                <a:latin typeface="Calibri" panose="020F0502020204030204" pitchFamily="34" charset="0"/>
                <a:cs typeface="Calibri" panose="020F0502020204030204" pitchFamily="34" charset="0"/>
              </a:rPr>
              <a:t>Stakeholders</a:t>
            </a:r>
          </a:p>
          <a:p>
            <a:pPr marL="0" indent="0">
              <a:buNone/>
            </a:pPr>
            <a:r>
              <a:rPr lang="en-US" dirty="0"/>
              <a:t>Key stakeholders in a BI project include executive sponsors, project managers, data analysts, IT and data engineers, and business users. Executive sponsors provide strategic direction and support, project managers oversee the planning and execution, data analysts generate insights, IT and data engineers manage the technical infrastructure, and business users utilize BI tools for informed decision-making. Collaborating with stakeholders ensures that the project aligns with organizational goals and meets user needs.</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6" name="Content Placeholder 5">
            <a:extLst>
              <a:ext uri="{FF2B5EF4-FFF2-40B4-BE49-F238E27FC236}">
                <a16:creationId xmlns:a16="http://schemas.microsoft.com/office/drawing/2014/main" id="{DC706D5D-DA87-FE3A-C67D-7A264DA78ACF}"/>
              </a:ext>
            </a:extLst>
          </p:cNvPr>
          <p:cNvSpPr>
            <a:spLocks noGrp="1"/>
          </p:cNvSpPr>
          <p:nvPr>
            <p:ph sz="half" idx="2"/>
          </p:nvPr>
        </p:nvSpPr>
        <p:spPr>
          <a:xfrm>
            <a:off x="6607967" y="1503680"/>
            <a:ext cx="4895056" cy="4287520"/>
          </a:xfrm>
        </p:spPr>
        <p:txBody>
          <a:bodyPr>
            <a:normAutofit fontScale="85000" lnSpcReduction="10000"/>
          </a:bodyPr>
          <a:lstStyle/>
          <a:p>
            <a:pPr marL="0" indent="0">
              <a:buNone/>
            </a:pPr>
            <a:r>
              <a:rPr lang="en-US" sz="1900" b="1" dirty="0">
                <a:latin typeface="Calibri" panose="020F0502020204030204" pitchFamily="34" charset="0"/>
                <a:cs typeface="Calibri" panose="020F0502020204030204" pitchFamily="34" charset="0"/>
              </a:rPr>
              <a:t>Deliverables</a:t>
            </a:r>
          </a:p>
          <a:p>
            <a:pPr marL="0" indent="0">
              <a:buNone/>
            </a:pPr>
            <a:r>
              <a:rPr lang="en-US" dirty="0"/>
              <a:t>The deliverables of a BI project typically include setting up a data warehouse, developing ETL (Extract, Transform, Load) processes, creating data models and schema designs, generating reports and dashboards, and providing training materials for end-users. These tangible outputs ensure that the project delivers valuable insights and tools that stakeholders can utilize effectively.</a:t>
            </a:r>
          </a:p>
          <a:p>
            <a:pPr marL="0" indent="0">
              <a:buNone/>
            </a:pPr>
            <a:endParaRPr lang="en-US" dirty="0"/>
          </a:p>
          <a:p>
            <a:pPr marL="0" indent="0">
              <a:buNone/>
            </a:pPr>
            <a:r>
              <a:rPr lang="en-US" sz="1900" b="1" dirty="0">
                <a:latin typeface="Calibri" panose="020F0502020204030204" pitchFamily="34" charset="0"/>
                <a:cs typeface="Calibri" panose="020F0502020204030204" pitchFamily="34" charset="0"/>
              </a:rPr>
              <a:t>Timeline</a:t>
            </a:r>
          </a:p>
          <a:p>
            <a:pPr marL="0" indent="0">
              <a:buNone/>
            </a:pPr>
            <a:r>
              <a:rPr lang="en-US" dirty="0"/>
              <a:t>Developing a realistic timeline with key milestones and deadlines is essential for successful project management. The timeline should break down the project into phases such as planning, requirement gathering, data integration, report creation, testing, and deployment. This ensures that the project progresses smoothly and stays on track.</a:t>
            </a:r>
            <a:endParaRPr lang="en-IN" dirty="0"/>
          </a:p>
        </p:txBody>
      </p:sp>
    </p:spTree>
    <p:extLst>
      <p:ext uri="{BB962C8B-B14F-4D97-AF65-F5344CB8AC3E}">
        <p14:creationId xmlns:p14="http://schemas.microsoft.com/office/powerpoint/2010/main" val="59945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3DF57E5-C1BE-0119-6CB9-5D36396FD303}"/>
              </a:ext>
            </a:extLst>
          </p:cNvPr>
          <p:cNvSpPr>
            <a:spLocks noGrp="1"/>
          </p:cNvSpPr>
          <p:nvPr>
            <p:ph type="title"/>
          </p:nvPr>
        </p:nvSpPr>
        <p:spPr>
          <a:xfrm>
            <a:off x="1615441" y="208280"/>
            <a:ext cx="10161904" cy="701039"/>
          </a:xfrm>
        </p:spPr>
        <p:txBody>
          <a:bodyPr>
            <a:normAutofit fontScale="90000"/>
          </a:bodyPr>
          <a:lstStyle/>
          <a:p>
            <a:r>
              <a:rPr lang="en-IN" b="1" dirty="0">
                <a:latin typeface="Calibri" panose="020F0502020204030204" pitchFamily="34" charset="0"/>
                <a:cs typeface="Calibri" panose="020F0502020204030204" pitchFamily="34" charset="0"/>
              </a:rPr>
              <a:t>Project Management Structure</a:t>
            </a:r>
          </a:p>
        </p:txBody>
      </p:sp>
      <p:sp>
        <p:nvSpPr>
          <p:cNvPr id="13" name="Content Placeholder 12">
            <a:extLst>
              <a:ext uri="{FF2B5EF4-FFF2-40B4-BE49-F238E27FC236}">
                <a16:creationId xmlns:a16="http://schemas.microsoft.com/office/drawing/2014/main" id="{9C564637-D09B-B9FF-DF8B-B351162BBBB5}"/>
              </a:ext>
            </a:extLst>
          </p:cNvPr>
          <p:cNvSpPr>
            <a:spLocks noGrp="1"/>
          </p:cNvSpPr>
          <p:nvPr>
            <p:ph sz="half" idx="1"/>
          </p:nvPr>
        </p:nvSpPr>
        <p:spPr>
          <a:xfrm>
            <a:off x="1615441" y="1092199"/>
            <a:ext cx="4895055" cy="4302761"/>
          </a:xfrm>
        </p:spPr>
        <p:txBody>
          <a:bodyPr>
            <a:normAutofit/>
          </a:bodyPr>
          <a:lstStyle/>
          <a:p>
            <a:pPr marL="0" indent="0" algn="ctr">
              <a:buNone/>
            </a:pPr>
            <a:r>
              <a:rPr lang="en-US" sz="2800" b="1" dirty="0">
                <a:latin typeface="Calibri" panose="020F0502020204030204" pitchFamily="34" charset="0"/>
                <a:cs typeface="Calibri" panose="020F0502020204030204" pitchFamily="34" charset="0"/>
              </a:rPr>
              <a:t>Project Budget</a:t>
            </a:r>
          </a:p>
          <a:p>
            <a:pPr marL="0" indent="0" algn="ctr">
              <a:buNone/>
            </a:pPr>
            <a:endParaRPr lang="en-US" dirty="0"/>
          </a:p>
          <a:p>
            <a:r>
              <a:rPr lang="en-US" sz="1900" dirty="0">
                <a:latin typeface="Calibri" panose="020F0502020204030204" pitchFamily="34" charset="0"/>
                <a:cs typeface="Calibri" panose="020F0502020204030204" pitchFamily="34" charset="0"/>
              </a:rPr>
              <a:t>Personnel Costs</a:t>
            </a:r>
          </a:p>
          <a:p>
            <a:r>
              <a:rPr lang="en-US" sz="1900" dirty="0">
                <a:latin typeface="Calibri" panose="020F0502020204030204" pitchFamily="34" charset="0"/>
                <a:cs typeface="Calibri" panose="020F0502020204030204" pitchFamily="34" charset="0"/>
              </a:rPr>
              <a:t>Software Licenses</a:t>
            </a:r>
          </a:p>
          <a:p>
            <a:r>
              <a:rPr lang="en-US" sz="1900" dirty="0">
                <a:latin typeface="Calibri" panose="020F0502020204030204" pitchFamily="34" charset="0"/>
                <a:cs typeface="Calibri" panose="020F0502020204030204" pitchFamily="34" charset="0"/>
              </a:rPr>
              <a:t>Cloud Services</a:t>
            </a:r>
          </a:p>
          <a:p>
            <a:r>
              <a:rPr lang="en-US" sz="1900" dirty="0">
                <a:latin typeface="Calibri" panose="020F0502020204030204" pitchFamily="34" charset="0"/>
                <a:cs typeface="Calibri" panose="020F0502020204030204" pitchFamily="34" charset="0"/>
              </a:rPr>
              <a:t>Consulting Fees</a:t>
            </a:r>
          </a:p>
          <a:p>
            <a:r>
              <a:rPr lang="en-US" sz="1900" dirty="0">
                <a:latin typeface="Calibri" panose="020F0502020204030204" pitchFamily="34" charset="0"/>
                <a:cs typeface="Calibri" panose="020F0502020204030204" pitchFamily="34" charset="0"/>
              </a:rPr>
              <a:t>Training and Development</a:t>
            </a:r>
          </a:p>
          <a:p>
            <a:r>
              <a:rPr lang="en-US" sz="1900" dirty="0">
                <a:latin typeface="Calibri" panose="020F0502020204030204" pitchFamily="34" charset="0"/>
                <a:cs typeface="Calibri" panose="020F0502020204030204" pitchFamily="34" charset="0"/>
              </a:rPr>
              <a:t>Maintenance and Support</a:t>
            </a:r>
          </a:p>
          <a:p>
            <a:r>
              <a:rPr lang="en-US" sz="1900" dirty="0">
                <a:latin typeface="Calibri" panose="020F0502020204030204" pitchFamily="34" charset="0"/>
                <a:cs typeface="Calibri" panose="020F0502020204030204" pitchFamily="34" charset="0"/>
              </a:rPr>
              <a:t>Contingency Fund</a:t>
            </a:r>
            <a:endParaRPr lang="en-IN" sz="1900" dirty="0">
              <a:latin typeface="Calibri" panose="020F0502020204030204" pitchFamily="34" charset="0"/>
              <a:cs typeface="Calibri" panose="020F0502020204030204" pitchFamily="34" charset="0"/>
            </a:endParaRPr>
          </a:p>
        </p:txBody>
      </p:sp>
      <p:sp>
        <p:nvSpPr>
          <p:cNvPr id="14" name="Content Placeholder 13">
            <a:extLst>
              <a:ext uri="{FF2B5EF4-FFF2-40B4-BE49-F238E27FC236}">
                <a16:creationId xmlns:a16="http://schemas.microsoft.com/office/drawing/2014/main" id="{069ABDBA-C325-EA23-7382-C37FF53EF7E6}"/>
              </a:ext>
            </a:extLst>
          </p:cNvPr>
          <p:cNvSpPr>
            <a:spLocks noGrp="1"/>
          </p:cNvSpPr>
          <p:nvPr>
            <p:ph sz="half" idx="2"/>
          </p:nvPr>
        </p:nvSpPr>
        <p:spPr>
          <a:xfrm>
            <a:off x="6882289" y="1087118"/>
            <a:ext cx="4895056" cy="3906520"/>
          </a:xfrm>
        </p:spPr>
        <p:txBody>
          <a:bodyPr>
            <a:normAutofit/>
          </a:bodyPr>
          <a:lstStyle/>
          <a:p>
            <a:pPr marL="0" indent="0" algn="ctr">
              <a:buNone/>
            </a:pPr>
            <a:r>
              <a:rPr lang="en-IN" sz="2800" b="1" dirty="0">
                <a:latin typeface="Calibri" panose="020F0502020204030204" pitchFamily="34" charset="0"/>
                <a:cs typeface="Calibri" panose="020F0502020204030204" pitchFamily="34" charset="0"/>
              </a:rPr>
              <a:t>Project Risk Management</a:t>
            </a:r>
          </a:p>
          <a:p>
            <a:endParaRPr lang="en-IN" dirty="0"/>
          </a:p>
          <a:p>
            <a:r>
              <a:rPr lang="en-IN" dirty="0"/>
              <a:t>Data Quality Issues</a:t>
            </a:r>
          </a:p>
          <a:p>
            <a:r>
              <a:rPr lang="en-IN" dirty="0"/>
              <a:t>Technical Challenges</a:t>
            </a:r>
          </a:p>
          <a:p>
            <a:r>
              <a:rPr lang="en-IN" dirty="0"/>
              <a:t>Stakeholder Alignment</a:t>
            </a:r>
          </a:p>
          <a:p>
            <a:r>
              <a:rPr lang="en-IN" dirty="0"/>
              <a:t>Budget Overruns</a:t>
            </a:r>
          </a:p>
          <a:p>
            <a:r>
              <a:rPr lang="en-IN" dirty="0"/>
              <a:t>Security and Compliance</a:t>
            </a:r>
          </a:p>
          <a:p>
            <a:r>
              <a:rPr lang="en-IN" dirty="0"/>
              <a:t>Change Management</a:t>
            </a:r>
          </a:p>
        </p:txBody>
      </p:sp>
    </p:spTree>
    <p:extLst>
      <p:ext uri="{BB962C8B-B14F-4D97-AF65-F5344CB8AC3E}">
        <p14:creationId xmlns:p14="http://schemas.microsoft.com/office/powerpoint/2010/main" val="155672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09BCE4-2A6E-955B-C46C-AABB27725087}"/>
              </a:ext>
            </a:extLst>
          </p:cNvPr>
          <p:cNvSpPr>
            <a:spLocks noGrp="1"/>
          </p:cNvSpPr>
          <p:nvPr>
            <p:ph type="title"/>
          </p:nvPr>
        </p:nvSpPr>
        <p:spPr>
          <a:xfrm>
            <a:off x="1598610" y="190501"/>
            <a:ext cx="10018713" cy="608286"/>
          </a:xfrm>
        </p:spPr>
        <p:txBody>
          <a:bodyPr>
            <a:normAutofit fontScale="90000"/>
          </a:bodyPr>
          <a:lstStyle/>
          <a:p>
            <a:r>
              <a:rPr lang="en-IN" b="1" dirty="0">
                <a:latin typeface="Calibri" panose="020F0502020204030204" pitchFamily="34" charset="0"/>
                <a:cs typeface="Calibri" panose="020F0502020204030204" pitchFamily="34" charset="0"/>
              </a:rPr>
              <a:t>Project Management Structure</a:t>
            </a:r>
            <a:endParaRPr lang="en-IN" dirty="0"/>
          </a:p>
        </p:txBody>
      </p:sp>
      <p:sp>
        <p:nvSpPr>
          <p:cNvPr id="8" name="Content Placeholder 7">
            <a:extLst>
              <a:ext uri="{FF2B5EF4-FFF2-40B4-BE49-F238E27FC236}">
                <a16:creationId xmlns:a16="http://schemas.microsoft.com/office/drawing/2014/main" id="{CD744038-413B-03D7-0F8C-08CF1F510EB6}"/>
              </a:ext>
            </a:extLst>
          </p:cNvPr>
          <p:cNvSpPr>
            <a:spLocks noGrp="1"/>
          </p:cNvSpPr>
          <p:nvPr>
            <p:ph sz="half" idx="1"/>
          </p:nvPr>
        </p:nvSpPr>
        <p:spPr>
          <a:xfrm>
            <a:off x="1598610" y="1177958"/>
            <a:ext cx="4895055" cy="4782207"/>
          </a:xfrm>
        </p:spPr>
        <p:txBody>
          <a:bodyPr>
            <a:normAutofit fontScale="92500" lnSpcReduction="10000"/>
          </a:bodyPr>
          <a:lstStyle/>
          <a:p>
            <a:pPr marL="0" indent="0" algn="ctr">
              <a:buNone/>
            </a:pPr>
            <a:r>
              <a:rPr lang="en-IN" sz="2800" b="1" dirty="0">
                <a:latin typeface="Calibri" panose="020F0502020204030204" pitchFamily="34" charset="0"/>
                <a:cs typeface="Calibri" panose="020F0502020204030204" pitchFamily="34" charset="0"/>
              </a:rPr>
              <a:t>Monitoring and Controlling</a:t>
            </a:r>
          </a:p>
          <a:p>
            <a:pPr marL="0" indent="0">
              <a:buNone/>
            </a:pPr>
            <a:endParaRPr lang="en-IN" dirty="0"/>
          </a:p>
          <a:p>
            <a:r>
              <a:rPr lang="en-IN" sz="2000" dirty="0">
                <a:latin typeface="Calibri" panose="020F0502020204030204" pitchFamily="34" charset="0"/>
                <a:cs typeface="Calibri" panose="020F0502020204030204" pitchFamily="34" charset="0"/>
              </a:rPr>
              <a:t>Establish Key Performance Indicators (KPIs)</a:t>
            </a:r>
          </a:p>
          <a:p>
            <a:r>
              <a:rPr lang="en-IN" sz="2000" dirty="0">
                <a:latin typeface="Calibri" panose="020F0502020204030204" pitchFamily="34" charset="0"/>
                <a:cs typeface="Calibri" panose="020F0502020204030204" pitchFamily="34" charset="0"/>
              </a:rPr>
              <a:t>Regular Progress Reviews</a:t>
            </a:r>
          </a:p>
          <a:p>
            <a:r>
              <a:rPr lang="en-IN" sz="2000" dirty="0">
                <a:latin typeface="Calibri" panose="020F0502020204030204" pitchFamily="34" charset="0"/>
                <a:cs typeface="Calibri" panose="020F0502020204030204" pitchFamily="34" charset="0"/>
              </a:rPr>
              <a:t>Use Project Management Tools</a:t>
            </a:r>
          </a:p>
          <a:p>
            <a:r>
              <a:rPr lang="en-IN" sz="2000" dirty="0">
                <a:latin typeface="Calibri" panose="020F0502020204030204" pitchFamily="34" charset="0"/>
                <a:cs typeface="Calibri" panose="020F0502020204030204" pitchFamily="34" charset="0"/>
              </a:rPr>
              <a:t>Quality Assurance</a:t>
            </a:r>
          </a:p>
          <a:p>
            <a:r>
              <a:rPr lang="en-IN" sz="2000" dirty="0">
                <a:latin typeface="Calibri" panose="020F0502020204030204" pitchFamily="34" charset="0"/>
                <a:cs typeface="Calibri" panose="020F0502020204030204" pitchFamily="34" charset="0"/>
              </a:rPr>
              <a:t>Change Management</a:t>
            </a:r>
          </a:p>
          <a:p>
            <a:r>
              <a:rPr lang="en-IN" sz="2000" dirty="0">
                <a:latin typeface="Calibri" panose="020F0502020204030204" pitchFamily="34" charset="0"/>
                <a:cs typeface="Calibri" panose="020F0502020204030204" pitchFamily="34" charset="0"/>
              </a:rPr>
              <a:t>Risk Management</a:t>
            </a:r>
          </a:p>
          <a:p>
            <a:r>
              <a:rPr lang="en-IN" sz="2000" dirty="0">
                <a:latin typeface="Calibri" panose="020F0502020204030204" pitchFamily="34" charset="0"/>
                <a:cs typeface="Calibri" panose="020F0502020204030204" pitchFamily="34" charset="0"/>
              </a:rPr>
              <a:t>Budget Monitoring</a:t>
            </a:r>
          </a:p>
          <a:p>
            <a:r>
              <a:rPr lang="en-IN" sz="2000" dirty="0">
                <a:latin typeface="Calibri" panose="020F0502020204030204" pitchFamily="34" charset="0"/>
                <a:cs typeface="Calibri" panose="020F0502020204030204" pitchFamily="34" charset="0"/>
              </a:rPr>
              <a:t>Stakeholder Communication</a:t>
            </a:r>
          </a:p>
          <a:p>
            <a:r>
              <a:rPr lang="en-IN" sz="2000" dirty="0">
                <a:latin typeface="Calibri" panose="020F0502020204030204" pitchFamily="34" charset="0"/>
                <a:cs typeface="Calibri" panose="020F0502020204030204" pitchFamily="34" charset="0"/>
              </a:rPr>
              <a:t>Documentation</a:t>
            </a:r>
          </a:p>
          <a:p>
            <a:r>
              <a:rPr lang="en-IN" sz="2000" dirty="0">
                <a:latin typeface="Calibri" panose="020F0502020204030204" pitchFamily="34" charset="0"/>
                <a:cs typeface="Calibri" panose="020F0502020204030204" pitchFamily="34" charset="0"/>
              </a:rPr>
              <a:t>Post-Implementation Review</a:t>
            </a:r>
          </a:p>
        </p:txBody>
      </p:sp>
      <p:sp>
        <p:nvSpPr>
          <p:cNvPr id="9" name="Content Placeholder 8">
            <a:extLst>
              <a:ext uri="{FF2B5EF4-FFF2-40B4-BE49-F238E27FC236}">
                <a16:creationId xmlns:a16="http://schemas.microsoft.com/office/drawing/2014/main" id="{BBABAD18-86E8-440C-52FD-C24079A60AE2}"/>
              </a:ext>
            </a:extLst>
          </p:cNvPr>
          <p:cNvSpPr>
            <a:spLocks noGrp="1"/>
          </p:cNvSpPr>
          <p:nvPr>
            <p:ph sz="half" idx="2"/>
          </p:nvPr>
        </p:nvSpPr>
        <p:spPr>
          <a:xfrm>
            <a:off x="6607966" y="1177958"/>
            <a:ext cx="4895056" cy="3871120"/>
          </a:xfrm>
        </p:spPr>
        <p:txBody>
          <a:bodyPr>
            <a:normAutofit fontScale="92500" lnSpcReduction="10000"/>
          </a:bodyPr>
          <a:lstStyle/>
          <a:p>
            <a:pPr marL="0" indent="0" algn="ctr">
              <a:buNone/>
            </a:pPr>
            <a:r>
              <a:rPr lang="en-US" sz="2600" b="1" dirty="0">
                <a:latin typeface="Calibri" panose="020F0502020204030204" pitchFamily="34" charset="0"/>
                <a:cs typeface="Calibri" panose="020F0502020204030204" pitchFamily="34" charset="0"/>
              </a:rPr>
              <a:t>Project Closure</a:t>
            </a:r>
          </a:p>
          <a:p>
            <a:pPr marL="0" indent="0">
              <a:buNone/>
            </a:pPr>
            <a:endParaRPr lang="en-US" dirty="0"/>
          </a:p>
          <a:p>
            <a:r>
              <a:rPr lang="en-US" sz="2200" dirty="0">
                <a:latin typeface="Calibri" panose="020F0502020204030204" pitchFamily="34" charset="0"/>
                <a:cs typeface="Calibri" panose="020F0502020204030204" pitchFamily="34" charset="0"/>
              </a:rPr>
              <a:t>Finalize Deliverables</a:t>
            </a:r>
          </a:p>
          <a:p>
            <a:r>
              <a:rPr lang="en-US" sz="2200" dirty="0">
                <a:latin typeface="Calibri" panose="020F0502020204030204" pitchFamily="34" charset="0"/>
                <a:cs typeface="Calibri" panose="020F0502020204030204" pitchFamily="34" charset="0"/>
              </a:rPr>
              <a:t>Conduct a Final Review</a:t>
            </a:r>
          </a:p>
          <a:p>
            <a:r>
              <a:rPr lang="en-US" sz="2200" dirty="0">
                <a:latin typeface="Calibri" panose="020F0502020204030204" pitchFamily="34" charset="0"/>
                <a:cs typeface="Calibri" panose="020F0502020204030204" pitchFamily="34" charset="0"/>
              </a:rPr>
              <a:t>Obtain Stakeholder Approval</a:t>
            </a:r>
          </a:p>
          <a:p>
            <a:r>
              <a:rPr lang="en-US" sz="2200" dirty="0">
                <a:latin typeface="Calibri" panose="020F0502020204030204" pitchFamily="34" charset="0"/>
                <a:cs typeface="Calibri" panose="020F0502020204030204" pitchFamily="34" charset="0"/>
              </a:rPr>
              <a:t>Release Project Resources</a:t>
            </a:r>
          </a:p>
          <a:p>
            <a:r>
              <a:rPr lang="en-US" sz="2200" dirty="0">
                <a:latin typeface="Calibri" panose="020F0502020204030204" pitchFamily="34" charset="0"/>
                <a:cs typeface="Calibri" panose="020F0502020204030204" pitchFamily="34" charset="0"/>
              </a:rPr>
              <a:t>Document Project Closure</a:t>
            </a:r>
          </a:p>
          <a:p>
            <a:r>
              <a:rPr lang="en-US" sz="2200" dirty="0">
                <a:latin typeface="Calibri" panose="020F0502020204030204" pitchFamily="34" charset="0"/>
                <a:cs typeface="Calibri" panose="020F0502020204030204" pitchFamily="34" charset="0"/>
              </a:rPr>
              <a:t>Archive Project Documentation</a:t>
            </a:r>
          </a:p>
          <a:p>
            <a:r>
              <a:rPr lang="en-US" sz="2200" dirty="0">
                <a:latin typeface="Calibri" panose="020F0502020204030204" pitchFamily="34" charset="0"/>
                <a:cs typeface="Calibri" panose="020F0502020204030204" pitchFamily="34" charset="0"/>
              </a:rPr>
              <a:t>Celebrate Success</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112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itle 4">
            <a:extLst>
              <a:ext uri="{FF2B5EF4-FFF2-40B4-BE49-F238E27FC236}">
                <a16:creationId xmlns:a16="http://schemas.microsoft.com/office/drawing/2014/main" id="{347F472C-C1B2-DD09-CC52-A675EA706D83}"/>
              </a:ext>
            </a:extLst>
          </p:cNvPr>
          <p:cNvSpPr>
            <a:spLocks noGrp="1"/>
          </p:cNvSpPr>
          <p:nvPr>
            <p:ph type="title"/>
          </p:nvPr>
        </p:nvSpPr>
        <p:spPr>
          <a:xfrm>
            <a:off x="496112" y="685801"/>
            <a:ext cx="2743200" cy="5105400"/>
          </a:xfrm>
        </p:spPr>
        <p:txBody>
          <a:bodyPr>
            <a:normAutofit/>
          </a:bodyPr>
          <a:lstStyle/>
          <a:p>
            <a:br>
              <a:rPr lang="en-IN" sz="3200" dirty="0">
                <a:solidFill>
                  <a:srgbClr val="FFFFFF"/>
                </a:solidFill>
              </a:rPr>
            </a:br>
            <a:br>
              <a:rPr lang="en-IN" sz="3200" dirty="0">
                <a:solidFill>
                  <a:srgbClr val="FFFFFF"/>
                </a:solidFill>
              </a:rPr>
            </a:br>
            <a:r>
              <a:rPr lang="en-IN" sz="3200" b="1" dirty="0">
                <a:solidFill>
                  <a:srgbClr val="FFFFFF"/>
                </a:solidFill>
                <a:latin typeface="Calibri" panose="020F0502020204030204" pitchFamily="34" charset="0"/>
                <a:cs typeface="Calibri" panose="020F0502020204030204" pitchFamily="34" charset="0"/>
              </a:rPr>
              <a:t>Risk Management</a:t>
            </a:r>
          </a:p>
        </p:txBody>
      </p:sp>
      <p:grpSp>
        <p:nvGrpSpPr>
          <p:cNvPr id="15" name="Group 14">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6"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7"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8"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9"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0"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1"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6" name="Content Placeholder 5">
            <a:extLst>
              <a:ext uri="{FF2B5EF4-FFF2-40B4-BE49-F238E27FC236}">
                <a16:creationId xmlns:a16="http://schemas.microsoft.com/office/drawing/2014/main" id="{AD100767-69C8-5C96-0514-8B72C8403F79}"/>
              </a:ext>
            </a:extLst>
          </p:cNvPr>
          <p:cNvSpPr>
            <a:spLocks noGrp="1"/>
          </p:cNvSpPr>
          <p:nvPr>
            <p:ph idx="1"/>
          </p:nvPr>
        </p:nvSpPr>
        <p:spPr>
          <a:xfrm>
            <a:off x="5117105" y="685800"/>
            <a:ext cx="4474155" cy="5208103"/>
          </a:xfrm>
        </p:spPr>
        <p:txBody>
          <a:bodyPr>
            <a:normAutofit/>
          </a:bodyPr>
          <a:lstStyle/>
          <a:p>
            <a:r>
              <a:rPr lang="en-US" sz="2800" dirty="0">
                <a:latin typeface="Calibri" panose="020F0502020204030204" pitchFamily="34" charset="0"/>
                <a:cs typeface="Calibri" panose="020F0502020204030204" pitchFamily="34" charset="0"/>
              </a:rPr>
              <a:t>Data Quality Issues</a:t>
            </a:r>
          </a:p>
          <a:p>
            <a:r>
              <a:rPr lang="en-US" sz="2800" dirty="0">
                <a:latin typeface="Calibri" panose="020F0502020204030204" pitchFamily="34" charset="0"/>
                <a:cs typeface="Calibri" panose="020F0502020204030204" pitchFamily="34" charset="0"/>
              </a:rPr>
              <a:t>Technical Challenges</a:t>
            </a:r>
          </a:p>
          <a:p>
            <a:r>
              <a:rPr lang="en-US" sz="2800" dirty="0">
                <a:latin typeface="Calibri" panose="020F0502020204030204" pitchFamily="34" charset="0"/>
                <a:cs typeface="Calibri" panose="020F0502020204030204" pitchFamily="34" charset="0"/>
              </a:rPr>
              <a:t>Stakeholder Alignment</a:t>
            </a:r>
          </a:p>
          <a:p>
            <a:r>
              <a:rPr lang="en-US" sz="2800" dirty="0">
                <a:latin typeface="Calibri" panose="020F0502020204030204" pitchFamily="34" charset="0"/>
                <a:cs typeface="Calibri" panose="020F0502020204030204" pitchFamily="34" charset="0"/>
              </a:rPr>
              <a:t>Budget Overruns</a:t>
            </a:r>
          </a:p>
          <a:p>
            <a:r>
              <a:rPr lang="en-US" sz="2800" dirty="0">
                <a:latin typeface="Calibri" panose="020F0502020204030204" pitchFamily="34" charset="0"/>
                <a:cs typeface="Calibri" panose="020F0502020204030204" pitchFamily="34" charset="0"/>
              </a:rPr>
              <a:t>Security and Compliance</a:t>
            </a:r>
          </a:p>
          <a:p>
            <a:r>
              <a:rPr lang="en-US" sz="2800" dirty="0">
                <a:latin typeface="Calibri" panose="020F0502020204030204" pitchFamily="34" charset="0"/>
                <a:cs typeface="Calibri" panose="020F0502020204030204" pitchFamily="34" charset="0"/>
              </a:rPr>
              <a:t>Change Management</a:t>
            </a:r>
          </a:p>
          <a:p>
            <a:r>
              <a:rPr lang="en-US" sz="2800" dirty="0">
                <a:latin typeface="Calibri" panose="020F0502020204030204" pitchFamily="34" charset="0"/>
                <a:cs typeface="Calibri" panose="020F0502020204030204" pitchFamily="34" charset="0"/>
              </a:rPr>
              <a:t>Resource Availability</a:t>
            </a:r>
          </a:p>
          <a:p>
            <a:r>
              <a:rPr lang="en-US" sz="2800" dirty="0">
                <a:latin typeface="Calibri" panose="020F0502020204030204" pitchFamily="34" charset="0"/>
                <a:cs typeface="Calibri" panose="020F0502020204030204" pitchFamily="34" charset="0"/>
              </a:rPr>
              <a:t>Project Scope Creep</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260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7169-915E-1106-0239-09A0646C640A}"/>
              </a:ext>
            </a:extLst>
          </p:cNvPr>
          <p:cNvSpPr>
            <a:spLocks noGrp="1"/>
          </p:cNvSpPr>
          <p:nvPr>
            <p:ph type="title"/>
          </p:nvPr>
        </p:nvSpPr>
        <p:spPr>
          <a:xfrm>
            <a:off x="1524067" y="614301"/>
            <a:ext cx="10018713" cy="526773"/>
          </a:xfrm>
        </p:spPr>
        <p:txBody>
          <a:bodyPr>
            <a:normAutofit fontScale="90000"/>
          </a:bodyPr>
          <a:lstStyle/>
          <a:p>
            <a:r>
              <a:rPr lang="en-IN" b="1" dirty="0">
                <a:latin typeface="Calibri" panose="020F0502020204030204" pitchFamily="34" charset="0"/>
                <a:cs typeface="Calibri" panose="020F0502020204030204" pitchFamily="34" charset="0"/>
              </a:rPr>
              <a:t>Benefits of BI</a:t>
            </a:r>
            <a:endParaRPr lang="en-IN" dirty="0"/>
          </a:p>
        </p:txBody>
      </p:sp>
      <p:sp>
        <p:nvSpPr>
          <p:cNvPr id="4" name="Rectangle 1">
            <a:extLst>
              <a:ext uri="{FF2B5EF4-FFF2-40B4-BE49-F238E27FC236}">
                <a16:creationId xmlns:a16="http://schemas.microsoft.com/office/drawing/2014/main" id="{B59B81FC-E458-57A4-ED89-C169010515CC}"/>
              </a:ext>
            </a:extLst>
          </p:cNvPr>
          <p:cNvSpPr>
            <a:spLocks noGrp="1" noChangeArrowheads="1"/>
          </p:cNvSpPr>
          <p:nvPr>
            <p:ph idx="1"/>
          </p:nvPr>
        </p:nvSpPr>
        <p:spPr bwMode="auto">
          <a:xfrm>
            <a:off x="2463229" y="1579107"/>
            <a:ext cx="774261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Improved Decision-Making</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Enhanced Efficiency</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Increased Competitiveness</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Cost Savings</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Better Customer Insights</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Regulatory Compliance</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Performance Monitoring</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Scalability: </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Data-Driven Culture</a:t>
            </a:r>
          </a:p>
          <a:p>
            <a:pPr defTabSz="914400" eaLnBrk="0" fontAlgn="base" hangingPunct="0">
              <a:spcBef>
                <a:spcPct val="0"/>
              </a:spcBef>
              <a:spcAft>
                <a:spcPct val="0"/>
              </a:spcAft>
              <a:buClrTx/>
              <a:buSzTx/>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Strategic Planning</a:t>
            </a:r>
          </a:p>
        </p:txBody>
      </p:sp>
    </p:spTree>
    <p:extLst>
      <p:ext uri="{BB962C8B-B14F-4D97-AF65-F5344CB8AC3E}">
        <p14:creationId xmlns:p14="http://schemas.microsoft.com/office/powerpoint/2010/main" val="259000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269A35-670C-A737-1642-B1B5A67C0C76}"/>
              </a:ext>
            </a:extLst>
          </p:cNvPr>
          <p:cNvPicPr>
            <a:picLocks noGrp="1" noChangeAspect="1"/>
          </p:cNvPicPr>
          <p:nvPr>
            <p:ph idx="1"/>
          </p:nvPr>
        </p:nvPicPr>
        <p:blipFill>
          <a:blip r:embed="rId2"/>
          <a:stretch>
            <a:fillRect/>
          </a:stretch>
        </p:blipFill>
        <p:spPr>
          <a:xfrm>
            <a:off x="2081720" y="126459"/>
            <a:ext cx="9897958" cy="6264613"/>
          </a:xfrm>
        </p:spPr>
      </p:pic>
    </p:spTree>
    <p:extLst>
      <p:ext uri="{BB962C8B-B14F-4D97-AF65-F5344CB8AC3E}">
        <p14:creationId xmlns:p14="http://schemas.microsoft.com/office/powerpoint/2010/main" val="216253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D6E9-22D6-C6F1-4C33-205B310C8322}"/>
              </a:ext>
            </a:extLst>
          </p:cNvPr>
          <p:cNvSpPr>
            <a:spLocks noGrp="1"/>
          </p:cNvSpPr>
          <p:nvPr>
            <p:ph type="title"/>
          </p:nvPr>
        </p:nvSpPr>
        <p:spPr>
          <a:xfrm>
            <a:off x="1610771" y="633920"/>
            <a:ext cx="10018713" cy="685800"/>
          </a:xfrm>
        </p:spPr>
        <p:txBody>
          <a:bodyPr>
            <a:normAutofit fontScale="90000"/>
          </a:bodyPr>
          <a:lstStyle/>
          <a:p>
            <a:r>
              <a:rPr lang="en-US" b="1" dirty="0">
                <a:latin typeface="Calibri" panose="020F0502020204030204" pitchFamily="34" charset="0"/>
                <a:cs typeface="Calibri" panose="020F0502020204030204" pitchFamily="34" charset="0"/>
              </a:rPr>
              <a:t>Conclusion</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FD995BD-736F-ABE8-B23E-2337A09C7142}"/>
              </a:ext>
            </a:extLst>
          </p:cNvPr>
          <p:cNvSpPr>
            <a:spLocks noGrp="1"/>
          </p:cNvSpPr>
          <p:nvPr>
            <p:ph idx="1"/>
          </p:nvPr>
        </p:nvSpPr>
        <p:spPr>
          <a:xfrm>
            <a:off x="1610771" y="1770434"/>
            <a:ext cx="10018713" cy="4027252"/>
          </a:xfrm>
        </p:spPr>
        <p:txBody>
          <a:bodyPr>
            <a:normAutofit/>
          </a:bodyPr>
          <a:lstStyle/>
          <a:p>
            <a:pPr marL="0" indent="0">
              <a:buNone/>
            </a:pPr>
            <a:r>
              <a:rPr lang="en-US" sz="3200" dirty="0">
                <a:latin typeface="Calibri" panose="020F0502020204030204" pitchFamily="34" charset="0"/>
                <a:cs typeface="Calibri" panose="020F0502020204030204" pitchFamily="34" charset="0"/>
              </a:rPr>
              <a:t>Implementing a BI software system can revolutionize how an organization handles and interprets data, leading to better business decisions and overall performance. This project will provide a thorough understanding of BI tools, project management practices, and data analysis methodologies.</a:t>
            </a: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4443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349</TotalTime>
  <Words>606</Words>
  <Application>Microsoft Office PowerPoint</Application>
  <PresentationFormat>Widescreen</PresentationFormat>
  <Paragraphs>90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Arial Black</vt:lpstr>
      <vt:lpstr>Calibri</vt:lpstr>
      <vt:lpstr>Corbel</vt:lpstr>
      <vt:lpstr>Parallax</vt:lpstr>
      <vt:lpstr>PowerPoint Presentation</vt:lpstr>
      <vt:lpstr>Definition</vt:lpstr>
      <vt:lpstr>Project Scope</vt:lpstr>
      <vt:lpstr>Project Management Structure</vt:lpstr>
      <vt:lpstr>Project Management Structure</vt:lpstr>
      <vt:lpstr>  Risk Management</vt:lpstr>
      <vt:lpstr>Benefits of BI</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Subhojit Mukherjee</dc:creator>
  <cp:lastModifiedBy>Subhojit Mukherjee</cp:lastModifiedBy>
  <cp:revision>7</cp:revision>
  <dcterms:created xsi:type="dcterms:W3CDTF">2025-01-17T16:22:39Z</dcterms:created>
  <dcterms:modified xsi:type="dcterms:W3CDTF">2025-01-23T16:50:27Z</dcterms:modified>
</cp:coreProperties>
</file>