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6" r:id="rId1"/>
  </p:sldMasterIdLst>
  <p:notesMasterIdLst>
    <p:notesMasterId r:id="rId15"/>
  </p:notesMasterIdLst>
  <p:sldIdLst>
    <p:sldId id="256" r:id="rId2"/>
    <p:sldId id="257" r:id="rId3"/>
    <p:sldId id="259" r:id="rId4"/>
    <p:sldId id="265" r:id="rId5"/>
    <p:sldId id="266" r:id="rId6"/>
    <p:sldId id="267" r:id="rId7"/>
    <p:sldId id="268" r:id="rId8"/>
    <p:sldId id="269" r:id="rId9"/>
    <p:sldId id="270" r:id="rId10"/>
    <p:sldId id="271" r:id="rId11"/>
    <p:sldId id="272" r:id="rId12"/>
    <p:sldId id="273" r:id="rId13"/>
    <p:sldId id="274"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a1iNMUlAlqX4iV31sKtFy/FYF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7" d="100"/>
          <a:sy n="117" d="100"/>
        </p:scale>
        <p:origin x="318" y="11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7" name="Google Shape;13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99636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0451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693290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38959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33351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65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04618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98590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2" name="Google Shape;15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280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2529488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3174321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66573855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5750833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6894749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98761073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01846795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238600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195543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778669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97284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9474900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8059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285039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50169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612562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48766702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86820800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1"/>
          <p:cNvSpPr txBox="1">
            <a:spLocks noGrp="1"/>
          </p:cNvSpPr>
          <p:nvPr>
            <p:ph type="subTitle" idx="1"/>
          </p:nvPr>
        </p:nvSpPr>
        <p:spPr>
          <a:xfrm>
            <a:off x="3675855" y="3527645"/>
            <a:ext cx="4840289" cy="606112"/>
          </a:xfrm>
          <a:prstGeom prst="rect">
            <a:avLst/>
          </a:prstGeom>
          <a:noFill/>
          <a:ln>
            <a:noFill/>
          </a:ln>
        </p:spPr>
        <p:txBody>
          <a:bodyPr spcFirstLastPara="1" wrap="square" lIns="91425" tIns="45700" rIns="91425" bIns="45700" anchor="t" anchorCtr="0">
            <a:normAutofit lnSpcReduction="10000"/>
          </a:bodyPr>
          <a:lstStyle/>
          <a:p>
            <a:pPr marL="0" lvl="0" indent="0" algn="ctr" rtl="0">
              <a:spcBef>
                <a:spcPts val="0"/>
              </a:spcBef>
              <a:spcAft>
                <a:spcPts val="0"/>
              </a:spcAft>
              <a:buSzPts val="1680"/>
              <a:buNone/>
            </a:pPr>
            <a:r>
              <a:rPr lang="en-US" sz="3600" dirty="0">
                <a:solidFill>
                  <a:schemeClr val="lt1"/>
                </a:solidFill>
                <a:latin typeface="+mj-lt"/>
                <a:ea typeface="Times New Roman"/>
                <a:cs typeface="Arial" panose="020B0604020202020204" pitchFamily="34" charset="0"/>
                <a:sym typeface="Times New Roman"/>
              </a:rPr>
              <a:t>NBA DATA ANALYSIS</a:t>
            </a:r>
          </a:p>
          <a:p>
            <a:pPr marL="0" lvl="0" indent="0" algn="l" rtl="0">
              <a:spcBef>
                <a:spcPts val="0"/>
              </a:spcBef>
              <a:spcAft>
                <a:spcPts val="0"/>
              </a:spcAft>
              <a:buSzPts val="1680"/>
              <a:buNone/>
            </a:pPr>
            <a:endParaRPr sz="4800" dirty="0">
              <a:solidFill>
                <a:schemeClr val="lt1"/>
              </a:solidFill>
              <a:latin typeface="Arial" panose="020B0604020202020204" pitchFamily="34" charset="0"/>
              <a:ea typeface="Times New Roman"/>
              <a:cs typeface="Arial" panose="020B0604020202020204" pitchFamily="34" charset="0"/>
              <a:sym typeface="Times New Roman"/>
            </a:endParaRPr>
          </a:p>
        </p:txBody>
      </p:sp>
      <p:pic>
        <p:nvPicPr>
          <p:cNvPr id="3" name="Picture 2">
            <a:extLst>
              <a:ext uri="{FF2B5EF4-FFF2-40B4-BE49-F238E27FC236}">
                <a16:creationId xmlns:a16="http://schemas.microsoft.com/office/drawing/2014/main" id="{1C2F2FDF-6BB7-4E42-B46D-7A8C7AC7A9FE}"/>
              </a:ext>
            </a:extLst>
          </p:cNvPr>
          <p:cNvPicPr>
            <a:picLocks noChangeAspect="1"/>
          </p:cNvPicPr>
          <p:nvPr/>
        </p:nvPicPr>
        <p:blipFill>
          <a:blip r:embed="rId3"/>
          <a:stretch>
            <a:fillRect/>
          </a:stretch>
        </p:blipFill>
        <p:spPr>
          <a:xfrm>
            <a:off x="4898231" y="1990976"/>
            <a:ext cx="2395538" cy="1438024"/>
          </a:xfrm>
          <a:prstGeom prst="rect">
            <a:avLst/>
          </a:prstGeom>
        </p:spPr>
      </p:pic>
      <p:sp>
        <p:nvSpPr>
          <p:cNvPr id="2" name="Google Shape;139;p1">
            <a:extLst>
              <a:ext uri="{FF2B5EF4-FFF2-40B4-BE49-F238E27FC236}">
                <a16:creationId xmlns:a16="http://schemas.microsoft.com/office/drawing/2014/main" id="{67835D89-B933-E230-26DE-3A5766400EF7}"/>
              </a:ext>
            </a:extLst>
          </p:cNvPr>
          <p:cNvSpPr txBox="1">
            <a:spLocks/>
          </p:cNvSpPr>
          <p:nvPr/>
        </p:nvSpPr>
        <p:spPr>
          <a:xfrm>
            <a:off x="3675855" y="4232402"/>
            <a:ext cx="4333310" cy="445734"/>
          </a:xfrm>
          <a:prstGeom prst="rect">
            <a:avLst/>
          </a:prstGeom>
          <a:noFill/>
          <a:ln>
            <a:noFill/>
          </a:ln>
        </p:spPr>
        <p:txBody>
          <a:bodyPr spcFirstLastPara="1" vert="horz" wrap="square" lIns="91425" tIns="45700" rIns="91425" bIns="45700" rtlCol="0" anchor="t" anchorCtr="0">
            <a:normAutofit fontScale="77500" lnSpcReduction="20000"/>
          </a:bodyPr>
          <a:lstStyle>
            <a:lvl1pPr marL="0" indent="0" algn="r" defTabSz="457200" rtl="0" eaLnBrk="1" latinLnBrk="0" hangingPunct="1">
              <a:spcBef>
                <a:spcPts val="0"/>
              </a:spcBef>
              <a:spcAft>
                <a:spcPts val="1000"/>
              </a:spcAft>
              <a:buClr>
                <a:schemeClr val="tx1"/>
              </a:buClr>
              <a:buSzPct val="100000"/>
              <a:buFont typeface="Arial"/>
              <a:buNone/>
              <a:defRPr sz="1800" kern="1200" cap="all">
                <a:solidFill>
                  <a:schemeClr val="tx1"/>
                </a:solidFill>
                <a:effectLst/>
                <a:latin typeface="+mn-lt"/>
                <a:ea typeface="+mn-ea"/>
                <a:cs typeface="+mn-cs"/>
              </a:defRPr>
            </a:lvl1pPr>
            <a:lvl2pPr marL="457200" indent="0" algn="ctr" defTabSz="457200" rtl="0" eaLnBrk="1" latinLnBrk="0" hangingPunct="1">
              <a:spcBef>
                <a:spcPts val="0"/>
              </a:spcBef>
              <a:spcAft>
                <a:spcPts val="1000"/>
              </a:spcAft>
              <a:buClr>
                <a:schemeClr val="tx1"/>
              </a:buClr>
              <a:buSzPct val="100000"/>
              <a:buFont typeface="Arial"/>
              <a:buNone/>
              <a:defRPr sz="1600" kern="1200" cap="none">
                <a:solidFill>
                  <a:schemeClr val="tx1">
                    <a:tint val="75000"/>
                  </a:schemeClr>
                </a:solidFill>
                <a:effectLst/>
                <a:latin typeface="+mn-lt"/>
                <a:ea typeface="+mn-ea"/>
                <a:cs typeface="+mn-cs"/>
              </a:defRPr>
            </a:lvl2pPr>
            <a:lvl3pPr marL="914400" indent="0" algn="ctr" defTabSz="457200" rtl="0" eaLnBrk="1" latinLnBrk="0" hangingPunct="1">
              <a:spcBef>
                <a:spcPts val="0"/>
              </a:spcBef>
              <a:spcAft>
                <a:spcPts val="1000"/>
              </a:spcAft>
              <a:buClr>
                <a:schemeClr val="tx1"/>
              </a:buClr>
              <a:buSzPct val="100000"/>
              <a:buFont typeface="Arial"/>
              <a:buNone/>
              <a:defRPr sz="1400" kern="1200" cap="none">
                <a:solidFill>
                  <a:schemeClr val="tx1">
                    <a:tint val="75000"/>
                  </a:schemeClr>
                </a:solidFill>
                <a:effectLst/>
                <a:latin typeface="+mn-lt"/>
                <a:ea typeface="+mn-ea"/>
                <a:cs typeface="+mn-cs"/>
              </a:defRPr>
            </a:lvl3pPr>
            <a:lvl4pPr marL="1371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4pPr>
            <a:lvl5pPr marL="18288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5pPr>
            <a:lvl6pPr marL="22860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6pPr>
            <a:lvl7pPr marL="27432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7pPr>
            <a:lvl8pPr marL="32004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8pPr>
            <a:lvl9pPr marL="3657600" indent="0" algn="ctr" defTabSz="457200" rtl="0" eaLnBrk="1" latinLnBrk="0" hangingPunct="1">
              <a:spcBef>
                <a:spcPts val="0"/>
              </a:spcBef>
              <a:spcAft>
                <a:spcPts val="1000"/>
              </a:spcAft>
              <a:buClr>
                <a:schemeClr val="tx1"/>
              </a:buClr>
              <a:buSzPct val="100000"/>
              <a:buFont typeface="Arial"/>
              <a:buNone/>
              <a:defRPr sz="1200" kern="1200" cap="none">
                <a:solidFill>
                  <a:schemeClr val="tx1">
                    <a:tint val="75000"/>
                  </a:schemeClr>
                </a:solidFill>
                <a:effectLst/>
                <a:latin typeface="+mn-lt"/>
                <a:ea typeface="+mn-ea"/>
                <a:cs typeface="+mn-cs"/>
              </a:defRPr>
            </a:lvl9pPr>
          </a:lstStyle>
          <a:p>
            <a:pPr algn="ctr">
              <a:spcAft>
                <a:spcPts val="0"/>
              </a:spcAft>
              <a:buSzPts val="1680"/>
            </a:pPr>
            <a:r>
              <a:rPr lang="en-US" sz="3600" dirty="0">
                <a:solidFill>
                  <a:schemeClr val="lt1"/>
                </a:solidFill>
                <a:latin typeface="+mj-lt"/>
                <a:ea typeface="Times New Roman"/>
                <a:cs typeface="Arial" panose="020B0604020202020204" pitchFamily="34" charset="0"/>
                <a:sym typeface="Times New Roman"/>
              </a:rPr>
              <a:t>Team 11</a:t>
            </a:r>
          </a:p>
          <a:p>
            <a:pPr algn="l">
              <a:spcAft>
                <a:spcPts val="0"/>
              </a:spcAft>
              <a:buSzPts val="1680"/>
            </a:pPr>
            <a:endParaRPr lang="en-US" sz="4800" dirty="0">
              <a:solidFill>
                <a:schemeClr val="lt1"/>
              </a:solidFill>
              <a:latin typeface="Arial" panose="020B0604020202020204" pitchFamily="34" charset="0"/>
              <a:ea typeface="Times New Roman"/>
              <a:cs typeface="Arial" panose="020B0604020202020204" pitchFamily="34" charset="0"/>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idx="1"/>
          </p:nvPr>
        </p:nvSpPr>
        <p:spPr>
          <a:xfrm>
            <a:off x="1330779" y="314326"/>
            <a:ext cx="8534400" cy="1676400"/>
          </a:xfrm>
          <a:prstGeom prst="rect">
            <a:avLst/>
          </a:prstGeom>
          <a:noFill/>
          <a:ln>
            <a:noFill/>
          </a:ln>
        </p:spPr>
        <p:txBody>
          <a:bodyPr spcFirstLastPara="1" wrap="square" lIns="91425" tIns="45700" rIns="91425" bIns="45700" anchor="ctr" anchorCtr="0">
            <a:normAutofit/>
          </a:bodyPr>
          <a:lstStyle/>
          <a:p>
            <a:pPr marL="0" lvl="1" indent="0" algn="ctr">
              <a:spcBef>
                <a:spcPts val="1000"/>
              </a:spcBef>
              <a:spcAft>
                <a:spcPts val="0"/>
              </a:spcAft>
              <a:buSzPts val="1600"/>
              <a:buNone/>
            </a:pPr>
            <a:r>
              <a:rPr lang="en-US" sz="2400" b="1" dirty="0">
                <a:solidFill>
                  <a:schemeClr val="lt1"/>
                </a:solidFill>
                <a:latin typeface="+mj-lt"/>
                <a:ea typeface="Times New Roman"/>
                <a:cs typeface="Times New Roman"/>
                <a:sym typeface="Times New Roman"/>
              </a:rPr>
              <a:t>Score by Team &amp; Position</a:t>
            </a:r>
          </a:p>
          <a:p>
            <a:pPr marL="0" lvl="1" indent="0" algn="ctr" rtl="0">
              <a:spcBef>
                <a:spcPts val="1000"/>
              </a:spcBef>
              <a:spcAft>
                <a:spcPts val="0"/>
              </a:spcAft>
              <a:buSzPts val="1600"/>
              <a:buNone/>
            </a:pPr>
            <a:endParaRPr lang="en-US" sz="2400" dirty="0">
              <a:solidFill>
                <a:schemeClr val="lt1"/>
              </a:solidFill>
              <a:latin typeface="+mj-lt"/>
              <a:ea typeface="Times New Roman"/>
              <a:cs typeface="Times New Roman"/>
              <a:sym typeface="Times New Roman"/>
            </a:endParaRPr>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sp>
        <p:nvSpPr>
          <p:cNvPr id="2" name="Google Shape;154;p4">
            <a:extLst>
              <a:ext uri="{FF2B5EF4-FFF2-40B4-BE49-F238E27FC236}">
                <a16:creationId xmlns:a16="http://schemas.microsoft.com/office/drawing/2014/main" id="{31540978-CBC0-9CCD-F342-E31BD6B58798}"/>
              </a:ext>
            </a:extLst>
          </p:cNvPr>
          <p:cNvSpPr txBox="1">
            <a:spLocks/>
          </p:cNvSpPr>
          <p:nvPr/>
        </p:nvSpPr>
        <p:spPr>
          <a:xfrm>
            <a:off x="6657002" y="1646898"/>
            <a:ext cx="4820323" cy="3564203"/>
          </a:xfrm>
          <a:prstGeom prst="rect">
            <a:avLst/>
          </a:prstGeom>
          <a:noFill/>
          <a:ln>
            <a:noFill/>
          </a:ln>
        </p:spPr>
        <p:txBody>
          <a:bodyPr spcFirstLastPara="1" vert="horz" wrap="square" lIns="91425" tIns="45700" rIns="91425" bIns="45700" rtlCol="0" anchor="ctr" anchorCtr="0">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lvl="1" indent="0">
              <a:spcBef>
                <a:spcPts val="1000"/>
              </a:spcBef>
              <a:spcAft>
                <a:spcPts val="0"/>
              </a:spcAft>
              <a:buSzPts val="1600"/>
              <a:buFont typeface="Arial"/>
              <a:buNone/>
            </a:pPr>
            <a:r>
              <a:rPr lang="en-US" sz="1500" dirty="0">
                <a:solidFill>
                  <a:schemeClr val="lt1"/>
                </a:solidFill>
                <a:ea typeface="Times New Roman"/>
                <a:cs typeface="Times New Roman"/>
                <a:sym typeface="Times New Roman"/>
              </a:rPr>
              <a:t>Findings: </a:t>
            </a:r>
            <a:r>
              <a:rPr lang="en-US" sz="1500" dirty="0"/>
              <a:t>The chart shows team scores by position. The </a:t>
            </a:r>
            <a:r>
              <a:rPr lang="en-US" sz="1500" b="1" dirty="0"/>
              <a:t>Center</a:t>
            </a:r>
            <a:r>
              <a:rPr lang="en-US" sz="1500" dirty="0"/>
              <a:t> and </a:t>
            </a:r>
            <a:r>
              <a:rPr lang="en-US" sz="1500" b="1" dirty="0"/>
              <a:t>Forward</a:t>
            </a:r>
            <a:r>
              <a:rPr lang="en-US" sz="1500" dirty="0"/>
              <a:t> positions have the highest scores, with major contributions from the Lakers, Celtics, and Mavericks. The </a:t>
            </a:r>
            <a:r>
              <a:rPr lang="en-US" sz="1500" b="1" dirty="0"/>
              <a:t>Center-Forward</a:t>
            </a:r>
            <a:r>
              <a:rPr lang="en-US" sz="1500" dirty="0"/>
              <a:t> and </a:t>
            </a:r>
            <a:r>
              <a:rPr lang="en-US" sz="1500" b="1" dirty="0"/>
              <a:t>Forward-Guard</a:t>
            </a:r>
            <a:r>
              <a:rPr lang="en-US" sz="1500" dirty="0"/>
              <a:t> positions have lower scores, with notable input from the Heat and Lakers respectively.</a:t>
            </a:r>
            <a:endParaRPr lang="en-US" sz="1500" dirty="0">
              <a:solidFill>
                <a:schemeClr val="lt1"/>
              </a:solidFill>
              <a:ea typeface="Times New Roman"/>
              <a:cs typeface="Times New Roman"/>
              <a:sym typeface="Times New Roman"/>
            </a:endParaRPr>
          </a:p>
          <a:p>
            <a:pPr indent="-184150">
              <a:spcBef>
                <a:spcPts val="1000"/>
              </a:spcBef>
              <a:spcAft>
                <a:spcPts val="0"/>
              </a:spcAft>
              <a:buSzPts val="1600"/>
              <a:buFont typeface="Arial"/>
              <a:buNone/>
            </a:pPr>
            <a:endParaRPr lang="en-US" dirty="0"/>
          </a:p>
          <a:p>
            <a:pPr indent="-184150">
              <a:spcBef>
                <a:spcPts val="1000"/>
              </a:spcBef>
              <a:spcAft>
                <a:spcPts val="0"/>
              </a:spcAft>
              <a:buSzPts val="1600"/>
              <a:buFont typeface="Arial"/>
              <a:buNone/>
            </a:pPr>
            <a:endParaRPr lang="en-US" dirty="0"/>
          </a:p>
        </p:txBody>
      </p:sp>
      <p:pic>
        <p:nvPicPr>
          <p:cNvPr id="4" name="Picture 3" descr="A screenshot of a graph&#10;&#10;Description automatically generated">
            <a:extLst>
              <a:ext uri="{FF2B5EF4-FFF2-40B4-BE49-F238E27FC236}">
                <a16:creationId xmlns:a16="http://schemas.microsoft.com/office/drawing/2014/main" id="{A08CEACB-8AEA-2841-3E84-A090F56C2D58}"/>
              </a:ext>
            </a:extLst>
          </p:cNvPr>
          <p:cNvPicPr>
            <a:picLocks noChangeAspect="1"/>
          </p:cNvPicPr>
          <p:nvPr/>
        </p:nvPicPr>
        <p:blipFill>
          <a:blip r:embed="rId3"/>
          <a:stretch>
            <a:fillRect/>
          </a:stretch>
        </p:blipFill>
        <p:spPr>
          <a:xfrm>
            <a:off x="810134" y="1990726"/>
            <a:ext cx="4496265" cy="2662917"/>
          </a:xfrm>
          <a:prstGeom prst="rect">
            <a:avLst/>
          </a:prstGeom>
        </p:spPr>
      </p:pic>
    </p:spTree>
    <p:extLst>
      <p:ext uri="{BB962C8B-B14F-4D97-AF65-F5344CB8AC3E}">
        <p14:creationId xmlns:p14="http://schemas.microsoft.com/office/powerpoint/2010/main" val="4133308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idx="1"/>
          </p:nvPr>
        </p:nvSpPr>
        <p:spPr>
          <a:xfrm>
            <a:off x="1330779" y="314326"/>
            <a:ext cx="8534400" cy="1676400"/>
          </a:xfrm>
          <a:prstGeom prst="rect">
            <a:avLst/>
          </a:prstGeom>
          <a:noFill/>
          <a:ln>
            <a:noFill/>
          </a:ln>
        </p:spPr>
        <p:txBody>
          <a:bodyPr spcFirstLastPara="1" wrap="square" lIns="91425" tIns="45700" rIns="91425" bIns="45700" anchor="ctr" anchorCtr="0">
            <a:normAutofit/>
          </a:bodyPr>
          <a:lstStyle/>
          <a:p>
            <a:pPr marL="0" lvl="1" indent="0" algn="ctr">
              <a:spcBef>
                <a:spcPts val="1000"/>
              </a:spcBef>
              <a:spcAft>
                <a:spcPts val="0"/>
              </a:spcAft>
              <a:buSzPts val="1600"/>
              <a:buNone/>
            </a:pPr>
            <a:r>
              <a:rPr lang="en-US" sz="2400" b="1" dirty="0">
                <a:solidFill>
                  <a:schemeClr val="lt1"/>
                </a:solidFill>
                <a:latin typeface="+mj-lt"/>
                <a:ea typeface="Times New Roman"/>
                <a:cs typeface="Times New Roman"/>
                <a:sym typeface="Times New Roman"/>
              </a:rPr>
              <a:t>A win matrix of Top 10 Home Team Vs Away Team</a:t>
            </a:r>
          </a:p>
          <a:p>
            <a:pPr marL="0" lvl="1" indent="0" algn="ctr" rtl="0">
              <a:spcBef>
                <a:spcPts val="1000"/>
              </a:spcBef>
              <a:spcAft>
                <a:spcPts val="0"/>
              </a:spcAft>
              <a:buSzPts val="1600"/>
              <a:buNone/>
            </a:pPr>
            <a:endParaRPr lang="en-US" sz="2400" dirty="0">
              <a:solidFill>
                <a:schemeClr val="lt1"/>
              </a:solidFill>
              <a:latin typeface="+mj-lt"/>
              <a:ea typeface="Times New Roman"/>
              <a:cs typeface="Times New Roman"/>
              <a:sym typeface="Times New Roman"/>
            </a:endParaRPr>
          </a:p>
          <a:p>
            <a:pPr marL="285750" lvl="0" indent="-184150" algn="l" rtl="0">
              <a:spcBef>
                <a:spcPts val="1000"/>
              </a:spcBef>
              <a:spcAft>
                <a:spcPts val="0"/>
              </a:spcAft>
              <a:buSzPts val="1600"/>
              <a:buNone/>
            </a:pPr>
            <a:endParaRPr lang="en-CA" dirty="0"/>
          </a:p>
          <a:p>
            <a:pPr marL="285750" lvl="0" indent="-184150" algn="l" rtl="0">
              <a:spcBef>
                <a:spcPts val="1000"/>
              </a:spcBef>
              <a:spcAft>
                <a:spcPts val="0"/>
              </a:spcAft>
              <a:buSzPts val="1600"/>
              <a:buNone/>
            </a:pPr>
            <a:endParaRPr dirty="0"/>
          </a:p>
        </p:txBody>
      </p:sp>
      <p:sp>
        <p:nvSpPr>
          <p:cNvPr id="2" name="Google Shape;154;p4">
            <a:extLst>
              <a:ext uri="{FF2B5EF4-FFF2-40B4-BE49-F238E27FC236}">
                <a16:creationId xmlns:a16="http://schemas.microsoft.com/office/drawing/2014/main" id="{1523D733-D9C8-A547-7AB0-303B4415BAC4}"/>
              </a:ext>
            </a:extLst>
          </p:cNvPr>
          <p:cNvSpPr txBox="1">
            <a:spLocks/>
          </p:cNvSpPr>
          <p:nvPr/>
        </p:nvSpPr>
        <p:spPr>
          <a:xfrm>
            <a:off x="6631768" y="1761245"/>
            <a:ext cx="4634205" cy="3426697"/>
          </a:xfrm>
          <a:prstGeom prst="rect">
            <a:avLst/>
          </a:prstGeom>
          <a:noFill/>
          <a:ln>
            <a:noFill/>
          </a:ln>
        </p:spPr>
        <p:txBody>
          <a:bodyPr spcFirstLastPara="1" vert="horz" wrap="square" lIns="91425" tIns="45700" rIns="91425" bIns="45700" rtlCol="0" anchor="ctr" anchorCtr="0">
            <a:normAutofit fontScale="55000" lnSpcReduction="2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lvl="1" indent="0">
              <a:spcBef>
                <a:spcPts val="1000"/>
              </a:spcBef>
              <a:spcAft>
                <a:spcPts val="0"/>
              </a:spcAft>
              <a:buSzPts val="1600"/>
              <a:buFont typeface="Arial"/>
              <a:buNone/>
            </a:pPr>
            <a:r>
              <a:rPr lang="en-US" sz="2400" dirty="0">
                <a:solidFill>
                  <a:schemeClr val="lt1"/>
                </a:solidFill>
                <a:ea typeface="Times New Roman"/>
                <a:cs typeface="Times New Roman"/>
                <a:sym typeface="Times New Roman"/>
              </a:rPr>
              <a:t>Key Insights: </a:t>
            </a:r>
            <a:br>
              <a:rPr lang="en-US" sz="2400" dirty="0">
                <a:solidFill>
                  <a:schemeClr val="lt1"/>
                </a:solidFill>
                <a:ea typeface="Times New Roman"/>
                <a:cs typeface="Times New Roman"/>
                <a:sym typeface="Times New Roman"/>
              </a:rPr>
            </a:br>
            <a:br>
              <a:rPr lang="en-US" sz="2400" dirty="0">
                <a:solidFill>
                  <a:schemeClr val="lt1"/>
                </a:solidFill>
                <a:ea typeface="Times New Roman"/>
                <a:cs typeface="Times New Roman"/>
                <a:sym typeface="Times New Roman"/>
              </a:rPr>
            </a:br>
            <a:r>
              <a:rPr lang="en-US" sz="2400" dirty="0">
                <a:solidFill>
                  <a:schemeClr val="lt1"/>
                </a:solidFill>
                <a:ea typeface="Times New Roman"/>
                <a:cs typeface="Times New Roman"/>
                <a:sym typeface="Times New Roman"/>
              </a:rPr>
              <a:t>High Wins: Boston (BOS) has the highest number of wins against New York (NYK) with 258 victories.</a:t>
            </a:r>
          </a:p>
          <a:p>
            <a:pPr marL="0" lvl="1" indent="0">
              <a:spcBef>
                <a:spcPts val="1000"/>
              </a:spcBef>
              <a:spcAft>
                <a:spcPts val="0"/>
              </a:spcAft>
              <a:buSzPts val="1600"/>
              <a:buFont typeface="Arial"/>
              <a:buNone/>
            </a:pPr>
            <a:r>
              <a:rPr lang="en-US" sz="2400" dirty="0">
                <a:solidFill>
                  <a:schemeClr val="lt1"/>
                </a:solidFill>
                <a:ea typeface="Times New Roman"/>
                <a:cs typeface="Times New Roman"/>
                <a:sym typeface="Times New Roman"/>
              </a:rPr>
              <a:t>Notable Performances:</a:t>
            </a:r>
          </a:p>
          <a:p>
            <a:pPr marL="0" lvl="1" indent="0">
              <a:spcBef>
                <a:spcPts val="1000"/>
              </a:spcBef>
              <a:spcAft>
                <a:spcPts val="0"/>
              </a:spcAft>
              <a:buSzPts val="1600"/>
              <a:buFont typeface="Arial"/>
              <a:buNone/>
            </a:pPr>
            <a:r>
              <a:rPr lang="en-US" sz="2400" dirty="0">
                <a:solidFill>
                  <a:schemeClr val="lt1"/>
                </a:solidFill>
                <a:ea typeface="Times New Roman"/>
                <a:cs typeface="Times New Roman"/>
                <a:sym typeface="Times New Roman"/>
              </a:rPr>
              <a:t>New York (NYK) has 257 wins against Boston (BOS).</a:t>
            </a:r>
          </a:p>
          <a:p>
            <a:pPr marL="0" lvl="1" indent="0">
              <a:spcBef>
                <a:spcPts val="1000"/>
              </a:spcBef>
              <a:spcAft>
                <a:spcPts val="0"/>
              </a:spcAft>
              <a:buSzPts val="1600"/>
              <a:buFont typeface="Arial"/>
              <a:buNone/>
            </a:pPr>
            <a:r>
              <a:rPr lang="en-US" sz="2400" dirty="0">
                <a:solidFill>
                  <a:schemeClr val="lt1"/>
                </a:solidFill>
                <a:ea typeface="Times New Roman"/>
                <a:cs typeface="Times New Roman"/>
                <a:sym typeface="Times New Roman"/>
              </a:rPr>
              <a:t>Los Angeles (LAL) has strong performances with significant wins against Phoenix (PHX) (151) and Milwaukee (MIL) (138).</a:t>
            </a:r>
          </a:p>
          <a:p>
            <a:pPr marL="0" lvl="1" indent="0">
              <a:spcBef>
                <a:spcPts val="1000"/>
              </a:spcBef>
              <a:spcAft>
                <a:spcPts val="0"/>
              </a:spcAft>
              <a:buSzPts val="1600"/>
              <a:buFont typeface="Arial"/>
              <a:buNone/>
            </a:pPr>
            <a:r>
              <a:rPr lang="en-US" sz="2400" dirty="0">
                <a:solidFill>
                  <a:schemeClr val="lt1"/>
                </a:solidFill>
                <a:ea typeface="Times New Roman"/>
                <a:cs typeface="Times New Roman"/>
                <a:sym typeface="Times New Roman"/>
              </a:rPr>
              <a:t>Detroit (DET) has evenly matched wins against both Milwaukee (MIL) and Chicago (CHI), with 156 and 144 wins, respectively.</a:t>
            </a:r>
          </a:p>
          <a:p>
            <a:pPr marL="0" lvl="1" indent="0">
              <a:spcBef>
                <a:spcPts val="1000"/>
              </a:spcBef>
              <a:spcAft>
                <a:spcPts val="0"/>
              </a:spcAft>
              <a:buSzPts val="1600"/>
              <a:buFont typeface="Arial"/>
              <a:buNone/>
            </a:pPr>
            <a:r>
              <a:rPr lang="en-US" sz="2400" dirty="0">
                <a:solidFill>
                  <a:schemeClr val="lt1"/>
                </a:solidFill>
                <a:ea typeface="Times New Roman"/>
                <a:cs typeface="Times New Roman"/>
                <a:sym typeface="Times New Roman"/>
              </a:rPr>
              <a:t>Zeros: Some matchups have zero wins recorded, indicating that no games were won by the home team in those cases.</a:t>
            </a:r>
          </a:p>
          <a:p>
            <a:pPr indent="-184150">
              <a:spcBef>
                <a:spcPts val="1000"/>
              </a:spcBef>
              <a:spcAft>
                <a:spcPts val="0"/>
              </a:spcAft>
              <a:buSzPts val="1600"/>
              <a:buFont typeface="Arial"/>
              <a:buNone/>
            </a:pPr>
            <a:endParaRPr lang="en-US" dirty="0"/>
          </a:p>
          <a:p>
            <a:pPr indent="-184150">
              <a:spcBef>
                <a:spcPts val="1000"/>
              </a:spcBef>
              <a:spcAft>
                <a:spcPts val="0"/>
              </a:spcAft>
              <a:buSzPts val="1600"/>
              <a:buFont typeface="Arial"/>
              <a:buNone/>
            </a:pPr>
            <a:endParaRPr lang="en-US" dirty="0"/>
          </a:p>
        </p:txBody>
      </p:sp>
      <p:pic>
        <p:nvPicPr>
          <p:cNvPr id="4" name="Picture 3" descr="A screenshot of a game&#10;&#10;Description automatically generated">
            <a:extLst>
              <a:ext uri="{FF2B5EF4-FFF2-40B4-BE49-F238E27FC236}">
                <a16:creationId xmlns:a16="http://schemas.microsoft.com/office/drawing/2014/main" id="{84CE9289-8B39-E598-A829-1FC19B9EB08A}"/>
              </a:ext>
            </a:extLst>
          </p:cNvPr>
          <p:cNvPicPr>
            <a:picLocks noChangeAspect="1"/>
          </p:cNvPicPr>
          <p:nvPr/>
        </p:nvPicPr>
        <p:blipFill>
          <a:blip r:embed="rId3"/>
          <a:stretch>
            <a:fillRect/>
          </a:stretch>
        </p:blipFill>
        <p:spPr>
          <a:xfrm>
            <a:off x="761526" y="1531763"/>
            <a:ext cx="5118533" cy="3489124"/>
          </a:xfrm>
          <a:prstGeom prst="rect">
            <a:avLst/>
          </a:prstGeom>
        </p:spPr>
      </p:pic>
    </p:spTree>
    <p:extLst>
      <p:ext uri="{BB962C8B-B14F-4D97-AF65-F5344CB8AC3E}">
        <p14:creationId xmlns:p14="http://schemas.microsoft.com/office/powerpoint/2010/main" val="773014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idx="1"/>
          </p:nvPr>
        </p:nvSpPr>
        <p:spPr>
          <a:xfrm>
            <a:off x="1396094" y="673554"/>
            <a:ext cx="8534400" cy="1676400"/>
          </a:xfrm>
          <a:prstGeom prst="rect">
            <a:avLst/>
          </a:prstGeom>
          <a:noFill/>
          <a:ln>
            <a:noFill/>
          </a:ln>
        </p:spPr>
        <p:txBody>
          <a:bodyPr spcFirstLastPara="1" wrap="square" lIns="91425" tIns="45700" rIns="91425" bIns="45700" anchor="ctr" anchorCtr="0">
            <a:normAutofit/>
          </a:bodyPr>
          <a:lstStyle/>
          <a:p>
            <a:pPr marL="0" lvl="1" indent="0" algn="ctr">
              <a:spcBef>
                <a:spcPts val="1000"/>
              </a:spcBef>
              <a:spcAft>
                <a:spcPts val="0"/>
              </a:spcAft>
              <a:buSzPts val="1600"/>
              <a:buNone/>
            </a:pPr>
            <a:r>
              <a:rPr lang="en-US" sz="2400" b="1" dirty="0">
                <a:solidFill>
                  <a:schemeClr val="lt1"/>
                </a:solidFill>
                <a:latin typeface="+mj-lt"/>
                <a:ea typeface="Times New Roman"/>
                <a:cs typeface="Times New Roman"/>
                <a:sym typeface="Times New Roman"/>
              </a:rPr>
              <a:t>A</a:t>
            </a:r>
            <a:r>
              <a:rPr lang="en-US" sz="2400" dirty="0">
                <a:solidFill>
                  <a:schemeClr val="lt1"/>
                </a:solidFill>
                <a:latin typeface="+mj-lt"/>
                <a:ea typeface="Times New Roman"/>
                <a:cs typeface="Times New Roman"/>
                <a:sym typeface="Times New Roman"/>
              </a:rPr>
              <a:t>ll outputs in </a:t>
            </a:r>
            <a:r>
              <a:rPr lang="en-US" sz="2400" dirty="0" err="1">
                <a:solidFill>
                  <a:schemeClr val="lt1"/>
                </a:solidFill>
                <a:latin typeface="+mj-lt"/>
                <a:ea typeface="Times New Roman"/>
                <a:cs typeface="Times New Roman"/>
                <a:sym typeface="Times New Roman"/>
              </a:rPr>
              <a:t>Powerbi</a:t>
            </a:r>
            <a:endParaRPr lang="en-US" sz="2400" dirty="0">
              <a:solidFill>
                <a:schemeClr val="lt1"/>
              </a:solidFill>
              <a:latin typeface="+mj-lt"/>
              <a:ea typeface="Times New Roman"/>
              <a:cs typeface="Times New Roman"/>
              <a:sym typeface="Times New Roman"/>
            </a:endParaRPr>
          </a:p>
          <a:p>
            <a:pPr marL="0" lvl="1" indent="0" algn="ctr">
              <a:spcBef>
                <a:spcPts val="1000"/>
              </a:spcBef>
              <a:spcAft>
                <a:spcPts val="0"/>
              </a:spcAft>
              <a:buSzPts val="1600"/>
              <a:buNone/>
            </a:pPr>
            <a:endParaRPr lang="en-US" sz="2400" b="1" dirty="0">
              <a:solidFill>
                <a:schemeClr val="lt1"/>
              </a:solidFill>
              <a:latin typeface="+mj-lt"/>
              <a:ea typeface="Times New Roman"/>
              <a:cs typeface="Times New Roman"/>
              <a:sym typeface="Times New Roman"/>
            </a:endParaRPr>
          </a:p>
          <a:p>
            <a:pPr marL="0" lvl="1" indent="0" algn="ctr" rtl="0">
              <a:spcBef>
                <a:spcPts val="1000"/>
              </a:spcBef>
              <a:spcAft>
                <a:spcPts val="0"/>
              </a:spcAft>
              <a:buSzPts val="1600"/>
              <a:buNone/>
            </a:pPr>
            <a:endParaRPr lang="en-US" sz="2400" dirty="0">
              <a:solidFill>
                <a:schemeClr val="lt1"/>
              </a:solidFill>
              <a:latin typeface="+mj-lt"/>
              <a:ea typeface="Times New Roman"/>
              <a:cs typeface="Times New Roman"/>
              <a:sym typeface="Times New Roman"/>
            </a:endParaRPr>
          </a:p>
          <a:p>
            <a:pPr marL="285750" lvl="0" indent="-184150" algn="l" rtl="0">
              <a:spcBef>
                <a:spcPts val="1000"/>
              </a:spcBef>
              <a:spcAft>
                <a:spcPts val="0"/>
              </a:spcAft>
              <a:buSzPts val="1600"/>
              <a:buNone/>
            </a:pPr>
            <a:endParaRPr lang="en-CA" dirty="0"/>
          </a:p>
          <a:p>
            <a:pPr marL="285750" lvl="0" indent="-184150" algn="l" rtl="0">
              <a:spcBef>
                <a:spcPts val="1000"/>
              </a:spcBef>
              <a:spcAft>
                <a:spcPts val="0"/>
              </a:spcAft>
              <a:buSzPts val="1600"/>
              <a:buNone/>
            </a:pPr>
            <a:endParaRPr dirty="0"/>
          </a:p>
        </p:txBody>
      </p:sp>
      <p:pic>
        <p:nvPicPr>
          <p:cNvPr id="5" name="Picture 4" descr="A close-up of a graph&#10;&#10;Description automatically generated">
            <a:extLst>
              <a:ext uri="{FF2B5EF4-FFF2-40B4-BE49-F238E27FC236}">
                <a16:creationId xmlns:a16="http://schemas.microsoft.com/office/drawing/2014/main" id="{4F80E3F4-F802-721D-24B4-B9EBBA550505}"/>
              </a:ext>
            </a:extLst>
          </p:cNvPr>
          <p:cNvPicPr>
            <a:picLocks noChangeAspect="1"/>
          </p:cNvPicPr>
          <p:nvPr/>
        </p:nvPicPr>
        <p:blipFill>
          <a:blip r:embed="rId3"/>
          <a:stretch>
            <a:fillRect/>
          </a:stretch>
        </p:blipFill>
        <p:spPr>
          <a:xfrm>
            <a:off x="1486363" y="1244111"/>
            <a:ext cx="8519964" cy="4575050"/>
          </a:xfrm>
          <a:prstGeom prst="rect">
            <a:avLst/>
          </a:prstGeom>
        </p:spPr>
      </p:pic>
    </p:spTree>
    <p:extLst>
      <p:ext uri="{BB962C8B-B14F-4D97-AF65-F5344CB8AC3E}">
        <p14:creationId xmlns:p14="http://schemas.microsoft.com/office/powerpoint/2010/main" val="749508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idx="1"/>
          </p:nvPr>
        </p:nvSpPr>
        <p:spPr>
          <a:xfrm>
            <a:off x="1828800" y="3122840"/>
            <a:ext cx="8534400" cy="1676400"/>
          </a:xfrm>
          <a:prstGeom prst="rect">
            <a:avLst/>
          </a:prstGeom>
          <a:noFill/>
          <a:ln>
            <a:noFill/>
          </a:ln>
        </p:spPr>
        <p:txBody>
          <a:bodyPr spcFirstLastPara="1" wrap="square" lIns="91425" tIns="45700" rIns="91425" bIns="45700" anchor="ctr" anchorCtr="0">
            <a:normAutofit/>
          </a:bodyPr>
          <a:lstStyle/>
          <a:p>
            <a:pPr marL="0" lvl="1" indent="0" algn="ctr">
              <a:spcBef>
                <a:spcPts val="1000"/>
              </a:spcBef>
              <a:spcAft>
                <a:spcPts val="0"/>
              </a:spcAft>
              <a:buSzPts val="1600"/>
              <a:buNone/>
            </a:pPr>
            <a:r>
              <a:rPr lang="en-US" sz="4800" b="1" dirty="0">
                <a:solidFill>
                  <a:schemeClr val="lt1"/>
                </a:solidFill>
                <a:latin typeface="+mj-lt"/>
                <a:ea typeface="Times New Roman"/>
                <a:cs typeface="Times New Roman"/>
                <a:sym typeface="Times New Roman"/>
              </a:rPr>
              <a:t>Thank you</a:t>
            </a:r>
          </a:p>
          <a:p>
            <a:pPr marL="0" lvl="1" indent="0" algn="ctr" rtl="0">
              <a:spcBef>
                <a:spcPts val="1000"/>
              </a:spcBef>
              <a:spcAft>
                <a:spcPts val="0"/>
              </a:spcAft>
              <a:buSzPts val="1600"/>
              <a:buNone/>
            </a:pPr>
            <a:endParaRPr lang="en-US" sz="2400" dirty="0">
              <a:solidFill>
                <a:schemeClr val="lt1"/>
              </a:solidFill>
              <a:latin typeface="+mj-lt"/>
              <a:ea typeface="Times New Roman"/>
              <a:cs typeface="Times New Roman"/>
              <a:sym typeface="Times New Roman"/>
            </a:endParaRPr>
          </a:p>
          <a:p>
            <a:pPr marL="285750" lvl="0" indent="-184150" algn="l" rtl="0">
              <a:spcBef>
                <a:spcPts val="1000"/>
              </a:spcBef>
              <a:spcAft>
                <a:spcPts val="0"/>
              </a:spcAft>
              <a:buSzPts val="1600"/>
              <a:buNone/>
            </a:pPr>
            <a:endParaRPr lang="en-CA" dirty="0"/>
          </a:p>
          <a:p>
            <a:pPr marL="285750" lvl="0" indent="-184150" algn="l" rtl="0">
              <a:spcBef>
                <a:spcPts val="1000"/>
              </a:spcBef>
              <a:spcAft>
                <a:spcPts val="0"/>
              </a:spcAft>
              <a:buSzPts val="1600"/>
              <a:buNone/>
            </a:pPr>
            <a:endParaRPr dirty="0"/>
          </a:p>
        </p:txBody>
      </p:sp>
    </p:spTree>
    <p:extLst>
      <p:ext uri="{BB962C8B-B14F-4D97-AF65-F5344CB8AC3E}">
        <p14:creationId xmlns:p14="http://schemas.microsoft.com/office/powerpoint/2010/main" val="2534671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
          <p:cNvSpPr txBox="1">
            <a:spLocks noGrp="1"/>
          </p:cNvSpPr>
          <p:nvPr>
            <p:ph idx="1"/>
          </p:nvPr>
        </p:nvSpPr>
        <p:spPr>
          <a:xfrm>
            <a:off x="684212" y="685799"/>
            <a:ext cx="8534400" cy="5457423"/>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t>					</a:t>
            </a:r>
            <a:r>
              <a:rPr lang="en-US" b="1" dirty="0"/>
              <a:t>	</a:t>
            </a:r>
            <a:endParaRPr dirty="0"/>
          </a:p>
          <a:p>
            <a:pPr marL="0" lvl="0" indent="0" algn="l" rtl="0">
              <a:spcBef>
                <a:spcPts val="1040"/>
              </a:spcBef>
              <a:spcAft>
                <a:spcPts val="0"/>
              </a:spcAft>
              <a:buSzPts val="1760"/>
              <a:buNone/>
            </a:pPr>
            <a:r>
              <a:rPr lang="en-US" sz="2200" b="1" dirty="0">
                <a:solidFill>
                  <a:schemeClr val="lt1"/>
                </a:solidFill>
                <a:ea typeface="Times New Roman"/>
                <a:cs typeface="Times New Roman"/>
                <a:sym typeface="Times New Roman"/>
              </a:rPr>
              <a:t>Objective</a:t>
            </a:r>
            <a:r>
              <a:rPr lang="en-US" sz="2200" dirty="0">
                <a:solidFill>
                  <a:schemeClr val="lt1"/>
                </a:solidFill>
                <a:ea typeface="Times New Roman"/>
                <a:cs typeface="Times New Roman"/>
                <a:sym typeface="Times New Roman"/>
              </a:rPr>
              <a:t>: </a:t>
            </a:r>
            <a:endParaRPr dirty="0"/>
          </a:p>
          <a:p>
            <a:pPr marL="457200" lvl="1" indent="0" algn="l" rtl="0">
              <a:spcBef>
                <a:spcPts val="960"/>
              </a:spcBef>
              <a:spcAft>
                <a:spcPts val="0"/>
              </a:spcAft>
              <a:buSzPts val="1440"/>
              <a:buNone/>
            </a:pPr>
            <a:r>
              <a:rPr lang="en-US" dirty="0"/>
              <a:t>To extract relevant data on player performance, team performance and overall game outcomes</a:t>
            </a:r>
            <a:endParaRPr dirty="0">
              <a:ea typeface="Times New Roman"/>
              <a:cs typeface="Times New Roman"/>
              <a:sym typeface="Times New Roman"/>
            </a:endParaRPr>
          </a:p>
          <a:p>
            <a:pPr marL="0" lvl="0" indent="0" algn="l" rtl="0">
              <a:spcBef>
                <a:spcPts val="1040"/>
              </a:spcBef>
              <a:spcAft>
                <a:spcPts val="0"/>
              </a:spcAft>
              <a:buSzPts val="1760"/>
              <a:buNone/>
            </a:pPr>
            <a:r>
              <a:rPr lang="en-US" sz="2200" b="1" dirty="0">
                <a:solidFill>
                  <a:schemeClr val="lt1"/>
                </a:solidFill>
                <a:ea typeface="Times New Roman"/>
                <a:cs typeface="Times New Roman"/>
                <a:sym typeface="Times New Roman"/>
              </a:rPr>
              <a:t>Benefits</a:t>
            </a:r>
            <a:r>
              <a:rPr lang="en-US" sz="2200" dirty="0">
                <a:solidFill>
                  <a:schemeClr val="lt1"/>
                </a:solidFill>
                <a:ea typeface="Times New Roman"/>
                <a:cs typeface="Times New Roman"/>
                <a:sym typeface="Times New Roman"/>
              </a:rPr>
              <a:t>:</a:t>
            </a:r>
            <a:endParaRPr dirty="0"/>
          </a:p>
          <a:p>
            <a:pPr marL="742950" lvl="1" indent="-285750" algn="l" rtl="0">
              <a:spcBef>
                <a:spcPts val="960"/>
              </a:spcBef>
              <a:spcAft>
                <a:spcPts val="0"/>
              </a:spcAft>
              <a:buSzPts val="1440"/>
              <a:buFont typeface="Noto Sans Symbols"/>
              <a:buChar char="⮚"/>
            </a:pPr>
            <a:r>
              <a:rPr lang="en-US" dirty="0">
                <a:solidFill>
                  <a:schemeClr val="lt1"/>
                </a:solidFill>
                <a:ea typeface="Times New Roman"/>
                <a:cs typeface="Times New Roman"/>
                <a:sym typeface="Times New Roman"/>
              </a:rPr>
              <a:t>Detection of skills.</a:t>
            </a:r>
            <a:endParaRPr dirty="0"/>
          </a:p>
          <a:p>
            <a:pPr marL="742950" lvl="1" indent="-285750" algn="l" rtl="0">
              <a:spcBef>
                <a:spcPts val="960"/>
              </a:spcBef>
              <a:spcAft>
                <a:spcPts val="0"/>
              </a:spcAft>
              <a:buSzPts val="1440"/>
              <a:buFont typeface="Noto Sans Symbols"/>
              <a:buChar char="⮚"/>
            </a:pPr>
            <a:r>
              <a:rPr lang="en-US" dirty="0">
                <a:solidFill>
                  <a:schemeClr val="lt1"/>
                </a:solidFill>
                <a:ea typeface="Times New Roman"/>
                <a:cs typeface="Times New Roman"/>
                <a:sym typeface="Times New Roman"/>
              </a:rPr>
              <a:t>Gives better insight of players and game performance.</a:t>
            </a:r>
            <a:endParaRPr dirty="0"/>
          </a:p>
          <a:p>
            <a:pPr marL="742950" lvl="1" indent="-285750" algn="l" rtl="0">
              <a:spcBef>
                <a:spcPts val="960"/>
              </a:spcBef>
              <a:spcAft>
                <a:spcPts val="0"/>
              </a:spcAft>
              <a:buSzPts val="1440"/>
              <a:buFont typeface="Noto Sans Symbols"/>
              <a:buChar char="⮚"/>
            </a:pPr>
            <a:r>
              <a:rPr lang="en-US" dirty="0">
                <a:solidFill>
                  <a:schemeClr val="lt1"/>
                </a:solidFill>
                <a:ea typeface="Times New Roman"/>
                <a:cs typeface="Times New Roman"/>
                <a:sym typeface="Times New Roman"/>
              </a:rPr>
              <a:t>Helps in managing resources.</a:t>
            </a:r>
            <a:endParaRPr dirty="0"/>
          </a:p>
          <a:p>
            <a:pPr marL="0" lvl="0" indent="0" algn="l" rtl="0">
              <a:spcBef>
                <a:spcPts val="1000"/>
              </a:spcBef>
              <a:spcAft>
                <a:spcPts val="0"/>
              </a:spcAft>
              <a:buSzPts val="1600"/>
              <a:buNone/>
            </a:pPr>
            <a:endParaRPr dirty="0"/>
          </a:p>
          <a:p>
            <a:pPr marL="285750" lvl="0" indent="-184150" algn="l" rtl="0">
              <a:spcBef>
                <a:spcPts val="1000"/>
              </a:spcBef>
              <a:spcAft>
                <a:spcPts val="0"/>
              </a:spcAft>
              <a:buSzPts val="1600"/>
              <a:buFont typeface="Noto Sans Symbols"/>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idx="1"/>
          </p:nvPr>
        </p:nvSpPr>
        <p:spPr>
          <a:xfrm>
            <a:off x="1330779" y="314326"/>
            <a:ext cx="8534400" cy="1676400"/>
          </a:xfrm>
          <a:prstGeom prst="rect">
            <a:avLst/>
          </a:prstGeom>
          <a:noFill/>
          <a:ln>
            <a:noFill/>
          </a:ln>
        </p:spPr>
        <p:txBody>
          <a:bodyPr spcFirstLastPara="1" wrap="square" lIns="91425" tIns="45700" rIns="91425" bIns="45700" anchor="ctr" anchorCtr="0">
            <a:normAutofit/>
          </a:bodyPr>
          <a:lstStyle/>
          <a:p>
            <a:pPr marL="3657600" lvl="8" indent="0" algn="l" rtl="0">
              <a:spcBef>
                <a:spcPts val="0"/>
              </a:spcBef>
              <a:spcAft>
                <a:spcPts val="0"/>
              </a:spcAft>
              <a:buSzPts val="1760"/>
              <a:buNone/>
            </a:pPr>
            <a:r>
              <a:rPr lang="en-US" sz="2200" b="1" dirty="0">
                <a:solidFill>
                  <a:schemeClr val="lt1"/>
                </a:solidFill>
                <a:latin typeface="+mj-lt"/>
                <a:ea typeface="Times New Roman"/>
                <a:cs typeface="Times New Roman"/>
                <a:sym typeface="Times New Roman"/>
              </a:rPr>
              <a:t>Overall Process</a:t>
            </a:r>
            <a:endParaRPr b="1" dirty="0">
              <a:latin typeface="+mj-lt"/>
            </a:endParaRPr>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sp>
        <p:nvSpPr>
          <p:cNvPr id="2" name="Rectangle 1">
            <a:extLst>
              <a:ext uri="{FF2B5EF4-FFF2-40B4-BE49-F238E27FC236}">
                <a16:creationId xmlns:a16="http://schemas.microsoft.com/office/drawing/2014/main" id="{8DE1A917-2326-499E-AAB6-0AD0184A3C74}"/>
              </a:ext>
            </a:extLst>
          </p:cNvPr>
          <p:cNvSpPr/>
          <p:nvPr/>
        </p:nvSpPr>
        <p:spPr>
          <a:xfrm>
            <a:off x="266700" y="2119313"/>
            <a:ext cx="676275"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sp>
        <p:nvSpPr>
          <p:cNvPr id="5" name="Rectangle 4">
            <a:extLst>
              <a:ext uri="{FF2B5EF4-FFF2-40B4-BE49-F238E27FC236}">
                <a16:creationId xmlns:a16="http://schemas.microsoft.com/office/drawing/2014/main" id="{07E1DFE4-79A5-491A-B8CB-9739FA90240A}"/>
              </a:ext>
            </a:extLst>
          </p:cNvPr>
          <p:cNvSpPr/>
          <p:nvPr/>
        </p:nvSpPr>
        <p:spPr>
          <a:xfrm>
            <a:off x="2095500" y="2114551"/>
            <a:ext cx="1847850"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Collection</a:t>
            </a:r>
          </a:p>
        </p:txBody>
      </p:sp>
      <p:sp>
        <p:nvSpPr>
          <p:cNvPr id="6" name="Rectangle 5">
            <a:extLst>
              <a:ext uri="{FF2B5EF4-FFF2-40B4-BE49-F238E27FC236}">
                <a16:creationId xmlns:a16="http://schemas.microsoft.com/office/drawing/2014/main" id="{4F42E347-5D21-40CF-928A-977747516C95}"/>
              </a:ext>
            </a:extLst>
          </p:cNvPr>
          <p:cNvSpPr/>
          <p:nvPr/>
        </p:nvSpPr>
        <p:spPr>
          <a:xfrm>
            <a:off x="7448550" y="2105026"/>
            <a:ext cx="1847850"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Validation</a:t>
            </a:r>
          </a:p>
        </p:txBody>
      </p:sp>
      <p:sp>
        <p:nvSpPr>
          <p:cNvPr id="7" name="Rectangle 6">
            <a:extLst>
              <a:ext uri="{FF2B5EF4-FFF2-40B4-BE49-F238E27FC236}">
                <a16:creationId xmlns:a16="http://schemas.microsoft.com/office/drawing/2014/main" id="{C4F19D64-7F27-4673-B9F1-40B72BF3F772}"/>
              </a:ext>
            </a:extLst>
          </p:cNvPr>
          <p:cNvSpPr/>
          <p:nvPr/>
        </p:nvSpPr>
        <p:spPr>
          <a:xfrm>
            <a:off x="10125075" y="2114551"/>
            <a:ext cx="1847850"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Cleaning</a:t>
            </a:r>
          </a:p>
        </p:txBody>
      </p:sp>
      <p:sp>
        <p:nvSpPr>
          <p:cNvPr id="8" name="Rectangle 7">
            <a:extLst>
              <a:ext uri="{FF2B5EF4-FFF2-40B4-BE49-F238E27FC236}">
                <a16:creationId xmlns:a16="http://schemas.microsoft.com/office/drawing/2014/main" id="{5D348BD4-32DD-4900-A67D-318C5478965A}"/>
              </a:ext>
            </a:extLst>
          </p:cNvPr>
          <p:cNvSpPr/>
          <p:nvPr/>
        </p:nvSpPr>
        <p:spPr>
          <a:xfrm>
            <a:off x="4772025" y="2105026"/>
            <a:ext cx="1847850"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Transformation</a:t>
            </a:r>
          </a:p>
        </p:txBody>
      </p:sp>
      <p:sp>
        <p:nvSpPr>
          <p:cNvPr id="9" name="Rectangle 8">
            <a:extLst>
              <a:ext uri="{FF2B5EF4-FFF2-40B4-BE49-F238E27FC236}">
                <a16:creationId xmlns:a16="http://schemas.microsoft.com/office/drawing/2014/main" id="{2CA25B4C-D57F-4279-A260-609E69E5373B}"/>
              </a:ext>
            </a:extLst>
          </p:cNvPr>
          <p:cNvSpPr/>
          <p:nvPr/>
        </p:nvSpPr>
        <p:spPr>
          <a:xfrm>
            <a:off x="10125075" y="4145755"/>
            <a:ext cx="1847850"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Insertion in DB</a:t>
            </a:r>
          </a:p>
        </p:txBody>
      </p:sp>
      <p:sp>
        <p:nvSpPr>
          <p:cNvPr id="10" name="Rectangle 9">
            <a:extLst>
              <a:ext uri="{FF2B5EF4-FFF2-40B4-BE49-F238E27FC236}">
                <a16:creationId xmlns:a16="http://schemas.microsoft.com/office/drawing/2014/main" id="{1BF0F96C-827F-4051-9138-1EB320C16D69}"/>
              </a:ext>
            </a:extLst>
          </p:cNvPr>
          <p:cNvSpPr/>
          <p:nvPr/>
        </p:nvSpPr>
        <p:spPr>
          <a:xfrm>
            <a:off x="7448550" y="4160044"/>
            <a:ext cx="1847850"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Export as CSV</a:t>
            </a:r>
          </a:p>
        </p:txBody>
      </p:sp>
      <p:sp>
        <p:nvSpPr>
          <p:cNvPr id="12" name="Rectangle 11">
            <a:extLst>
              <a:ext uri="{FF2B5EF4-FFF2-40B4-BE49-F238E27FC236}">
                <a16:creationId xmlns:a16="http://schemas.microsoft.com/office/drawing/2014/main" id="{78F020FC-A25A-4AAD-9D8D-3E72F2656D88}"/>
              </a:ext>
            </a:extLst>
          </p:cNvPr>
          <p:cNvSpPr/>
          <p:nvPr/>
        </p:nvSpPr>
        <p:spPr>
          <a:xfrm>
            <a:off x="4772025" y="4145755"/>
            <a:ext cx="1847850" cy="514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 Analysis</a:t>
            </a:r>
          </a:p>
        </p:txBody>
      </p:sp>
      <p:sp>
        <p:nvSpPr>
          <p:cNvPr id="13" name="Rectangle 12">
            <a:extLst>
              <a:ext uri="{FF2B5EF4-FFF2-40B4-BE49-F238E27FC236}">
                <a16:creationId xmlns:a16="http://schemas.microsoft.com/office/drawing/2014/main" id="{29F67E3B-F300-43B1-9B38-967D2B6AC567}"/>
              </a:ext>
            </a:extLst>
          </p:cNvPr>
          <p:cNvSpPr/>
          <p:nvPr/>
        </p:nvSpPr>
        <p:spPr>
          <a:xfrm>
            <a:off x="2095500" y="3949813"/>
            <a:ext cx="1847850" cy="8426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Preparing Dashboard in Power Bi</a:t>
            </a:r>
          </a:p>
        </p:txBody>
      </p:sp>
      <p:sp>
        <p:nvSpPr>
          <p:cNvPr id="3" name="Arrow: Right 2">
            <a:extLst>
              <a:ext uri="{FF2B5EF4-FFF2-40B4-BE49-F238E27FC236}">
                <a16:creationId xmlns:a16="http://schemas.microsoft.com/office/drawing/2014/main" id="{6780E3A2-28EA-470E-9C4F-66EFEAFFCB49}"/>
              </a:ext>
            </a:extLst>
          </p:cNvPr>
          <p:cNvSpPr/>
          <p:nvPr/>
        </p:nvSpPr>
        <p:spPr>
          <a:xfrm>
            <a:off x="1085850" y="2257425"/>
            <a:ext cx="866775" cy="209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Arrow: Right 3">
            <a:extLst>
              <a:ext uri="{FF2B5EF4-FFF2-40B4-BE49-F238E27FC236}">
                <a16:creationId xmlns:a16="http://schemas.microsoft.com/office/drawing/2014/main" id="{E9422664-994B-493E-9CE4-83B576EFC0E3}"/>
              </a:ext>
            </a:extLst>
          </p:cNvPr>
          <p:cNvSpPr/>
          <p:nvPr/>
        </p:nvSpPr>
        <p:spPr>
          <a:xfrm>
            <a:off x="4086225" y="2257425"/>
            <a:ext cx="542925" cy="209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2C064AF3-DA90-41CD-A23A-4C6DDA374828}"/>
              </a:ext>
            </a:extLst>
          </p:cNvPr>
          <p:cNvSpPr/>
          <p:nvPr/>
        </p:nvSpPr>
        <p:spPr>
          <a:xfrm>
            <a:off x="6762750" y="2257425"/>
            <a:ext cx="542925" cy="209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7E7DD2CC-8EE7-41BD-B921-B806AF1E1814}"/>
              </a:ext>
            </a:extLst>
          </p:cNvPr>
          <p:cNvSpPr/>
          <p:nvPr/>
        </p:nvSpPr>
        <p:spPr>
          <a:xfrm>
            <a:off x="9439275" y="2257425"/>
            <a:ext cx="542925" cy="209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37AFAEE0-D3AC-4C7B-A092-118623C714BE}"/>
              </a:ext>
            </a:extLst>
          </p:cNvPr>
          <p:cNvSpPr/>
          <p:nvPr/>
        </p:nvSpPr>
        <p:spPr>
          <a:xfrm rot="10800000">
            <a:off x="9439275" y="4298155"/>
            <a:ext cx="542925" cy="209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799A08D0-2747-49C0-B5F8-2D3B746BB542}"/>
              </a:ext>
            </a:extLst>
          </p:cNvPr>
          <p:cNvSpPr/>
          <p:nvPr/>
        </p:nvSpPr>
        <p:spPr>
          <a:xfrm rot="10800000">
            <a:off x="6762750" y="4257675"/>
            <a:ext cx="542925" cy="209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2488370A-C322-4F95-9237-101E98D987E1}"/>
              </a:ext>
            </a:extLst>
          </p:cNvPr>
          <p:cNvSpPr/>
          <p:nvPr/>
        </p:nvSpPr>
        <p:spPr>
          <a:xfrm rot="10800000">
            <a:off x="4086225" y="4264819"/>
            <a:ext cx="542925" cy="209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E8D50091-04F2-445D-AFB5-8B59514A3D96}"/>
              </a:ext>
            </a:extLst>
          </p:cNvPr>
          <p:cNvSpPr/>
          <p:nvPr/>
        </p:nvSpPr>
        <p:spPr>
          <a:xfrm rot="5400000">
            <a:off x="10615612" y="3282553"/>
            <a:ext cx="866775" cy="2095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0"/>
          <p:cNvSpPr txBox="1">
            <a:spLocks noGrp="1"/>
          </p:cNvSpPr>
          <p:nvPr>
            <p:ph idx="1"/>
          </p:nvPr>
        </p:nvSpPr>
        <p:spPr>
          <a:xfrm>
            <a:off x="684212" y="685800"/>
            <a:ext cx="10520408" cy="5418786"/>
          </a:xfrm>
          <a:prstGeom prst="rect">
            <a:avLst/>
          </a:prstGeom>
          <a:noFill/>
          <a:ln>
            <a:noFill/>
          </a:ln>
        </p:spPr>
        <p:txBody>
          <a:bodyPr spcFirstLastPara="1" wrap="square" lIns="91425" tIns="45700" rIns="91425" bIns="45700" anchor="ctr" anchorCtr="0">
            <a:normAutofit/>
          </a:bodyPr>
          <a:lstStyle/>
          <a:p>
            <a:pPr marL="0" lvl="0" indent="0" algn="l" rtl="0">
              <a:spcBef>
                <a:spcPts val="0"/>
              </a:spcBef>
              <a:spcAft>
                <a:spcPts val="0"/>
              </a:spcAft>
              <a:buSzPts val="1600"/>
              <a:buNone/>
            </a:pPr>
            <a:r>
              <a:rPr lang="en-US" dirty="0">
                <a:solidFill>
                  <a:schemeClr val="lt1"/>
                </a:solidFill>
                <a:latin typeface="+mj-lt"/>
                <a:ea typeface="Times New Roman"/>
                <a:cs typeface="Times New Roman"/>
                <a:sym typeface="Times New Roman"/>
              </a:rPr>
              <a:t>								</a:t>
            </a:r>
            <a:r>
              <a:rPr lang="en-US" sz="2400" b="1" dirty="0">
                <a:solidFill>
                  <a:schemeClr val="lt1"/>
                </a:solidFill>
                <a:latin typeface="+mj-lt"/>
                <a:ea typeface="Times New Roman"/>
                <a:cs typeface="Times New Roman"/>
                <a:sym typeface="Times New Roman"/>
              </a:rPr>
              <a:t>Analysis</a:t>
            </a:r>
            <a:endParaRPr b="1" dirty="0">
              <a:latin typeface="+mj-lt"/>
            </a:endParaRPr>
          </a:p>
          <a:p>
            <a:pPr marL="457200" lvl="1" indent="-457200" algn="l" rtl="0">
              <a:spcBef>
                <a:spcPts val="1000"/>
              </a:spcBef>
              <a:spcAft>
                <a:spcPts val="0"/>
              </a:spcAft>
              <a:buSzPts val="1600"/>
              <a:buAutoNum type="arabicPeriod"/>
            </a:pPr>
            <a:r>
              <a:rPr lang="en-US" sz="2000" dirty="0">
                <a:solidFill>
                  <a:schemeClr val="lt1"/>
                </a:solidFill>
                <a:latin typeface="+mj-lt"/>
                <a:ea typeface="Times New Roman"/>
                <a:cs typeface="Times New Roman"/>
                <a:sym typeface="Times New Roman"/>
              </a:rPr>
              <a:t>Top 20 player performance based on the score</a:t>
            </a:r>
          </a:p>
          <a:p>
            <a:pPr marL="457200" lvl="1" indent="-457200" algn="l" rtl="0">
              <a:spcBef>
                <a:spcPts val="1000"/>
              </a:spcBef>
              <a:spcAft>
                <a:spcPts val="0"/>
              </a:spcAft>
              <a:buSzPts val="1600"/>
              <a:buAutoNum type="arabicPeriod"/>
            </a:pPr>
            <a:r>
              <a:rPr lang="en-US" sz="2000" dirty="0">
                <a:solidFill>
                  <a:schemeClr val="lt1"/>
                </a:solidFill>
                <a:latin typeface="+mj-lt"/>
                <a:ea typeface="Times New Roman"/>
                <a:cs typeface="Times New Roman"/>
                <a:sym typeface="Times New Roman"/>
              </a:rPr>
              <a:t>Top 20 score by city</a:t>
            </a:r>
          </a:p>
          <a:p>
            <a:pPr marL="457200" lvl="1" indent="-457200" algn="l" rtl="0">
              <a:spcBef>
                <a:spcPts val="1000"/>
              </a:spcBef>
              <a:spcAft>
                <a:spcPts val="0"/>
              </a:spcAft>
              <a:buSzPts val="1600"/>
              <a:buAutoNum type="arabicPeriod"/>
            </a:pPr>
            <a:r>
              <a:rPr lang="en-US" sz="2000" dirty="0">
                <a:solidFill>
                  <a:schemeClr val="lt1"/>
                </a:solidFill>
                <a:latin typeface="+mj-lt"/>
                <a:ea typeface="Times New Roman"/>
                <a:cs typeface="Times New Roman"/>
                <a:sym typeface="Times New Roman"/>
              </a:rPr>
              <a:t>Top 10 winning team cities with team coach</a:t>
            </a:r>
          </a:p>
          <a:p>
            <a:pPr marL="457200" lvl="1" indent="-457200" algn="l" rtl="0">
              <a:spcBef>
                <a:spcPts val="1000"/>
              </a:spcBef>
              <a:spcAft>
                <a:spcPts val="0"/>
              </a:spcAft>
              <a:buSzPts val="1600"/>
              <a:buAutoNum type="arabicPeriod"/>
            </a:pPr>
            <a:r>
              <a:rPr lang="en-US" sz="2000" dirty="0">
                <a:solidFill>
                  <a:schemeClr val="lt1"/>
                </a:solidFill>
                <a:latin typeface="+mj-lt"/>
                <a:ea typeface="Times New Roman"/>
                <a:cs typeface="Times New Roman"/>
                <a:sym typeface="Times New Roman"/>
              </a:rPr>
              <a:t>Top 10 Schools by top players</a:t>
            </a:r>
          </a:p>
          <a:p>
            <a:pPr marL="457200" lvl="1" indent="-457200" algn="l" rtl="0">
              <a:spcBef>
                <a:spcPts val="1000"/>
              </a:spcBef>
              <a:spcAft>
                <a:spcPts val="0"/>
              </a:spcAft>
              <a:buSzPts val="1600"/>
              <a:buAutoNum type="arabicPeriod"/>
            </a:pPr>
            <a:r>
              <a:rPr lang="en-US" sz="2000" dirty="0">
                <a:solidFill>
                  <a:schemeClr val="lt1"/>
                </a:solidFill>
                <a:latin typeface="+mj-lt"/>
                <a:ea typeface="Times New Roman"/>
                <a:cs typeface="Times New Roman"/>
                <a:sym typeface="Times New Roman"/>
              </a:rPr>
              <a:t>Home Vs Away by season </a:t>
            </a:r>
          </a:p>
          <a:p>
            <a:pPr marL="457200" lvl="1" indent="-457200" algn="l" rtl="0">
              <a:spcBef>
                <a:spcPts val="1000"/>
              </a:spcBef>
              <a:spcAft>
                <a:spcPts val="0"/>
              </a:spcAft>
              <a:buSzPts val="1600"/>
              <a:buAutoNum type="arabicPeriod"/>
            </a:pPr>
            <a:r>
              <a:rPr lang="en-US" sz="2000" dirty="0">
                <a:solidFill>
                  <a:schemeClr val="lt1"/>
                </a:solidFill>
                <a:latin typeface="+mj-lt"/>
                <a:ea typeface="Times New Roman"/>
                <a:cs typeface="Times New Roman"/>
                <a:sym typeface="Times New Roman"/>
              </a:rPr>
              <a:t>Score by Team &amp; Position</a:t>
            </a:r>
          </a:p>
          <a:p>
            <a:pPr marL="457200" lvl="1" indent="-457200">
              <a:spcBef>
                <a:spcPts val="1000"/>
              </a:spcBef>
              <a:spcAft>
                <a:spcPts val="0"/>
              </a:spcAft>
              <a:buSzPts val="1600"/>
              <a:buFont typeface="Arial"/>
              <a:buAutoNum type="arabicPeriod"/>
            </a:pPr>
            <a:r>
              <a:rPr lang="en-US" sz="2000" dirty="0">
                <a:solidFill>
                  <a:schemeClr val="lt1"/>
                </a:solidFill>
                <a:latin typeface="+mj-lt"/>
                <a:ea typeface="Times New Roman"/>
                <a:cs typeface="Times New Roman"/>
                <a:sym typeface="Times New Roman"/>
              </a:rPr>
              <a:t>A win matrix of Home Team Vs Away Team</a:t>
            </a:r>
          </a:p>
          <a:p>
            <a:pPr marL="457200" lvl="1" indent="-457200">
              <a:spcBef>
                <a:spcPts val="1000"/>
              </a:spcBef>
              <a:spcAft>
                <a:spcPts val="0"/>
              </a:spcAft>
              <a:buSzPts val="1600"/>
              <a:buFont typeface="Arial"/>
              <a:buAutoNum type="arabicPeriod"/>
            </a:pPr>
            <a:r>
              <a:rPr lang="en-US" sz="2000" dirty="0">
                <a:solidFill>
                  <a:schemeClr val="lt1"/>
                </a:solidFill>
                <a:latin typeface="+mj-lt"/>
                <a:ea typeface="Times New Roman"/>
                <a:cs typeface="Times New Roman"/>
                <a:sym typeface="Times New Roman"/>
              </a:rPr>
              <a:t>All outputs in </a:t>
            </a:r>
            <a:r>
              <a:rPr lang="en-US" sz="2000" dirty="0" err="1">
                <a:solidFill>
                  <a:schemeClr val="lt1"/>
                </a:solidFill>
                <a:latin typeface="+mj-lt"/>
                <a:ea typeface="Times New Roman"/>
                <a:cs typeface="Times New Roman"/>
                <a:sym typeface="Times New Roman"/>
              </a:rPr>
              <a:t>Powerbi</a:t>
            </a:r>
            <a:endParaRPr lang="en-US" sz="2000" dirty="0">
              <a:solidFill>
                <a:schemeClr val="lt1"/>
              </a:solidFill>
              <a:latin typeface="+mj-lt"/>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idx="1"/>
          </p:nvPr>
        </p:nvSpPr>
        <p:spPr>
          <a:xfrm>
            <a:off x="1330779" y="314326"/>
            <a:ext cx="8534400" cy="1676400"/>
          </a:xfrm>
          <a:prstGeom prst="rect">
            <a:avLst/>
          </a:prstGeom>
          <a:noFill/>
          <a:ln>
            <a:noFill/>
          </a:ln>
        </p:spPr>
        <p:txBody>
          <a:bodyPr spcFirstLastPara="1" wrap="square" lIns="91425" tIns="45700" rIns="91425" bIns="45700" anchor="ctr" anchorCtr="0">
            <a:normAutofit/>
          </a:bodyPr>
          <a:lstStyle/>
          <a:p>
            <a:pPr marL="0" lvl="1" indent="0" algn="ctr">
              <a:spcBef>
                <a:spcPts val="1000"/>
              </a:spcBef>
              <a:spcAft>
                <a:spcPts val="0"/>
              </a:spcAft>
              <a:buSzPts val="1600"/>
              <a:buNone/>
            </a:pPr>
            <a:r>
              <a:rPr lang="en-US" sz="2400" b="1" dirty="0">
                <a:solidFill>
                  <a:schemeClr val="lt1"/>
                </a:solidFill>
                <a:latin typeface="+mj-lt"/>
                <a:ea typeface="Times New Roman"/>
                <a:cs typeface="Times New Roman"/>
                <a:sym typeface="Times New Roman"/>
              </a:rPr>
              <a:t>Top 20 player performance based on the score</a:t>
            </a:r>
          </a:p>
          <a:p>
            <a:pPr marL="0" lvl="1" indent="0" algn="ctr" rtl="0">
              <a:spcBef>
                <a:spcPts val="1000"/>
              </a:spcBef>
              <a:spcAft>
                <a:spcPts val="0"/>
              </a:spcAft>
              <a:buSzPts val="1600"/>
              <a:buNone/>
            </a:pPr>
            <a:endParaRPr lang="en-US" sz="2400" dirty="0">
              <a:solidFill>
                <a:schemeClr val="lt1"/>
              </a:solidFill>
              <a:latin typeface="+mj-lt"/>
              <a:ea typeface="Times New Roman"/>
              <a:cs typeface="Times New Roman"/>
              <a:sym typeface="Times New Roman"/>
            </a:endParaRPr>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3" name="Picture 2" descr="A graph showing a line&#10;&#10;Description automatically generated with medium confidence">
            <a:extLst>
              <a:ext uri="{FF2B5EF4-FFF2-40B4-BE49-F238E27FC236}">
                <a16:creationId xmlns:a16="http://schemas.microsoft.com/office/drawing/2014/main" id="{8ECCC011-682D-0BEE-5D8D-593D6B6A3556}"/>
              </a:ext>
            </a:extLst>
          </p:cNvPr>
          <p:cNvPicPr>
            <a:picLocks noChangeAspect="1"/>
          </p:cNvPicPr>
          <p:nvPr/>
        </p:nvPicPr>
        <p:blipFill>
          <a:blip r:embed="rId3"/>
          <a:stretch>
            <a:fillRect/>
          </a:stretch>
        </p:blipFill>
        <p:spPr>
          <a:xfrm>
            <a:off x="1330779" y="1727181"/>
            <a:ext cx="4202916" cy="3081584"/>
          </a:xfrm>
          <a:prstGeom prst="rect">
            <a:avLst/>
          </a:prstGeom>
        </p:spPr>
      </p:pic>
      <p:sp>
        <p:nvSpPr>
          <p:cNvPr id="6" name="Google Shape;154;p4">
            <a:extLst>
              <a:ext uri="{FF2B5EF4-FFF2-40B4-BE49-F238E27FC236}">
                <a16:creationId xmlns:a16="http://schemas.microsoft.com/office/drawing/2014/main" id="{8C399147-1EC4-B43B-021F-D33A179A54F8}"/>
              </a:ext>
            </a:extLst>
          </p:cNvPr>
          <p:cNvSpPr txBox="1">
            <a:spLocks/>
          </p:cNvSpPr>
          <p:nvPr/>
        </p:nvSpPr>
        <p:spPr>
          <a:xfrm>
            <a:off x="6658307" y="1827874"/>
            <a:ext cx="4820323" cy="3564203"/>
          </a:xfrm>
          <a:prstGeom prst="rect">
            <a:avLst/>
          </a:prstGeom>
          <a:noFill/>
          <a:ln>
            <a:noFill/>
          </a:ln>
        </p:spPr>
        <p:txBody>
          <a:bodyPr spcFirstLastPara="1" vert="horz" wrap="square" lIns="91425" tIns="45700" rIns="91425" bIns="45700" rtlCol="0" anchor="ctr" anchorCtr="0">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lvl="1" indent="0">
              <a:spcBef>
                <a:spcPts val="1000"/>
              </a:spcBef>
              <a:spcAft>
                <a:spcPts val="0"/>
              </a:spcAft>
              <a:buSzPts val="1600"/>
              <a:buNone/>
            </a:pPr>
            <a:r>
              <a:rPr lang="en-US" sz="1400" b="1" dirty="0">
                <a:solidFill>
                  <a:schemeClr val="lt1"/>
                </a:solidFill>
                <a:latin typeface="+mj-lt"/>
                <a:cs typeface="Times New Roman"/>
                <a:sym typeface="Times New Roman"/>
              </a:rPr>
              <a:t>Findings: </a:t>
            </a:r>
            <a:r>
              <a:rPr lang="en-US" sz="1400" dirty="0"/>
              <a:t>The chart shows a steady decline in scores from Vince Carter (23) to John Stockton (19), indicating a downward trend in player performance.</a:t>
            </a:r>
            <a:endParaRPr lang="en-US" sz="1400" b="1" dirty="0">
              <a:solidFill>
                <a:schemeClr val="lt1"/>
              </a:solidFill>
              <a:latin typeface="+mj-lt"/>
              <a:ea typeface="Times New Roman"/>
              <a:cs typeface="Times New Roman"/>
              <a:sym typeface="Times New Roman"/>
            </a:endParaRPr>
          </a:p>
          <a:p>
            <a:pPr marL="0" lvl="1" indent="0">
              <a:spcBef>
                <a:spcPts val="1000"/>
              </a:spcBef>
              <a:spcAft>
                <a:spcPts val="0"/>
              </a:spcAft>
              <a:buSzPts val="1600"/>
              <a:buFont typeface="Arial"/>
              <a:buNone/>
            </a:pPr>
            <a:endParaRPr lang="en-US" sz="2400" dirty="0">
              <a:solidFill>
                <a:schemeClr val="lt1"/>
              </a:solidFill>
              <a:latin typeface="+mj-lt"/>
              <a:ea typeface="Times New Roman"/>
              <a:cs typeface="Times New Roman"/>
              <a:sym typeface="Times New Roman"/>
            </a:endParaRPr>
          </a:p>
          <a:p>
            <a:pPr indent="-184150">
              <a:spcBef>
                <a:spcPts val="1000"/>
              </a:spcBef>
              <a:spcAft>
                <a:spcPts val="0"/>
              </a:spcAft>
              <a:buSzPts val="1600"/>
              <a:buFont typeface="Arial"/>
              <a:buNone/>
            </a:pPr>
            <a:endParaRPr lang="en-US" dirty="0"/>
          </a:p>
          <a:p>
            <a:pPr indent="-184150">
              <a:spcBef>
                <a:spcPts val="1000"/>
              </a:spcBef>
              <a:spcAft>
                <a:spcPts val="0"/>
              </a:spcAft>
              <a:buSzPts val="1600"/>
              <a:buFont typeface="Arial"/>
              <a:buNone/>
            </a:pPr>
            <a:endParaRPr lang="en-US" dirty="0"/>
          </a:p>
        </p:txBody>
      </p:sp>
    </p:spTree>
    <p:extLst>
      <p:ext uri="{BB962C8B-B14F-4D97-AF65-F5344CB8AC3E}">
        <p14:creationId xmlns:p14="http://schemas.microsoft.com/office/powerpoint/2010/main" val="3462723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idx="1"/>
          </p:nvPr>
        </p:nvSpPr>
        <p:spPr>
          <a:xfrm>
            <a:off x="1330779" y="314326"/>
            <a:ext cx="8534400" cy="1676400"/>
          </a:xfrm>
          <a:prstGeom prst="rect">
            <a:avLst/>
          </a:prstGeom>
          <a:noFill/>
          <a:ln>
            <a:noFill/>
          </a:ln>
        </p:spPr>
        <p:txBody>
          <a:bodyPr spcFirstLastPara="1" wrap="square" lIns="91425" tIns="45700" rIns="91425" bIns="45700" anchor="ctr" anchorCtr="0">
            <a:normAutofit/>
          </a:bodyPr>
          <a:lstStyle/>
          <a:p>
            <a:pPr marL="0" lvl="1" indent="0" algn="ctr">
              <a:spcBef>
                <a:spcPts val="1000"/>
              </a:spcBef>
              <a:spcAft>
                <a:spcPts val="0"/>
              </a:spcAft>
              <a:buSzPts val="1600"/>
              <a:buNone/>
            </a:pPr>
            <a:r>
              <a:rPr lang="en-US" sz="2400" b="1" dirty="0">
                <a:solidFill>
                  <a:schemeClr val="lt1"/>
                </a:solidFill>
                <a:latin typeface="+mj-lt"/>
                <a:ea typeface="Times New Roman"/>
                <a:cs typeface="Times New Roman"/>
                <a:sym typeface="Times New Roman"/>
              </a:rPr>
              <a:t>Top 20 Score by city</a:t>
            </a:r>
          </a:p>
          <a:p>
            <a:pPr marL="0" lvl="1" indent="0" algn="ctr" rtl="0">
              <a:spcBef>
                <a:spcPts val="1000"/>
              </a:spcBef>
              <a:spcAft>
                <a:spcPts val="0"/>
              </a:spcAft>
              <a:buSzPts val="1600"/>
              <a:buNone/>
            </a:pPr>
            <a:endParaRPr lang="en-US" sz="2400" dirty="0">
              <a:solidFill>
                <a:schemeClr val="lt1"/>
              </a:solidFill>
              <a:latin typeface="+mj-lt"/>
              <a:ea typeface="Times New Roman"/>
              <a:cs typeface="Times New Roman"/>
              <a:sym typeface="Times New Roman"/>
            </a:endParaRPr>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sp>
        <p:nvSpPr>
          <p:cNvPr id="2" name="Google Shape;154;p4">
            <a:extLst>
              <a:ext uri="{FF2B5EF4-FFF2-40B4-BE49-F238E27FC236}">
                <a16:creationId xmlns:a16="http://schemas.microsoft.com/office/drawing/2014/main" id="{B1F9E894-1776-2682-B24A-B2EE52FC2C22}"/>
              </a:ext>
            </a:extLst>
          </p:cNvPr>
          <p:cNvSpPr txBox="1">
            <a:spLocks/>
          </p:cNvSpPr>
          <p:nvPr/>
        </p:nvSpPr>
        <p:spPr>
          <a:xfrm>
            <a:off x="6820288" y="2415702"/>
            <a:ext cx="4820323" cy="3564203"/>
          </a:xfrm>
          <a:prstGeom prst="rect">
            <a:avLst/>
          </a:prstGeom>
          <a:noFill/>
          <a:ln>
            <a:noFill/>
          </a:ln>
        </p:spPr>
        <p:txBody>
          <a:bodyPr spcFirstLastPara="1" vert="horz" wrap="square" lIns="91425" tIns="45700" rIns="91425" bIns="45700" rtlCol="0" anchor="ctr" anchorCtr="0">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lvl="1" indent="0">
              <a:spcBef>
                <a:spcPts val="1000"/>
              </a:spcBef>
              <a:spcAft>
                <a:spcPts val="0"/>
              </a:spcAft>
              <a:buSzPts val="1600"/>
              <a:buNone/>
            </a:pPr>
            <a:r>
              <a:rPr lang="en-US" sz="1400" dirty="0"/>
              <a:t>Findings: The donut chart shows score distribution by city. Detroit has the highest at 9.33%, followed by Boston and Golden State. Most other cities contribute between 7% and 8%. Milwaukee and Dallas have the lowest, around 5% or less.</a:t>
            </a:r>
            <a:endParaRPr lang="en-US" sz="1400" b="1" dirty="0">
              <a:solidFill>
                <a:schemeClr val="lt1"/>
              </a:solidFill>
              <a:latin typeface="+mj-lt"/>
              <a:ea typeface="Times New Roman"/>
              <a:cs typeface="Times New Roman"/>
              <a:sym typeface="Times New Roman"/>
            </a:endParaRPr>
          </a:p>
          <a:p>
            <a:pPr marL="0" lvl="1" indent="0">
              <a:spcBef>
                <a:spcPts val="1000"/>
              </a:spcBef>
              <a:spcAft>
                <a:spcPts val="0"/>
              </a:spcAft>
              <a:buSzPts val="1600"/>
              <a:buFont typeface="Arial"/>
              <a:buNone/>
            </a:pPr>
            <a:endParaRPr lang="en-US" sz="2400" dirty="0">
              <a:solidFill>
                <a:schemeClr val="lt1"/>
              </a:solidFill>
              <a:latin typeface="+mj-lt"/>
              <a:ea typeface="Times New Roman"/>
              <a:cs typeface="Times New Roman"/>
              <a:sym typeface="Times New Roman"/>
            </a:endParaRPr>
          </a:p>
          <a:p>
            <a:pPr indent="-184150">
              <a:spcBef>
                <a:spcPts val="1000"/>
              </a:spcBef>
              <a:spcAft>
                <a:spcPts val="0"/>
              </a:spcAft>
              <a:buSzPts val="1600"/>
              <a:buFont typeface="Arial"/>
              <a:buNone/>
            </a:pPr>
            <a:endParaRPr lang="en-US" dirty="0"/>
          </a:p>
          <a:p>
            <a:pPr indent="-184150">
              <a:spcBef>
                <a:spcPts val="1000"/>
              </a:spcBef>
              <a:spcAft>
                <a:spcPts val="0"/>
              </a:spcAft>
              <a:buSzPts val="1600"/>
              <a:buFont typeface="Arial"/>
              <a:buNone/>
            </a:pPr>
            <a:endParaRPr lang="en-US" dirty="0"/>
          </a:p>
        </p:txBody>
      </p:sp>
      <p:pic>
        <p:nvPicPr>
          <p:cNvPr id="4" name="Picture 3" descr="A colorful circle with numbers and numbers&#10;&#10;Description automatically generated">
            <a:extLst>
              <a:ext uri="{FF2B5EF4-FFF2-40B4-BE49-F238E27FC236}">
                <a16:creationId xmlns:a16="http://schemas.microsoft.com/office/drawing/2014/main" id="{7291F99A-8352-CF11-A871-603B17C4E800}"/>
              </a:ext>
            </a:extLst>
          </p:cNvPr>
          <p:cNvPicPr>
            <a:picLocks noChangeAspect="1"/>
          </p:cNvPicPr>
          <p:nvPr/>
        </p:nvPicPr>
        <p:blipFill>
          <a:blip r:embed="rId3"/>
          <a:stretch>
            <a:fillRect/>
          </a:stretch>
        </p:blipFill>
        <p:spPr>
          <a:xfrm>
            <a:off x="1074687" y="2129519"/>
            <a:ext cx="5021313" cy="2944151"/>
          </a:xfrm>
          <a:prstGeom prst="rect">
            <a:avLst/>
          </a:prstGeom>
        </p:spPr>
      </p:pic>
    </p:spTree>
    <p:extLst>
      <p:ext uri="{BB962C8B-B14F-4D97-AF65-F5344CB8AC3E}">
        <p14:creationId xmlns:p14="http://schemas.microsoft.com/office/powerpoint/2010/main" val="3529343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idx="1"/>
          </p:nvPr>
        </p:nvSpPr>
        <p:spPr>
          <a:xfrm>
            <a:off x="1330779" y="314326"/>
            <a:ext cx="8534400" cy="1676400"/>
          </a:xfrm>
          <a:prstGeom prst="rect">
            <a:avLst/>
          </a:prstGeom>
          <a:noFill/>
          <a:ln>
            <a:noFill/>
          </a:ln>
        </p:spPr>
        <p:txBody>
          <a:bodyPr spcFirstLastPara="1" wrap="square" lIns="91425" tIns="45700" rIns="91425" bIns="45700" anchor="ctr" anchorCtr="0">
            <a:normAutofit/>
          </a:bodyPr>
          <a:lstStyle/>
          <a:p>
            <a:pPr marL="0" lvl="1" indent="0" algn="ctr">
              <a:spcBef>
                <a:spcPts val="1000"/>
              </a:spcBef>
              <a:spcAft>
                <a:spcPts val="0"/>
              </a:spcAft>
              <a:buSzPts val="1600"/>
              <a:buNone/>
            </a:pPr>
            <a:r>
              <a:rPr lang="en-US" sz="2400" b="1" dirty="0">
                <a:solidFill>
                  <a:schemeClr val="lt1"/>
                </a:solidFill>
                <a:latin typeface="+mj-lt"/>
                <a:ea typeface="Times New Roman"/>
                <a:cs typeface="Times New Roman"/>
                <a:sym typeface="Times New Roman"/>
              </a:rPr>
              <a:t>Top 10 winning team cities with team coach</a:t>
            </a:r>
          </a:p>
          <a:p>
            <a:pPr marL="0" lvl="1" indent="0" algn="ctr" rtl="0">
              <a:spcBef>
                <a:spcPts val="1000"/>
              </a:spcBef>
              <a:spcAft>
                <a:spcPts val="0"/>
              </a:spcAft>
              <a:buSzPts val="1600"/>
              <a:buNone/>
            </a:pPr>
            <a:endParaRPr lang="en-US" sz="2400" dirty="0">
              <a:solidFill>
                <a:schemeClr val="lt1"/>
              </a:solidFill>
              <a:latin typeface="+mj-lt"/>
              <a:ea typeface="Times New Roman"/>
              <a:cs typeface="Times New Roman"/>
              <a:sym typeface="Times New Roman"/>
            </a:endParaRPr>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sp>
        <p:nvSpPr>
          <p:cNvPr id="2" name="Google Shape;154;p4">
            <a:extLst>
              <a:ext uri="{FF2B5EF4-FFF2-40B4-BE49-F238E27FC236}">
                <a16:creationId xmlns:a16="http://schemas.microsoft.com/office/drawing/2014/main" id="{982C2636-B861-15B6-5540-74E766BBB07C}"/>
              </a:ext>
            </a:extLst>
          </p:cNvPr>
          <p:cNvSpPr txBox="1">
            <a:spLocks/>
          </p:cNvSpPr>
          <p:nvPr/>
        </p:nvSpPr>
        <p:spPr>
          <a:xfrm>
            <a:off x="791946" y="4400551"/>
            <a:ext cx="8517519" cy="2143124"/>
          </a:xfrm>
          <a:prstGeom prst="rect">
            <a:avLst/>
          </a:prstGeom>
          <a:noFill/>
          <a:ln>
            <a:noFill/>
          </a:ln>
        </p:spPr>
        <p:txBody>
          <a:bodyPr spcFirstLastPara="1" vert="horz" wrap="square" lIns="91425" tIns="45700" rIns="91425" bIns="45700" rtlCol="0" anchor="ctr" anchorCtr="0">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lvl="1" indent="0">
              <a:spcBef>
                <a:spcPts val="1000"/>
              </a:spcBef>
              <a:spcAft>
                <a:spcPts val="0"/>
              </a:spcAft>
              <a:buSzPts val="1600"/>
              <a:buFont typeface="Arial"/>
              <a:buNone/>
            </a:pPr>
            <a:r>
              <a:rPr lang="en-US" sz="1400" dirty="0">
                <a:solidFill>
                  <a:schemeClr val="lt1"/>
                </a:solidFill>
                <a:ea typeface="Times New Roman"/>
                <a:cs typeface="Times New Roman"/>
                <a:sym typeface="Times New Roman"/>
              </a:rPr>
              <a:t>Findings: </a:t>
            </a:r>
            <a:r>
              <a:rPr lang="en-US" sz="1400" dirty="0"/>
              <a:t>The bar chart shows the number of wins by city and coach. Boston and Los Angeles have the most wins, followed by Golden State and Philadelphia. New York, Detroit, and Atlanta are in the middle, while Sacramento, Chicago, and Houston have the fewest.</a:t>
            </a:r>
            <a:r>
              <a:rPr lang="en-US" sz="1400" dirty="0">
                <a:solidFill>
                  <a:schemeClr val="lt1"/>
                </a:solidFill>
                <a:ea typeface="Times New Roman"/>
                <a:cs typeface="Times New Roman"/>
                <a:sym typeface="Times New Roman"/>
              </a:rPr>
              <a:t> </a:t>
            </a:r>
          </a:p>
          <a:p>
            <a:pPr indent="-184150">
              <a:spcBef>
                <a:spcPts val="1000"/>
              </a:spcBef>
              <a:spcAft>
                <a:spcPts val="0"/>
              </a:spcAft>
              <a:buSzPts val="1600"/>
              <a:buFont typeface="Arial"/>
              <a:buNone/>
            </a:pPr>
            <a:endParaRPr lang="en-US" dirty="0"/>
          </a:p>
          <a:p>
            <a:pPr indent="-184150">
              <a:spcBef>
                <a:spcPts val="1000"/>
              </a:spcBef>
              <a:spcAft>
                <a:spcPts val="0"/>
              </a:spcAft>
              <a:buSzPts val="1600"/>
              <a:buFont typeface="Arial"/>
              <a:buNone/>
            </a:pPr>
            <a:endParaRPr lang="en-US" dirty="0"/>
          </a:p>
        </p:txBody>
      </p:sp>
      <p:pic>
        <p:nvPicPr>
          <p:cNvPr id="4" name="Picture 3" descr="A screenshot of a graph&#10;&#10;Description automatically generated">
            <a:extLst>
              <a:ext uri="{FF2B5EF4-FFF2-40B4-BE49-F238E27FC236}">
                <a16:creationId xmlns:a16="http://schemas.microsoft.com/office/drawing/2014/main" id="{0CEFB07C-9AA4-D1EE-A524-4B400A94786B}"/>
              </a:ext>
            </a:extLst>
          </p:cNvPr>
          <p:cNvPicPr>
            <a:picLocks noChangeAspect="1"/>
          </p:cNvPicPr>
          <p:nvPr/>
        </p:nvPicPr>
        <p:blipFill>
          <a:blip r:embed="rId3"/>
          <a:stretch>
            <a:fillRect/>
          </a:stretch>
        </p:blipFill>
        <p:spPr>
          <a:xfrm>
            <a:off x="791946" y="1707698"/>
            <a:ext cx="8517519" cy="2692853"/>
          </a:xfrm>
          <a:prstGeom prst="rect">
            <a:avLst/>
          </a:prstGeom>
        </p:spPr>
      </p:pic>
    </p:spTree>
    <p:extLst>
      <p:ext uri="{BB962C8B-B14F-4D97-AF65-F5344CB8AC3E}">
        <p14:creationId xmlns:p14="http://schemas.microsoft.com/office/powerpoint/2010/main" val="1145447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idx="1"/>
          </p:nvPr>
        </p:nvSpPr>
        <p:spPr>
          <a:xfrm>
            <a:off x="1330779" y="314326"/>
            <a:ext cx="8534400" cy="1676400"/>
          </a:xfrm>
          <a:prstGeom prst="rect">
            <a:avLst/>
          </a:prstGeom>
          <a:noFill/>
          <a:ln>
            <a:noFill/>
          </a:ln>
        </p:spPr>
        <p:txBody>
          <a:bodyPr spcFirstLastPara="1" wrap="square" lIns="91425" tIns="45700" rIns="91425" bIns="45700" anchor="ctr" anchorCtr="0">
            <a:normAutofit/>
          </a:bodyPr>
          <a:lstStyle/>
          <a:p>
            <a:pPr marL="0" lvl="1" indent="0" algn="ctr">
              <a:spcBef>
                <a:spcPts val="1000"/>
              </a:spcBef>
              <a:spcAft>
                <a:spcPts val="0"/>
              </a:spcAft>
              <a:buSzPts val="1600"/>
              <a:buNone/>
            </a:pPr>
            <a:r>
              <a:rPr lang="en-US" sz="2400" b="1" dirty="0">
                <a:solidFill>
                  <a:schemeClr val="lt1"/>
                </a:solidFill>
                <a:latin typeface="+mj-lt"/>
                <a:ea typeface="Times New Roman"/>
                <a:cs typeface="Times New Roman"/>
                <a:sym typeface="Times New Roman"/>
              </a:rPr>
              <a:t>Top 10 Schools by top players</a:t>
            </a:r>
          </a:p>
          <a:p>
            <a:pPr marL="0" lvl="1" indent="0" algn="ctr" rtl="0">
              <a:spcBef>
                <a:spcPts val="1000"/>
              </a:spcBef>
              <a:spcAft>
                <a:spcPts val="0"/>
              </a:spcAft>
              <a:buSzPts val="1600"/>
              <a:buNone/>
            </a:pPr>
            <a:endParaRPr lang="en-US" sz="2400" dirty="0">
              <a:solidFill>
                <a:schemeClr val="lt1"/>
              </a:solidFill>
              <a:latin typeface="+mj-lt"/>
              <a:ea typeface="Times New Roman"/>
              <a:cs typeface="Times New Roman"/>
              <a:sym typeface="Times New Roman"/>
            </a:endParaRPr>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pic>
        <p:nvPicPr>
          <p:cNvPr id="4" name="Picture 3" descr="A colorful circle with numbers and text&#10;&#10;Description automatically generated">
            <a:extLst>
              <a:ext uri="{FF2B5EF4-FFF2-40B4-BE49-F238E27FC236}">
                <a16:creationId xmlns:a16="http://schemas.microsoft.com/office/drawing/2014/main" id="{61E2E1A3-3FEF-36DB-9200-0E75658D605A}"/>
              </a:ext>
            </a:extLst>
          </p:cNvPr>
          <p:cNvPicPr>
            <a:picLocks noChangeAspect="1"/>
          </p:cNvPicPr>
          <p:nvPr/>
        </p:nvPicPr>
        <p:blipFill>
          <a:blip r:embed="rId3"/>
          <a:stretch>
            <a:fillRect/>
          </a:stretch>
        </p:blipFill>
        <p:spPr>
          <a:xfrm>
            <a:off x="962201" y="2090522"/>
            <a:ext cx="4344198" cy="2744559"/>
          </a:xfrm>
          <a:prstGeom prst="rect">
            <a:avLst/>
          </a:prstGeom>
        </p:spPr>
      </p:pic>
      <p:sp>
        <p:nvSpPr>
          <p:cNvPr id="8" name="Google Shape;154;p4">
            <a:extLst>
              <a:ext uri="{FF2B5EF4-FFF2-40B4-BE49-F238E27FC236}">
                <a16:creationId xmlns:a16="http://schemas.microsoft.com/office/drawing/2014/main" id="{C7D175EE-7C0A-8942-95C1-2AC0A0F9EF4B}"/>
              </a:ext>
            </a:extLst>
          </p:cNvPr>
          <p:cNvSpPr txBox="1">
            <a:spLocks/>
          </p:cNvSpPr>
          <p:nvPr/>
        </p:nvSpPr>
        <p:spPr>
          <a:xfrm>
            <a:off x="6205061" y="2144161"/>
            <a:ext cx="4820323" cy="2637279"/>
          </a:xfrm>
          <a:prstGeom prst="rect">
            <a:avLst/>
          </a:prstGeom>
          <a:noFill/>
          <a:ln>
            <a:noFill/>
          </a:ln>
        </p:spPr>
        <p:txBody>
          <a:bodyPr spcFirstLastPara="1" vert="horz" wrap="square" lIns="91425" tIns="45700" rIns="91425" bIns="45700" rtlCol="0" anchor="ctr" anchorCtr="0">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lvl="1" indent="0">
              <a:spcBef>
                <a:spcPts val="1000"/>
              </a:spcBef>
              <a:spcAft>
                <a:spcPts val="0"/>
              </a:spcAft>
              <a:buSzPts val="1600"/>
              <a:buNone/>
            </a:pPr>
            <a:endParaRPr lang="en-US" sz="1400" dirty="0"/>
          </a:p>
          <a:p>
            <a:pPr marL="0" lvl="1" indent="0">
              <a:spcBef>
                <a:spcPts val="1000"/>
              </a:spcBef>
              <a:spcAft>
                <a:spcPts val="0"/>
              </a:spcAft>
              <a:buSzPts val="1600"/>
              <a:buNone/>
            </a:pPr>
            <a:endParaRPr lang="en-US" sz="1400" dirty="0"/>
          </a:p>
          <a:p>
            <a:pPr marL="0" lvl="1" indent="0">
              <a:spcBef>
                <a:spcPts val="1000"/>
              </a:spcBef>
              <a:spcAft>
                <a:spcPts val="0"/>
              </a:spcAft>
              <a:buSzPts val="1600"/>
              <a:buNone/>
            </a:pPr>
            <a:endParaRPr lang="en-US" sz="1400" dirty="0"/>
          </a:p>
          <a:p>
            <a:pPr marL="0" lvl="1" indent="0">
              <a:spcBef>
                <a:spcPts val="1000"/>
              </a:spcBef>
              <a:spcAft>
                <a:spcPts val="0"/>
              </a:spcAft>
              <a:buSzPts val="1600"/>
              <a:buNone/>
            </a:pPr>
            <a:r>
              <a:rPr lang="en-US" sz="1400" dirty="0"/>
              <a:t>Findings: The donut chart shows top players by school. Baylor leads with 34.29%, followed by Alabama-Birmingham (20%) and FC Barcelona (17.14%). The rest have fewer players, each contributing less than 10%.</a:t>
            </a:r>
          </a:p>
          <a:p>
            <a:pPr marL="0" lvl="1" indent="0">
              <a:spcBef>
                <a:spcPts val="1000"/>
              </a:spcBef>
              <a:spcAft>
                <a:spcPts val="0"/>
              </a:spcAft>
              <a:buSzPts val="1600"/>
              <a:buFont typeface="Arial"/>
              <a:buNone/>
            </a:pPr>
            <a:endParaRPr lang="en-US" sz="2400" dirty="0">
              <a:solidFill>
                <a:schemeClr val="lt1"/>
              </a:solidFill>
              <a:latin typeface="+mj-lt"/>
              <a:ea typeface="Times New Roman"/>
              <a:cs typeface="Times New Roman"/>
              <a:sym typeface="Times New Roman"/>
            </a:endParaRPr>
          </a:p>
          <a:p>
            <a:pPr indent="-184150">
              <a:spcBef>
                <a:spcPts val="1000"/>
              </a:spcBef>
              <a:spcAft>
                <a:spcPts val="0"/>
              </a:spcAft>
              <a:buSzPts val="1600"/>
              <a:buFont typeface="Arial"/>
              <a:buNone/>
            </a:pPr>
            <a:endParaRPr lang="en-US" dirty="0"/>
          </a:p>
          <a:p>
            <a:pPr indent="-184150">
              <a:spcBef>
                <a:spcPts val="1000"/>
              </a:spcBef>
              <a:spcAft>
                <a:spcPts val="0"/>
              </a:spcAft>
              <a:buSzPts val="1600"/>
              <a:buFont typeface="Arial"/>
              <a:buNone/>
            </a:pPr>
            <a:endParaRPr lang="en-US" dirty="0"/>
          </a:p>
        </p:txBody>
      </p:sp>
    </p:spTree>
    <p:extLst>
      <p:ext uri="{BB962C8B-B14F-4D97-AF65-F5344CB8AC3E}">
        <p14:creationId xmlns:p14="http://schemas.microsoft.com/office/powerpoint/2010/main" val="3567978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4"/>
          <p:cNvSpPr txBox="1">
            <a:spLocks noGrp="1"/>
          </p:cNvSpPr>
          <p:nvPr>
            <p:ph idx="1"/>
          </p:nvPr>
        </p:nvSpPr>
        <p:spPr>
          <a:xfrm>
            <a:off x="1330779" y="314326"/>
            <a:ext cx="8534400" cy="1676400"/>
          </a:xfrm>
          <a:prstGeom prst="rect">
            <a:avLst/>
          </a:prstGeom>
          <a:noFill/>
          <a:ln>
            <a:noFill/>
          </a:ln>
        </p:spPr>
        <p:txBody>
          <a:bodyPr spcFirstLastPara="1" wrap="square" lIns="91425" tIns="45700" rIns="91425" bIns="45700" anchor="ctr" anchorCtr="0">
            <a:normAutofit/>
          </a:bodyPr>
          <a:lstStyle/>
          <a:p>
            <a:pPr marL="0" lvl="1" indent="0" algn="ctr">
              <a:spcBef>
                <a:spcPts val="1000"/>
              </a:spcBef>
              <a:spcAft>
                <a:spcPts val="0"/>
              </a:spcAft>
              <a:buSzPts val="1600"/>
              <a:buNone/>
            </a:pPr>
            <a:r>
              <a:rPr lang="en-US" sz="2400" b="1" dirty="0">
                <a:solidFill>
                  <a:schemeClr val="lt1"/>
                </a:solidFill>
                <a:latin typeface="+mj-lt"/>
                <a:ea typeface="Times New Roman"/>
                <a:cs typeface="Times New Roman"/>
                <a:sym typeface="Times New Roman"/>
              </a:rPr>
              <a:t>Home Vs Away by season </a:t>
            </a:r>
          </a:p>
          <a:p>
            <a:pPr marL="0" lvl="1" indent="0" algn="ctr" rtl="0">
              <a:spcBef>
                <a:spcPts val="1000"/>
              </a:spcBef>
              <a:spcAft>
                <a:spcPts val="0"/>
              </a:spcAft>
              <a:buSzPts val="1600"/>
              <a:buNone/>
            </a:pPr>
            <a:endParaRPr lang="en-US" sz="2400" dirty="0">
              <a:solidFill>
                <a:schemeClr val="lt1"/>
              </a:solidFill>
              <a:latin typeface="+mj-lt"/>
              <a:ea typeface="Times New Roman"/>
              <a:cs typeface="Times New Roman"/>
              <a:sym typeface="Times New Roman"/>
            </a:endParaRPr>
          </a:p>
          <a:p>
            <a:pPr marL="285750" lvl="0" indent="-184150" algn="l" rtl="0">
              <a:spcBef>
                <a:spcPts val="1000"/>
              </a:spcBef>
              <a:spcAft>
                <a:spcPts val="0"/>
              </a:spcAft>
              <a:buSzPts val="1600"/>
              <a:buNone/>
            </a:pPr>
            <a:endParaRPr dirty="0"/>
          </a:p>
          <a:p>
            <a:pPr marL="285750" lvl="0" indent="-184150" algn="l" rtl="0">
              <a:spcBef>
                <a:spcPts val="1000"/>
              </a:spcBef>
              <a:spcAft>
                <a:spcPts val="0"/>
              </a:spcAft>
              <a:buSzPts val="1600"/>
              <a:buNone/>
            </a:pPr>
            <a:endParaRPr dirty="0"/>
          </a:p>
        </p:txBody>
      </p:sp>
      <p:sp>
        <p:nvSpPr>
          <p:cNvPr id="2" name="Google Shape;154;p4">
            <a:extLst>
              <a:ext uri="{FF2B5EF4-FFF2-40B4-BE49-F238E27FC236}">
                <a16:creationId xmlns:a16="http://schemas.microsoft.com/office/drawing/2014/main" id="{30A511E2-DBE7-7C32-4E85-123703248FEB}"/>
              </a:ext>
            </a:extLst>
          </p:cNvPr>
          <p:cNvSpPr txBox="1">
            <a:spLocks/>
          </p:cNvSpPr>
          <p:nvPr/>
        </p:nvSpPr>
        <p:spPr>
          <a:xfrm>
            <a:off x="6205061" y="1990727"/>
            <a:ext cx="4820323" cy="2637279"/>
          </a:xfrm>
          <a:prstGeom prst="rect">
            <a:avLst/>
          </a:prstGeom>
          <a:noFill/>
          <a:ln>
            <a:noFill/>
          </a:ln>
        </p:spPr>
        <p:txBody>
          <a:bodyPr spcFirstLastPara="1" vert="horz" wrap="square" lIns="91425" tIns="45700" rIns="91425" bIns="45700" rtlCol="0" anchor="ctr" anchorCtr="0">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lvl="1" indent="0">
              <a:spcBef>
                <a:spcPts val="1000"/>
              </a:spcBef>
              <a:spcAft>
                <a:spcPts val="0"/>
              </a:spcAft>
              <a:buSzPts val="1600"/>
              <a:buNone/>
            </a:pPr>
            <a:endParaRPr lang="en-US" sz="1400" dirty="0"/>
          </a:p>
          <a:p>
            <a:pPr marL="0" lvl="1" indent="0">
              <a:spcBef>
                <a:spcPts val="1000"/>
              </a:spcBef>
              <a:spcAft>
                <a:spcPts val="0"/>
              </a:spcAft>
              <a:buSzPts val="1600"/>
              <a:buNone/>
            </a:pPr>
            <a:endParaRPr lang="en-US" sz="1400" dirty="0"/>
          </a:p>
          <a:p>
            <a:pPr marL="0" lvl="1" indent="0">
              <a:spcBef>
                <a:spcPts val="1000"/>
              </a:spcBef>
              <a:spcAft>
                <a:spcPts val="0"/>
              </a:spcAft>
              <a:buSzPts val="1600"/>
              <a:buNone/>
            </a:pPr>
            <a:endParaRPr lang="en-US" sz="1400" dirty="0"/>
          </a:p>
          <a:p>
            <a:pPr marL="0" lvl="1" indent="0">
              <a:spcBef>
                <a:spcPts val="1000"/>
              </a:spcBef>
              <a:spcAft>
                <a:spcPts val="0"/>
              </a:spcAft>
              <a:buSzPts val="1600"/>
              <a:buNone/>
            </a:pPr>
            <a:r>
              <a:rPr lang="en-US" sz="1400" dirty="0"/>
              <a:t>Findings: The chart shows minimal differences between Away and Home games across all seasons (All Star, Regular, Playoffs, Pre Season), with Away games slightly higher in the All Star and Regular seasons. Overall, the distribution is balanced.</a:t>
            </a:r>
            <a:endParaRPr lang="en-US" sz="1400" b="1" dirty="0">
              <a:solidFill>
                <a:schemeClr val="lt1"/>
              </a:solidFill>
              <a:latin typeface="+mj-lt"/>
              <a:ea typeface="Times New Roman"/>
              <a:cs typeface="Times New Roman"/>
              <a:sym typeface="Times New Roman"/>
            </a:endParaRPr>
          </a:p>
          <a:p>
            <a:pPr marL="0" lvl="1" indent="0">
              <a:spcBef>
                <a:spcPts val="1000"/>
              </a:spcBef>
              <a:spcAft>
                <a:spcPts val="0"/>
              </a:spcAft>
              <a:buSzPts val="1600"/>
              <a:buFont typeface="Arial"/>
              <a:buNone/>
            </a:pPr>
            <a:endParaRPr lang="en-US" sz="2400" dirty="0">
              <a:solidFill>
                <a:schemeClr val="lt1"/>
              </a:solidFill>
              <a:latin typeface="+mj-lt"/>
              <a:ea typeface="Times New Roman"/>
              <a:cs typeface="Times New Roman"/>
              <a:sym typeface="Times New Roman"/>
            </a:endParaRPr>
          </a:p>
          <a:p>
            <a:pPr indent="-184150">
              <a:spcBef>
                <a:spcPts val="1000"/>
              </a:spcBef>
              <a:spcAft>
                <a:spcPts val="0"/>
              </a:spcAft>
              <a:buSzPts val="1600"/>
              <a:buFont typeface="Arial"/>
              <a:buNone/>
            </a:pPr>
            <a:endParaRPr lang="en-US" dirty="0"/>
          </a:p>
          <a:p>
            <a:pPr indent="-184150">
              <a:spcBef>
                <a:spcPts val="1000"/>
              </a:spcBef>
              <a:spcAft>
                <a:spcPts val="0"/>
              </a:spcAft>
              <a:buSzPts val="1600"/>
              <a:buFont typeface="Arial"/>
              <a:buNone/>
            </a:pPr>
            <a:endParaRPr lang="en-US" dirty="0"/>
          </a:p>
        </p:txBody>
      </p:sp>
      <p:pic>
        <p:nvPicPr>
          <p:cNvPr id="4" name="Picture 3" descr="A graph of blue rectangular bars&#10;&#10;Description automatically generated with medium confidence">
            <a:extLst>
              <a:ext uri="{FF2B5EF4-FFF2-40B4-BE49-F238E27FC236}">
                <a16:creationId xmlns:a16="http://schemas.microsoft.com/office/drawing/2014/main" id="{A26A352F-033D-DB71-64FB-E190AF823D3E}"/>
              </a:ext>
            </a:extLst>
          </p:cNvPr>
          <p:cNvPicPr>
            <a:picLocks noChangeAspect="1"/>
          </p:cNvPicPr>
          <p:nvPr/>
        </p:nvPicPr>
        <p:blipFill>
          <a:blip r:embed="rId3"/>
          <a:stretch>
            <a:fillRect/>
          </a:stretch>
        </p:blipFill>
        <p:spPr>
          <a:xfrm>
            <a:off x="905870" y="1990726"/>
            <a:ext cx="4460585" cy="2637280"/>
          </a:xfrm>
          <a:prstGeom prst="rect">
            <a:avLst/>
          </a:prstGeom>
        </p:spPr>
      </p:pic>
    </p:spTree>
    <p:extLst>
      <p:ext uri="{BB962C8B-B14F-4D97-AF65-F5344CB8AC3E}">
        <p14:creationId xmlns:p14="http://schemas.microsoft.com/office/powerpoint/2010/main" val="15754054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TM03457452[[fn=Celestial]]</Template>
  <TotalTime>753</TotalTime>
  <Words>575</Words>
  <Application>Microsoft Office PowerPoint</Application>
  <PresentationFormat>Widescreen</PresentationFormat>
  <Paragraphs>69</Paragraphs>
  <Slides>13</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Times New Roman</vt:lpstr>
      <vt:lpstr>Noto Sans Symbols</vt:lpstr>
      <vt:lpstr>Calibri Light</vt:lpstr>
      <vt:lpstr>Arial</vt:lpstr>
      <vt:lpstr>Calibri</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10</dc:creator>
  <cp:lastModifiedBy>Subho Ghose</cp:lastModifiedBy>
  <cp:revision>17</cp:revision>
  <dcterms:created xsi:type="dcterms:W3CDTF">2021-06-19T13:01:53Z</dcterms:created>
  <dcterms:modified xsi:type="dcterms:W3CDTF">2024-08-18T04:06:07Z</dcterms:modified>
</cp:coreProperties>
</file>