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17"/>
  </p:handoutMasterIdLst>
  <p:sldIdLst>
    <p:sldId id="268" r:id="rId3"/>
    <p:sldId id="262" r:id="rId5"/>
    <p:sldId id="258" r:id="rId6"/>
    <p:sldId id="282" r:id="rId7"/>
    <p:sldId id="291" r:id="rId8"/>
    <p:sldId id="260" r:id="rId9"/>
    <p:sldId id="259" r:id="rId10"/>
    <p:sldId id="278" r:id="rId11"/>
    <p:sldId id="289" r:id="rId12"/>
    <p:sldId id="290" r:id="rId13"/>
    <p:sldId id="275" r:id="rId14"/>
    <p:sldId id="261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52D1"/>
    <a:srgbClr val="A969C4"/>
    <a:srgbClr val="900DC1"/>
    <a:srgbClr val="78398D"/>
    <a:srgbClr val="76388E"/>
    <a:srgbClr val="231549"/>
    <a:srgbClr val="68368A"/>
    <a:srgbClr val="7F398C"/>
    <a:srgbClr val="4E2971"/>
    <a:srgbClr val="6A09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9525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9A32D9-BCEE-48FC-9084-42EEA3BBCC8C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8398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200" b="0" i="0" u="none" kern="1200" baseline="0">
          <a:solidFill>
            <a:schemeClr val="tx2"/>
          </a:solidFill>
          <a:latin typeface="Calibri" panose="020F0502020204030204" charset="0"/>
          <a:ea typeface="+mj-ea"/>
          <a:cs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mailto:sharmistha.panda@soulunileaders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4"/>
          <p:cNvSpPr/>
          <p:nvPr/>
        </p:nvSpPr>
        <p:spPr>
          <a:xfrm rot="5400000" flipH="1">
            <a:off x="-973668" y="973667"/>
            <a:ext cx="6858002" cy="4910667"/>
          </a:xfrm>
          <a:custGeom>
            <a:avLst/>
            <a:gdLst/>
            <a:ahLst/>
            <a:cxnLst/>
            <a:rect l="l" t="t" r="r" b="b"/>
            <a:pathLst>
              <a:path w="5151968" h="5410203">
                <a:moveTo>
                  <a:pt x="5151967" y="2023534"/>
                </a:moveTo>
                <a:lnTo>
                  <a:pt x="0" y="2023534"/>
                </a:lnTo>
                <a:lnTo>
                  <a:pt x="2575984" y="0"/>
                </a:lnTo>
                <a:close/>
                <a:moveTo>
                  <a:pt x="5151968" y="2023536"/>
                </a:moveTo>
                <a:lnTo>
                  <a:pt x="5151968" y="5410203"/>
                </a:lnTo>
                <a:lnTo>
                  <a:pt x="8468" y="5410203"/>
                </a:lnTo>
                <a:lnTo>
                  <a:pt x="8468" y="2023536"/>
                </a:lnTo>
                <a:close/>
              </a:path>
            </a:pathLst>
          </a:custGeom>
          <a:solidFill>
            <a:srgbClr val="231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14517" y="2592337"/>
            <a:ext cx="12206517" cy="2470707"/>
          </a:xfrm>
          <a:prstGeom prst="rect">
            <a:avLst/>
          </a:prstGeom>
          <a:solidFill>
            <a:srgbClr val="763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892810" y="2699385"/>
            <a:ext cx="103759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Campus Management Application </a:t>
            </a:r>
            <a:endParaRPr lang="en-US" sz="4800" b="1">
              <a:solidFill>
                <a:schemeClr val="bg1"/>
              </a:solidFill>
              <a:latin typeface="Calibri" panose="020F0502020204030204" charset="0"/>
              <a:cs typeface="Times New Roman" panose="02020603050405020304" charset="0"/>
            </a:endParaRPr>
          </a:p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At </a:t>
            </a:r>
            <a:endParaRPr lang="en-US" sz="4800" b="1">
              <a:solidFill>
                <a:schemeClr val="bg1"/>
              </a:solidFill>
              <a:latin typeface="Calibri" panose="020F0502020204030204" charset="0"/>
              <a:cs typeface="Times New Roman" panose="02020603050405020304" charset="0"/>
            </a:endParaRPr>
          </a:p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World Skill Center</a:t>
            </a:r>
            <a:endParaRPr sz="4800" b="1" dirty="0" smtClean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charset="-122"/>
              <a:ea typeface="Microsoft YaHei" panose="020B0503020204020204" charset="-122"/>
              <a:cs typeface="+mj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050665" y="5699760"/>
            <a:ext cx="79044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2400" b="1">
                <a:solidFill>
                  <a:srgbClr val="7030A0"/>
                </a:solidFill>
                <a:latin typeface="Calibri" panose="020F0502020204030204" charset="0"/>
                <a:cs typeface="Calibri" panose="020F0502020204030204" charset="0"/>
              </a:rPr>
              <a:t>WEEKLY PROJECT STATUS REPORT</a:t>
            </a:r>
            <a:endParaRPr lang="en-US" sz="2400" b="1">
              <a:solidFill>
                <a:srgbClr val="7030A0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algn="r"/>
            <a:r>
              <a:rPr lang="en-US" sz="2400" b="1">
                <a:solidFill>
                  <a:srgbClr val="7030A0"/>
                </a:solidFill>
                <a:latin typeface="Calibri" panose="020F0502020204030204" charset="0"/>
                <a:cs typeface="Calibri" panose="020F0502020204030204" charset="0"/>
              </a:rPr>
              <a:t>12-May-2023</a:t>
            </a:r>
            <a:endParaRPr lang="en-US" sz="2400" b="1">
              <a:solidFill>
                <a:srgbClr val="7030A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0" bldLvl="0" animBg="1"/>
      <p:bldP spid="10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ISSUES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6" name="Content Placeholder 15"/>
          <p:cNvGraphicFramePr/>
          <p:nvPr>
            <p:ph sz="half" idx="1"/>
          </p:nvPr>
        </p:nvGraphicFramePr>
        <p:xfrm>
          <a:off x="81280" y="1417955"/>
          <a:ext cx="12029440" cy="590169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239645"/>
                <a:gridCol w="980440"/>
                <a:gridCol w="2447925"/>
                <a:gridCol w="1086485"/>
                <a:gridCol w="810895"/>
                <a:gridCol w="2223135"/>
                <a:gridCol w="2240915"/>
              </a:tblGrid>
              <a:tr h="304800">
                <a:tc gridSpan="7"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ISSUES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>
                    <a:solidFill>
                      <a:srgbClr val="7F398C"/>
                    </a:solidFill>
                  </a:tcPr>
                </a:tc>
              </a:tr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Priority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Proposed Solution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Owner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Action Item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1464310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HRMS Gap analysis and SRS documents sign off by WSC SME's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High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 stakeholder to ensure that documents are signed off on time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Stakeholders to coordinate with SME's for timely sign off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Numerous follow up done by SOUL team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1198245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Availability of OCAC server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High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stakeholder to ensure availability of the requested server version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 technical team / higher mgmt and WSC higher mgmt to discuss the issue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 has been provided with desktop version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RISKS &amp; ISSUES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8" name="Content Placeholder 17"/>
          <p:cNvGraphicFramePr/>
          <p:nvPr>
            <p:ph sz="half" idx="2"/>
          </p:nvPr>
        </p:nvGraphicFramePr>
        <p:xfrm>
          <a:off x="1046480" y="1953260"/>
          <a:ext cx="10099040" cy="228473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103120"/>
                <a:gridCol w="1320165"/>
                <a:gridCol w="1635125"/>
                <a:gridCol w="2576195"/>
                <a:gridCol w="2464435"/>
              </a:tblGrid>
              <a:tr h="396240">
                <a:tc gridSpan="5"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RISKS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  <a:tc hMerge="1">
                  <a:tcPr/>
                </a:tc>
                <a:tc hMerge="1">
                  <a:tcPr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Risk Impact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Mitigation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Risk Owner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828040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Calibri" panose="020F0502020204030204" charset="0"/>
                <a:cs typeface="Calibri" panose="020F0502020204030204" charset="0"/>
              </a:rPr>
              <a:t>UPCOMING WORK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6" name="Content Placeholder 15"/>
          <p:cNvGraphicFramePr/>
          <p:nvPr>
            <p:ph idx="1"/>
          </p:nvPr>
        </p:nvGraphicFramePr>
        <p:xfrm>
          <a:off x="104775" y="1417955"/>
          <a:ext cx="11896090" cy="535559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025775"/>
                <a:gridCol w="2919730"/>
                <a:gridCol w="2974975"/>
                <a:gridCol w="2975610"/>
              </a:tblGrid>
              <a:tr h="396240"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WHAT’S NEXT</a:t>
                      </a:r>
                      <a:endParaRPr lang="en-US" sz="20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  <a:tc hMerge="1">
                  <a:tcPr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  <a:tc hMerge="1">
                  <a:tcPr>
                    <a:solidFill>
                      <a:srgbClr val="7F398C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Owner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930910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SRS walkthrough with finance and accounting WSC SME’s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 - 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 has proposed the dates to WSC SME’s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1404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Monthly Steering Committee meeting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 - 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Not Started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03250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Gap analysis and SRS documents sign off by Training WSC SME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 - 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Not Started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03250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SRS documents walkthrough with Examination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 - 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Meeting scheduled on 15th May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1404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Integration - Payment Gateway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 - 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Another meeting scheduled on 16th May 2023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1404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Placement module requirements study with WSC SME’s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 - 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Meeting scheduled on 15th May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1404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Gap analysis and SRS documents sign off by WSC SOS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 - 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Not Started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4"/>
          <p:cNvSpPr/>
          <p:nvPr/>
        </p:nvSpPr>
        <p:spPr>
          <a:xfrm rot="5400000" flipH="1">
            <a:off x="-973668" y="973667"/>
            <a:ext cx="6858002" cy="4910667"/>
          </a:xfrm>
          <a:custGeom>
            <a:avLst/>
            <a:gdLst/>
            <a:ahLst/>
            <a:cxnLst/>
            <a:rect l="l" t="t" r="r" b="b"/>
            <a:pathLst>
              <a:path w="5151968" h="5410203">
                <a:moveTo>
                  <a:pt x="5151967" y="2023534"/>
                </a:moveTo>
                <a:lnTo>
                  <a:pt x="0" y="2023534"/>
                </a:lnTo>
                <a:lnTo>
                  <a:pt x="2575984" y="0"/>
                </a:lnTo>
                <a:close/>
                <a:moveTo>
                  <a:pt x="5151968" y="2023536"/>
                </a:moveTo>
                <a:lnTo>
                  <a:pt x="5151968" y="5410203"/>
                </a:lnTo>
                <a:lnTo>
                  <a:pt x="8468" y="5410203"/>
                </a:lnTo>
                <a:lnTo>
                  <a:pt x="8468" y="2023536"/>
                </a:lnTo>
                <a:close/>
              </a:path>
            </a:pathLst>
          </a:custGeom>
          <a:solidFill>
            <a:srgbClr val="231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14517" y="2592337"/>
            <a:ext cx="12206517" cy="2470707"/>
          </a:xfrm>
          <a:prstGeom prst="rect">
            <a:avLst/>
          </a:prstGeom>
          <a:solidFill>
            <a:srgbClr val="763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908050" y="3217545"/>
            <a:ext cx="103759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THANK YOU</a:t>
            </a:r>
            <a:endParaRPr sz="4800" b="1" dirty="0" smtClean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charset="-122"/>
              <a:ea typeface="Microsoft YaHei" panose="020B0503020204020204" charset="-122"/>
              <a:cs typeface="+mj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0" bldLvl="0" animBg="1"/>
      <p:bldP spid="10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Calibri" panose="020F0502020204030204" charset="0"/>
                <a:cs typeface="Calibri" panose="020F0502020204030204" charset="0"/>
              </a:rPr>
              <a:t>PROJECT SUMMARY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3" name="Content Placeholder 2"/>
          <p:cNvGraphicFramePr/>
          <p:nvPr>
            <p:ph idx="1"/>
          </p:nvPr>
        </p:nvGraphicFramePr>
        <p:xfrm>
          <a:off x="678180" y="3968750"/>
          <a:ext cx="10927080" cy="1256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4845"/>
                <a:gridCol w="5182235"/>
              </a:tblGrid>
              <a:tr h="12566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OVERALL PROJECT STATUS</a:t>
                      </a:r>
                      <a:endParaRPr lang="en-US" sz="1600" b="1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(R)ed, (A)mber, (G)reen</a:t>
                      </a:r>
                      <a:endParaRPr lang="en-US" sz="1600" b="1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DELAY</a:t>
                      </a:r>
                      <a:endParaRPr lang="en-US" sz="1600" b="1">
                        <a:ln>
                          <a:noFill/>
                        </a:ln>
                        <a:solidFill>
                          <a:srgbClr val="000000"/>
                        </a:solidFill>
                        <a:highlight>
                          <a:srgbClr val="FF0000"/>
                        </a:highlight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/>
          <p:nvPr/>
        </p:nvGraphicFramePr>
        <p:xfrm>
          <a:off x="701040" y="1790700"/>
          <a:ext cx="10881360" cy="1550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065"/>
                <a:gridCol w="3914775"/>
                <a:gridCol w="1739265"/>
                <a:gridCol w="3437255"/>
              </a:tblGrid>
              <a:tr h="516890"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PROJECT NAME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 gridSpan="3">
                  <a:txBody>
                    <a:bodyPr/>
                    <a:p>
                      <a:pPr indent="0" algn="l"/>
                      <a:r>
                        <a:rPr lang="en-US" sz="1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Campus Management Application At World Skill Center(WSC)</a:t>
                      </a:r>
                      <a:endParaRPr lang="en-US" sz="16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6890"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SOUL POC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r>
                        <a:rPr lang="en-US" sz="1400">
                          <a:solidFill>
                            <a:srgbClr val="1D41D5"/>
                          </a:solidFill>
                          <a:latin typeface="Century Gothic" panose="020B0502020202020204" charset="0"/>
                          <a:cs typeface="Century Gothic" panose="020B0502020202020204" charset="0"/>
                          <a:sym typeface="+mn-ea"/>
                          <a:hlinkClick r:id="rId1"/>
                        </a:rPr>
                        <a:t>sharmistha.panda@soulunileaders.com</a:t>
                      </a:r>
                      <a:endParaRPr lang="en-US" sz="14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WSC POC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endParaRPr lang="en-US" sz="1300" b="0">
                        <a:solidFill>
                          <a:srgbClr val="1D41D5"/>
                        </a:solidFill>
                        <a:latin typeface="Century Gothic" panose="020B0502020202020204" charset="0"/>
                        <a:cs typeface="Century Gothic" panose="020B050202020202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6890"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PROJECT START DATE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03-02-2023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PROJECT END DATE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03-02-2024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651510" y="5619750"/>
          <a:ext cx="1093089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1815"/>
                <a:gridCol w="1821815"/>
                <a:gridCol w="1821815"/>
                <a:gridCol w="1821815"/>
                <a:gridCol w="1821815"/>
                <a:gridCol w="1821815"/>
              </a:tblGrid>
              <a:tr h="822960">
                <a:tc>
                  <a:txBody>
                    <a:bodyPr/>
                    <a:p>
                      <a:pPr algn="ctr" fontAlgn="t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Red</a:t>
                      </a:r>
                      <a:endParaRPr lang="en-US" sz="1600" b="1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L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ikely delay in overall project schedule</a:t>
                      </a:r>
                      <a:endParaRPr lang="en-US" sz="16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Amber</a:t>
                      </a:r>
                      <a:endParaRPr lang="en-US" sz="1600" b="1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Some Activities are delayed</a:t>
                      </a:r>
                      <a:endParaRPr lang="en-US" sz="16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Green</a:t>
                      </a:r>
                      <a:endParaRPr lang="en-US" sz="1600" b="1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On track</a:t>
                      </a:r>
                      <a:endParaRPr lang="en-US" sz="16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ym typeface="+mn-ea"/>
              </a:rPr>
              <a:t>TASKS PLANNED/ACCOMPLISHED </a:t>
            </a:r>
            <a:r>
              <a:rPr lang="en-US" b="1">
                <a:latin typeface="Calibri" panose="020F0502020204030204" charset="0"/>
                <a:cs typeface="Calibri" panose="020F0502020204030204" charset="0"/>
              </a:rPr>
              <a:t>THIS WEEK  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107315" y="1507490"/>
          <a:ext cx="11966575" cy="527875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841115"/>
                <a:gridCol w="1746885"/>
                <a:gridCol w="2616835"/>
                <a:gridCol w="3761740"/>
              </a:tblGrid>
              <a:tr h="365760"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TASKS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  <a:tc hMerge="1">
                  <a:tcPr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Owner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688340">
                <a:tc>
                  <a:txBody>
                    <a:bodyPr/>
                    <a:p>
                      <a:pPr algn="l" fontAlgn="ctr">
                        <a:lnSpc>
                          <a:spcPct val="14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Gap analysis and SRS walkthrough of Training of Trainers and Academics with SOE WSC SME’s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and 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DONE</a:t>
                      </a:r>
                      <a:endParaRPr lang="en-US" sz="14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Completed SRS walkthrough on 09 May and 10 May 2023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</a:tr>
              <a:tr h="1115060">
                <a:tc>
                  <a:txBody>
                    <a:bodyPr/>
                    <a:p>
                      <a:pPr algn="l" fontAlgn="ctr">
                        <a:lnSpc>
                          <a:spcPct val="14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Gap analysis and SRS walkthrough of Infrastructure and Project management module with WSC SME’s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and 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ON GOING</a:t>
                      </a:r>
                      <a:endParaRPr lang="en-US" sz="14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Completed SRS walkthrough of Project plan monitoring and Infrastructure management and maintenance on 11th / 12th May with respective WSC SME’s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</a:tr>
              <a:tr h="137223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Gap analysis and SRS documents shared with Procurement and Inventory Management WSC SME (Mr. Chandan Kumar) for sign off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DELAYED</a:t>
                      </a:r>
                      <a:endParaRPr lang="en-US" sz="1400" b="1">
                        <a:solidFill>
                          <a:srgbClr val="FF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Documents shared on 27th Apr 2023. WSC SME to sign the documents and share it with SOUL by 3rd May 2023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Update: No response received from WSC SME</a:t>
                      </a:r>
                      <a:endParaRPr lang="en-US" sz="1400" b="1">
                        <a:solidFill>
                          <a:srgbClr val="FF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/>
                </a:tc>
              </a:tr>
              <a:tr h="1371600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Gap analysis and SRS documents shared with HRMS WSC SME’s for sign off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DELAYED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02-May-23: SOUL shared the Gap analysis and SRS documents.WSC SME’s to sign off by 5th May 2023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Update: No response received from WSC SME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ym typeface="+mn-ea"/>
              </a:rPr>
              <a:t>TASKS PLANNED/ACCOMPLISHED </a:t>
            </a:r>
            <a:r>
              <a:rPr lang="en-US" b="1">
                <a:latin typeface="Calibri" panose="020F0502020204030204" charset="0"/>
                <a:cs typeface="Calibri" panose="020F0502020204030204" charset="0"/>
              </a:rPr>
              <a:t>THIS WEEK  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101600" y="1550035"/>
          <a:ext cx="11989435" cy="513207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848735"/>
                <a:gridCol w="1750060"/>
                <a:gridCol w="2622550"/>
                <a:gridCol w="3768090"/>
              </a:tblGrid>
              <a:tr h="365760"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TASKS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  <a:tc hMerge="1">
                  <a:tcPr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Owner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67246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Gap analysis and SRS documents shared with Admission WSC SME’s for sign off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DELAYED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3-May-23: 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shared the Gap analysis and SRS documents.WSC SME’s to sign off by 5th May 2023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Update: No response received from WSC SME</a:t>
                      </a:r>
                      <a:endParaRPr lang="en-US" sz="1400" b="1">
                        <a:solidFill>
                          <a:srgbClr val="FF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/>
                </a:tc>
              </a:tr>
              <a:tr h="53403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Gap analysis and requirements study for PayRoll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and 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DONE</a:t>
                      </a:r>
                      <a:endParaRPr lang="en-US" sz="14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Completed on 9th May 2023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562610">
                <a:tc>
                  <a:txBody>
                    <a:bodyPr/>
                    <a:p>
                      <a:pPr algn="l" fontAlgn="ctr">
                        <a:lnSpc>
                          <a:spcPct val="14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SRS walkthrough of Trainig module with WSC SME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and 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DONE</a:t>
                      </a:r>
                      <a:endParaRPr lang="en-US" sz="14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Completed on 10th May 2023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51498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SRS documents shared with Training WSC SME’s for sign off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OPEN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Documents shared by SOUL on 12th May 2023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715010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SRS walkthrough of Tot and Life Skills with WSC Academy SME’s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and 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ON GOING</a:t>
                      </a:r>
                      <a:endParaRPr lang="en-US" sz="14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Completed SRS walkthrough on 10 May 2023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 SME will share their business process flow with SOUL for further discussion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726440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Gap analysis and SRS walkthrough of Finance and Accounting module with WSC SME’s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and 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NOT STARTED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12-May-23: Communication sent to WSC SME's for their availability to review the SRS (walkthrough)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ym typeface="+mn-ea"/>
              </a:rPr>
              <a:t>TASKS PLANNED/ACCOMPLISHED </a:t>
            </a:r>
            <a:r>
              <a:rPr lang="en-US" b="1">
                <a:latin typeface="Calibri" panose="020F0502020204030204" charset="0"/>
                <a:cs typeface="Calibri" panose="020F0502020204030204" charset="0"/>
              </a:rPr>
              <a:t>THIS WEEK  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101600" y="1550035"/>
          <a:ext cx="11989435" cy="513207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848735"/>
                <a:gridCol w="1750060"/>
                <a:gridCol w="2622550"/>
                <a:gridCol w="3768090"/>
              </a:tblGrid>
              <a:tr h="365760"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TASKS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  <a:tc hMerge="1">
                  <a:tcPr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Owner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67246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Integration - Payment Gateway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 - 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latin typeface="Calibri" panose="020F0502020204030204" charset="0"/>
                          <a:cs typeface="Calibri" panose="020F0502020204030204" charset="0"/>
                        </a:rPr>
                        <a:t>ON GOING</a:t>
                      </a:r>
                      <a:endParaRPr lang="en-US" sz="1400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Meeting initiated on 12 May 2023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Calibri" panose="020F0502020204030204" charset="0"/>
                <a:cs typeface="Calibri" panose="020F0502020204030204" charset="0"/>
              </a:rPr>
              <a:t>OVERALL PROJECT PROGRESS TIMELINE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		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		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2" name="Content Placeholder 1"/>
          <p:cNvSpPr/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							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		</a:t>
            </a:r>
            <a:endParaRPr 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96570" y="1681480"/>
            <a:ext cx="11410950" cy="46374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ISSUES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6" name="Content Placeholder 15"/>
          <p:cNvGraphicFramePr/>
          <p:nvPr>
            <p:ph sz="half" idx="1"/>
          </p:nvPr>
        </p:nvGraphicFramePr>
        <p:xfrm>
          <a:off x="100330" y="1410335"/>
          <a:ext cx="12010390" cy="544766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235835"/>
                <a:gridCol w="979170"/>
                <a:gridCol w="2444115"/>
                <a:gridCol w="1084580"/>
                <a:gridCol w="982345"/>
                <a:gridCol w="2412365"/>
                <a:gridCol w="1871980"/>
              </a:tblGrid>
              <a:tr h="304800">
                <a:tc gridSpan="7"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ISSUES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>
                    <a:solidFill>
                      <a:srgbClr val="7F398C"/>
                    </a:solidFill>
                  </a:tcPr>
                </a:tc>
              </a:tr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Priority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Proposed Solution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Owner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Action Item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1370965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A delay in discussing and capturing requirements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High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The revised project plan was discussed on 06-Apr, during weekly Project review meeting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update : schedule has been reviwed with WSC stakeholders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400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 stakeholders to acknowledge the delay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1370965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Unavailibity of WSC SME’s for requirments gathering of Students Management module and Procurement and Inventory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High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 leadership team to ensure availability of the SME’s or concerned team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CLOSED</a:t>
                      </a:r>
                      <a:endParaRPr lang="en-US" sz="14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Discussed on 6th Apr, during weekly Project review meeting. WSC stakeholder’s will raise it to the concerned authority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Discussed the point on 27th Apr during weekly project review meeting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ISSUES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6" name="Content Placeholder 15"/>
          <p:cNvGraphicFramePr/>
          <p:nvPr>
            <p:ph sz="half" idx="1"/>
          </p:nvPr>
        </p:nvGraphicFramePr>
        <p:xfrm>
          <a:off x="81280" y="1417955"/>
          <a:ext cx="12029440" cy="590169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239645"/>
                <a:gridCol w="980440"/>
                <a:gridCol w="2447925"/>
                <a:gridCol w="1086485"/>
                <a:gridCol w="810895"/>
                <a:gridCol w="2223135"/>
                <a:gridCol w="2240915"/>
              </a:tblGrid>
              <a:tr h="304800">
                <a:tc gridSpan="7"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ISSUES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>
                    <a:solidFill>
                      <a:srgbClr val="7F398C"/>
                    </a:solidFill>
                  </a:tcPr>
                </a:tc>
              </a:tr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Priority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Proposed Solution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Owner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Action Item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1198245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Faculty workload, Appraisal template to be discussed with WSC Principal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High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Meeting will be organised by WSC stakeholder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 stakeholders to arrange a meeting with the WSC Principal or senior management to discuss all open (pending) issues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latin typeface="Calibri" panose="020F0502020204030204" charset="0"/>
                          <a:cs typeface="Calibri" panose="020F0502020204030204" charset="0"/>
                        </a:rPr>
                        <a:t>20-Apr-23: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 SOUL team communicated to WSC stakeholder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Update(5/5): SOUL team discussed with WSC stakeholder on 4th May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935355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The accounting requirements meeting was delayed since WSC SME was late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High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 stakeholder to ensure SME’s availability for the scheduled meetings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CLOSED</a:t>
                      </a:r>
                      <a:endParaRPr lang="en-US" sz="14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Stakeholders to coordinate with the SME's for their timely availability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 team raised the issue during weekly project review meeting on 4th May 2023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1138555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Procurement &amp; Inventory Gap analysis and SRS documents sign off by WSC SME's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High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 stakeholder to ensuree that documents are signed off on time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Stakeholders to coordinate with SME's for timely sign off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Numerous follow up done by SOUL team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12/05 - WSC stakeholder coordinated with the SME to send the approval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ISSUES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6" name="Content Placeholder 15"/>
          <p:cNvGraphicFramePr/>
          <p:nvPr>
            <p:ph sz="half" idx="1"/>
          </p:nvPr>
        </p:nvGraphicFramePr>
        <p:xfrm>
          <a:off x="81280" y="1417955"/>
          <a:ext cx="12029440" cy="590169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239645"/>
                <a:gridCol w="980440"/>
                <a:gridCol w="2447925"/>
                <a:gridCol w="1086485"/>
                <a:gridCol w="810895"/>
                <a:gridCol w="2223135"/>
                <a:gridCol w="2240915"/>
              </a:tblGrid>
              <a:tr h="304800">
                <a:tc gridSpan="7"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ISSUES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>
                    <a:solidFill>
                      <a:srgbClr val="7F398C"/>
                    </a:solidFill>
                  </a:tcPr>
                </a:tc>
              </a:tr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Priority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Proposed Solution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Owner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Action Item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1464310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Unavailability of WSC SME’s SOE for SRS walkthrough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High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 stakeholder to ensure availability of SME’s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CLOSED</a:t>
                      </a:r>
                      <a:endParaRPr lang="en-US" sz="14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Stakeholders to coordinate with SME's for SRS walkthrough participation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Numerous follow up done by SOUL team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12/05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- WSC stakeholder coordinated with the SME for walkthrough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1198245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Required information / template from Admission / Examination  / Procurement WSC SME’s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High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Dependency on WSC stakeholders to ensure information is shared with SOUL team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OPEN</a:t>
                      </a:r>
                      <a:endParaRPr lang="en-US" sz="1400" b="1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 stakeholders will coordinate with all the SME’s to participate in weekly review meeting in order to to discuss and resolve open issues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latin typeface="Calibri" panose="020F0502020204030204" charset="0"/>
                          <a:cs typeface="Calibri" panose="020F0502020204030204" charset="0"/>
                        </a:rPr>
                        <a:t>Update(12/05)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: SOUL team coordinated with examination SME and received the required templates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 stakeholder coordinated with students support SME’s for discussion of students grievance and students feedback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7DB6EF"/>
    </a:accent1>
    <a:accent2>
      <a:srgbClr val="C0504D"/>
    </a:accent2>
    <a:accent3>
      <a:srgbClr val="FFFFFF"/>
    </a:accent3>
    <a:accent4>
      <a:srgbClr val="000000"/>
    </a:accent4>
    <a:accent5>
      <a:srgbClr val="C0D7F5"/>
    </a:accent5>
    <a:accent6>
      <a:srgbClr val="AC4744"/>
    </a:accent6>
    <a:hlink>
      <a:srgbClr val="0066CC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7DB6EF"/>
    </a:accent1>
    <a:accent2>
      <a:srgbClr val="C0504D"/>
    </a:accent2>
    <a:accent3>
      <a:srgbClr val="FFFFFF"/>
    </a:accent3>
    <a:accent4>
      <a:srgbClr val="000000"/>
    </a:accent4>
    <a:accent5>
      <a:srgbClr val="C0D7F5"/>
    </a:accent5>
    <a:accent6>
      <a:srgbClr val="AC4744"/>
    </a:accent6>
    <a:hlink>
      <a:srgbClr val="0066CC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7DB6EF"/>
    </a:accent1>
    <a:accent2>
      <a:srgbClr val="C0504D"/>
    </a:accent2>
    <a:accent3>
      <a:srgbClr val="FFFFFF"/>
    </a:accent3>
    <a:accent4>
      <a:srgbClr val="000000"/>
    </a:accent4>
    <a:accent5>
      <a:srgbClr val="C0D7F5"/>
    </a:accent5>
    <a:accent6>
      <a:srgbClr val="AC4744"/>
    </a:accent6>
    <a:hlink>
      <a:srgbClr val="0066CC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6893</Words>
  <Application>WPS Presentation</Application>
  <PresentationFormat>Widescreen</PresentationFormat>
  <Paragraphs>573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SimSun</vt:lpstr>
      <vt:lpstr>Wingdings</vt:lpstr>
      <vt:lpstr>Calibri</vt:lpstr>
      <vt:lpstr>Times New Roman</vt:lpstr>
      <vt:lpstr>Microsoft YaHei</vt:lpstr>
      <vt:lpstr>Century Gothic</vt:lpstr>
      <vt:lpstr>Arial Unicode MS</vt:lpstr>
      <vt:lpstr>Default Design</vt:lpstr>
      <vt:lpstr>PowerPoint 演示文稿</vt:lpstr>
      <vt:lpstr>PROJECT SUMMARY</vt:lpstr>
      <vt:lpstr>TASKS PLANNED/ACCOMPLISHED THIS WEEK  </vt:lpstr>
      <vt:lpstr>TASKS PLANNED/ACCOMPLISHED THIS WEEK  </vt:lpstr>
      <vt:lpstr>TASKS PLANNED/ACCOMPLISHED THIS WEEK  </vt:lpstr>
      <vt:lpstr>OVERALL PROJECT PROGRESS TIMELINE</vt:lpstr>
      <vt:lpstr>ISSUES</vt:lpstr>
      <vt:lpstr>ISSUES</vt:lpstr>
      <vt:lpstr>ISSUES</vt:lpstr>
      <vt:lpstr>ISSUES</vt:lpstr>
      <vt:lpstr>RISKS &amp; ISSUES</vt:lpstr>
      <vt:lpstr>UPCOMING WORK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KIIT01</cp:lastModifiedBy>
  <cp:revision>433</cp:revision>
  <dcterms:created xsi:type="dcterms:W3CDTF">2023-02-08T07:09:00Z</dcterms:created>
  <dcterms:modified xsi:type="dcterms:W3CDTF">2023-05-12T13:01:37Z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8F0A3785FF074E5BAEBA42BC1743EA69</vt:lpwstr>
  </property>
  <property fmtid="{D5CDD505-2E9C-101B-9397-08002B2CF9AE}" pid="3" name="KSOProductBuildVer">
    <vt:lpwstr>1033-11.2.0.11537</vt:lpwstr>
  </property>
</Properties>
</file>