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15"/>
  </p:handoutMasterIdLst>
  <p:sldIdLst>
    <p:sldId id="268" r:id="rId3"/>
    <p:sldId id="262" r:id="rId5"/>
    <p:sldId id="314" r:id="rId6"/>
    <p:sldId id="337" r:id="rId7"/>
    <p:sldId id="344" r:id="rId8"/>
    <p:sldId id="260" r:id="rId9"/>
    <p:sldId id="259" r:id="rId10"/>
    <p:sldId id="315" r:id="rId11"/>
    <p:sldId id="275" r:id="rId12"/>
    <p:sldId id="261"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52D1"/>
    <a:srgbClr val="A969C4"/>
    <a:srgbClr val="900DC1"/>
    <a:srgbClr val="78398D"/>
    <a:srgbClr val="76388E"/>
    <a:srgbClr val="231549"/>
    <a:srgbClr val="68368A"/>
    <a:srgbClr val="7F398C"/>
    <a:srgbClr val="4E2971"/>
    <a:srgbClr val="6A09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pic>
        <p:nvPicPr>
          <p:cNvPr id="7" name="Picture 3"/>
          <p:cNvPicPr>
            <a:picLocks noChangeAspect="1"/>
          </p:cNvPicPr>
          <p:nvPr userDrawn="1"/>
        </p:nvPicPr>
        <p:blipFill>
          <a:blip r:embed="rId2"/>
          <a:stretch>
            <a:fillRect/>
          </a:stretch>
        </p:blipFill>
        <p:spPr>
          <a:xfrm>
            <a:off x="0" y="-9525"/>
            <a:ext cx="12206817" cy="6867525"/>
          </a:xfrm>
          <a:prstGeom prst="rect">
            <a:avLst/>
          </a:prstGeom>
          <a:noFill/>
          <a:ln w="9525">
            <a:noFill/>
          </a:ln>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a:prstGeom prst="rect">
            <a:avLst/>
          </a:prstGeom>
        </p:spPr>
        <p:txBody>
          <a:bodyPr/>
          <a:lstStyle/>
          <a:p>
            <a:fld id="{2B9A32D9-BCEE-48FC-9084-42EEA3BBCC8C}" type="datetime1">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8398D"/>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spTree>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1">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marL="0" lvl="0" indent="0" algn="ctr" defTabSz="914400" eaLnBrk="1" fontAlgn="base" latinLnBrk="0" hangingPunct="1">
        <a:lnSpc>
          <a:spcPct val="100000"/>
        </a:lnSpc>
        <a:spcBef>
          <a:spcPct val="0"/>
        </a:spcBef>
        <a:spcAft>
          <a:spcPct val="0"/>
        </a:spcAft>
        <a:buNone/>
        <a:defRPr sz="3200" b="0" i="0" u="none" kern="1200" baseline="0">
          <a:solidFill>
            <a:schemeClr val="tx2"/>
          </a:solidFill>
          <a:latin typeface="Calibri" panose="020F0502020204030204" charset="0"/>
          <a:ea typeface="+mj-ea"/>
          <a:cs typeface="Calibri" panose="020F0502020204030204" charset="0"/>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mailto:sharmistha.panda@soulunileaders.com"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4"/>
          <p:cNvSpPr/>
          <p:nvPr/>
        </p:nvSpPr>
        <p:spPr>
          <a:xfrm rot="5400000" flipH="1">
            <a:off x="-973668" y="973667"/>
            <a:ext cx="6858002" cy="4910667"/>
          </a:xfrm>
          <a:custGeom>
            <a:avLst/>
            <a:gdLst/>
            <a:ahLst/>
            <a:cxnLst/>
            <a:rect l="l" t="t" r="r" b="b"/>
            <a:pathLst>
              <a:path w="5151968" h="5410203">
                <a:moveTo>
                  <a:pt x="5151967" y="2023534"/>
                </a:moveTo>
                <a:lnTo>
                  <a:pt x="0" y="2023534"/>
                </a:lnTo>
                <a:lnTo>
                  <a:pt x="2575984" y="0"/>
                </a:lnTo>
                <a:close/>
                <a:moveTo>
                  <a:pt x="5151968" y="2023536"/>
                </a:moveTo>
                <a:lnTo>
                  <a:pt x="5151968" y="5410203"/>
                </a:lnTo>
                <a:lnTo>
                  <a:pt x="8468" y="5410203"/>
                </a:lnTo>
                <a:lnTo>
                  <a:pt x="8468" y="2023536"/>
                </a:lnTo>
                <a:close/>
              </a:path>
            </a:pathLst>
          </a:custGeom>
          <a:solidFill>
            <a:srgbClr val="2315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14517" y="2592337"/>
            <a:ext cx="12206517" cy="2470707"/>
          </a:xfrm>
          <a:prstGeom prst="rect">
            <a:avLst/>
          </a:prstGeom>
          <a:solidFill>
            <a:srgbClr val="763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892810" y="2699385"/>
            <a:ext cx="10375900" cy="2306955"/>
          </a:xfrm>
          <a:prstGeom prst="rect">
            <a:avLst/>
          </a:prstGeom>
          <a:noFill/>
        </p:spPr>
        <p:txBody>
          <a:bodyPr wrap="square" rtlCol="0">
            <a:spAutoFit/>
          </a:bodyPr>
          <a:lstStyle/>
          <a:p>
            <a:pPr indent="0" algn="ctr"/>
            <a:r>
              <a:rPr lang="en-US" sz="4800" b="1">
                <a:solidFill>
                  <a:schemeClr val="bg1"/>
                </a:solidFill>
                <a:latin typeface="Calibri" panose="020F0502020204030204" charset="0"/>
                <a:cs typeface="Times New Roman" panose="02020603050405020304" charset="0"/>
                <a:sym typeface="+mn-ea"/>
              </a:rPr>
              <a:t>Campus Management Application </a:t>
            </a:r>
            <a:endParaRPr lang="en-US" sz="4800" b="1">
              <a:solidFill>
                <a:schemeClr val="bg1"/>
              </a:solidFill>
              <a:latin typeface="Calibri" panose="020F0502020204030204" charset="0"/>
              <a:cs typeface="Times New Roman" panose="02020603050405020304" charset="0"/>
            </a:endParaRPr>
          </a:p>
          <a:p>
            <a:pPr indent="0" algn="ctr"/>
            <a:r>
              <a:rPr lang="en-US" sz="4800" b="1">
                <a:solidFill>
                  <a:schemeClr val="bg1"/>
                </a:solidFill>
                <a:latin typeface="Calibri" panose="020F0502020204030204" charset="0"/>
                <a:cs typeface="Times New Roman" panose="02020603050405020304" charset="0"/>
                <a:sym typeface="+mn-ea"/>
              </a:rPr>
              <a:t>At </a:t>
            </a:r>
            <a:endParaRPr lang="en-US" sz="4800" b="1">
              <a:solidFill>
                <a:schemeClr val="bg1"/>
              </a:solidFill>
              <a:latin typeface="Calibri" panose="020F0502020204030204" charset="0"/>
              <a:cs typeface="Times New Roman" panose="02020603050405020304" charset="0"/>
            </a:endParaRPr>
          </a:p>
          <a:p>
            <a:pPr indent="0" algn="ctr"/>
            <a:r>
              <a:rPr lang="en-US" sz="4800" b="1">
                <a:solidFill>
                  <a:schemeClr val="bg1"/>
                </a:solidFill>
                <a:latin typeface="Calibri" panose="020F0502020204030204" charset="0"/>
                <a:cs typeface="Times New Roman" panose="02020603050405020304" charset="0"/>
                <a:sym typeface="+mn-ea"/>
              </a:rPr>
              <a:t>World Skill Center</a:t>
            </a:r>
            <a:endParaRPr sz="4800" b="1" dirty="0" smtClean="0">
              <a:solidFill>
                <a:schemeClr val="bg1"/>
              </a:solidFill>
              <a:effectLst>
                <a:outerShdw blurRad="50800" dist="38100" dir="5400000" algn="t" rotWithShape="0">
                  <a:prstClr val="black">
                    <a:alpha val="40000"/>
                  </a:prstClr>
                </a:outerShdw>
              </a:effectLst>
              <a:latin typeface="Microsoft YaHei" panose="020B0503020204020204" charset="-122"/>
              <a:ea typeface="Microsoft YaHei" panose="020B0503020204020204" charset="-122"/>
              <a:cs typeface="+mj-cs"/>
            </a:endParaRPr>
          </a:p>
        </p:txBody>
      </p:sp>
      <p:pic>
        <p:nvPicPr>
          <p:cNvPr id="8" name="Picture 7"/>
          <p:cNvPicPr>
            <a:picLocks noChangeAspect="1"/>
          </p:cNvPicPr>
          <p:nvPr userDrawn="1"/>
        </p:nvPicPr>
        <p:blipFill>
          <a:blip r:embed="rId1"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sp>
        <p:nvSpPr>
          <p:cNvPr id="5" name="Text Box 4"/>
          <p:cNvSpPr txBox="1"/>
          <p:nvPr/>
        </p:nvSpPr>
        <p:spPr>
          <a:xfrm>
            <a:off x="4050665" y="5699760"/>
            <a:ext cx="7904480" cy="829945"/>
          </a:xfrm>
          <a:prstGeom prst="rect">
            <a:avLst/>
          </a:prstGeom>
          <a:noFill/>
        </p:spPr>
        <p:txBody>
          <a:bodyPr wrap="square" rtlCol="0">
            <a:spAutoFit/>
          </a:bodyPr>
          <a:p>
            <a:pPr algn="r"/>
            <a:r>
              <a:rPr lang="en-US" sz="2400" b="1">
                <a:solidFill>
                  <a:srgbClr val="7030A0"/>
                </a:solidFill>
                <a:latin typeface="Calibri" panose="020F0502020204030204" charset="0"/>
                <a:cs typeface="Calibri" panose="020F0502020204030204" charset="0"/>
              </a:rPr>
              <a:t>WEEKLY PROJECT STATUS REPORT</a:t>
            </a:r>
            <a:endParaRPr lang="en-US" sz="2400" b="1">
              <a:solidFill>
                <a:srgbClr val="7030A0"/>
              </a:solidFill>
              <a:latin typeface="Calibri" panose="020F0502020204030204" charset="0"/>
              <a:cs typeface="Calibri" panose="020F0502020204030204" charset="0"/>
            </a:endParaRPr>
          </a:p>
          <a:p>
            <a:pPr algn="r"/>
            <a:r>
              <a:rPr lang="en-US" sz="2400" b="1">
                <a:solidFill>
                  <a:srgbClr val="7030A0"/>
                </a:solidFill>
                <a:latin typeface="Calibri" panose="020F0502020204030204" charset="0"/>
                <a:cs typeface="Calibri" panose="020F0502020204030204" charset="0"/>
              </a:rPr>
              <a:t>28-July-2023</a:t>
            </a:r>
            <a:endParaRPr lang="en-US" sz="2400" b="1">
              <a:solidFill>
                <a:srgbClr val="7030A0"/>
              </a:solidFill>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bldLst>
      <p:bldP spid="3" grpId="0" bldLvl="0" animBg="1"/>
      <p:bldP spid="10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Calibri" panose="020F0502020204030204" charset="0"/>
                <a:cs typeface="Calibri" panose="020F0502020204030204" charset="0"/>
              </a:rPr>
              <a:t>UPCOMING WORK</a:t>
            </a:r>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graphicFrame>
        <p:nvGraphicFramePr>
          <p:cNvPr id="16" name="Content Placeholder 15"/>
          <p:cNvGraphicFramePr/>
          <p:nvPr>
            <p:ph idx="1"/>
          </p:nvPr>
        </p:nvGraphicFramePr>
        <p:xfrm>
          <a:off x="147955" y="1809750"/>
          <a:ext cx="11896090" cy="2727325"/>
        </p:xfrm>
        <a:graphic>
          <a:graphicData uri="http://schemas.openxmlformats.org/drawingml/2006/table">
            <a:tbl>
              <a:tblPr bandRow="1">
                <a:tableStyleId>{073A0DAA-6AF3-43AB-8588-CEC1D06C72B9}</a:tableStyleId>
              </a:tblPr>
              <a:tblGrid>
                <a:gridCol w="3025775"/>
                <a:gridCol w="2919730"/>
                <a:gridCol w="2974975"/>
                <a:gridCol w="2975610"/>
              </a:tblGrid>
              <a:tr h="396240">
                <a:tc gridSpan="4">
                  <a:txBody>
                    <a:bodyPr/>
                    <a:p>
                      <a:pPr algn="ctr">
                        <a:buNone/>
                      </a:pPr>
                      <a:r>
                        <a:rPr lang="en-US" sz="2000" b="1">
                          <a:solidFill>
                            <a:schemeClr val="bg1"/>
                          </a:solidFill>
                          <a:latin typeface="Calibri" panose="020F0502020204030204" charset="0"/>
                          <a:cs typeface="Calibri" panose="020F0502020204030204" charset="0"/>
                        </a:rPr>
                        <a:t>WHAT’S NEXT</a:t>
                      </a:r>
                      <a:endParaRPr lang="en-US" sz="2000" b="1">
                        <a:solidFill>
                          <a:schemeClr val="bg1"/>
                        </a:solidFill>
                        <a:latin typeface="Calibri" panose="020F0502020204030204" charset="0"/>
                        <a:cs typeface="Calibri" panose="020F0502020204030204" charset="0"/>
                      </a:endParaRPr>
                    </a:p>
                  </a:txBody>
                  <a:tcPr>
                    <a:solidFill>
                      <a:srgbClr val="7F398C"/>
                    </a:solidFill>
                  </a:tcPr>
                </a:tc>
                <a:tc hMerge="1">
                  <a:tcPr>
                    <a:solidFill>
                      <a:schemeClr val="accent4">
                        <a:lumMod val="50000"/>
                        <a:lumOff val="50000"/>
                      </a:schemeClr>
                    </a:solidFill>
                  </a:tcPr>
                </a:tc>
                <a:tc hMerge="1">
                  <a:tcPr/>
                </a:tc>
                <a:tc hMerge="1">
                  <a:tcPr>
                    <a:solidFill>
                      <a:srgbClr val="7F398C"/>
                    </a:solidFill>
                  </a:tcPr>
                </a:tc>
              </a:tr>
              <a:tr h="365760">
                <a:tc>
                  <a:txBody>
                    <a:bodyPr/>
                    <a:p>
                      <a:pPr algn="ctr">
                        <a:buNone/>
                      </a:pPr>
                      <a:r>
                        <a:rPr lang="en-US" sz="1800" b="1">
                          <a:solidFill>
                            <a:schemeClr val="bg1"/>
                          </a:solidFill>
                          <a:latin typeface="Calibri" panose="020F0502020204030204" charset="0"/>
                          <a:cs typeface="Calibri" panose="020F0502020204030204" charset="0"/>
                          <a:sym typeface="+mn-ea"/>
                        </a:rPr>
                        <a:t>Description</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sym typeface="+mn-ea"/>
                        </a:rPr>
                        <a:t>Owner</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b="1">
                          <a:solidFill>
                            <a:schemeClr val="bg1"/>
                          </a:solidFill>
                          <a:latin typeface="Calibri" panose="020F0502020204030204" charset="0"/>
                          <a:cs typeface="Calibri" panose="020F0502020204030204" charset="0"/>
                        </a:rPr>
                        <a:t>Status</a:t>
                      </a:r>
                      <a:endParaRPr lang="en-US" b="1">
                        <a:solidFill>
                          <a:schemeClr val="bg1"/>
                        </a:solidFill>
                        <a:latin typeface="Calibri" panose="020F0502020204030204" charset="0"/>
                        <a:cs typeface="Calibri" panose="020F0502020204030204" charset="0"/>
                      </a:endParaRPr>
                    </a:p>
                  </a:txBody>
                  <a:tcPr>
                    <a:solidFill>
                      <a:srgbClr val="A969C4"/>
                    </a:solidFill>
                  </a:tcPr>
                </a:tc>
                <a:tc>
                  <a:txBody>
                    <a:bodyPr/>
                    <a:p>
                      <a:pPr algn="ctr">
                        <a:buNone/>
                      </a:pPr>
                      <a:r>
                        <a:rPr lang="en-US" b="1">
                          <a:solidFill>
                            <a:schemeClr val="bg1"/>
                          </a:solidFill>
                          <a:latin typeface="Calibri" panose="020F0502020204030204" charset="0"/>
                          <a:cs typeface="Calibri" panose="020F0502020204030204" charset="0"/>
                        </a:rPr>
                        <a:t>Remarks</a:t>
                      </a:r>
                      <a:endParaRPr lang="en-US" b="1">
                        <a:solidFill>
                          <a:schemeClr val="bg1"/>
                        </a:solidFill>
                        <a:latin typeface="Calibri" panose="020F0502020204030204" charset="0"/>
                        <a:cs typeface="Calibri" panose="020F0502020204030204" charset="0"/>
                      </a:endParaRPr>
                    </a:p>
                  </a:txBody>
                  <a:tcPr>
                    <a:solidFill>
                      <a:srgbClr val="A969C4"/>
                    </a:solidFill>
                  </a:tcPr>
                </a:tc>
              </a:tr>
              <a:tr h="614045">
                <a:tc>
                  <a:txBody>
                    <a:bodyPr/>
                    <a:p>
                      <a:pPr fontAlgn="ctr">
                        <a:lnSpc>
                          <a:spcPct val="120000"/>
                        </a:lnSpc>
                        <a:buNone/>
                      </a:pPr>
                      <a:r>
                        <a:rPr lang="en-US" sz="1600">
                          <a:latin typeface="Calibri" panose="020F0502020204030204" charset="0"/>
                          <a:cs typeface="Calibri" panose="020F0502020204030204" charset="0"/>
                        </a:rPr>
                        <a:t>Monthly Steering Committee meeting </a:t>
                      </a:r>
                      <a:endParaRPr lang="en-US" sz="1600">
                        <a:latin typeface="Calibri" panose="020F0502020204030204" charset="0"/>
                        <a:cs typeface="Calibri" panose="020F0502020204030204" charset="0"/>
                      </a:endParaRPr>
                    </a:p>
                  </a:txBody>
                  <a:tcPr anchor="ctr" anchorCtr="0">
                    <a:solidFill>
                      <a:schemeClr val="accent3">
                        <a:lumMod val="85000"/>
                      </a:schemeClr>
                    </a:solidFill>
                  </a:tcPr>
                </a:tc>
                <a:tc>
                  <a:txBody>
                    <a:bodyPr/>
                    <a:p>
                      <a:pPr algn="ctr" fontAlgn="ctr">
                        <a:lnSpc>
                          <a:spcPct val="120000"/>
                        </a:lnSpc>
                        <a:buClrTx/>
                        <a:buSzTx/>
                        <a:buNone/>
                      </a:pPr>
                      <a:r>
                        <a:rPr lang="en-US" sz="1600">
                          <a:latin typeface="Calibri" panose="020F0502020204030204" charset="0"/>
                          <a:cs typeface="Calibri" panose="020F0502020204030204" charset="0"/>
                        </a:rPr>
                        <a:t>WSC</a:t>
                      </a:r>
                      <a:endParaRPr lang="en-US" sz="1600">
                        <a:latin typeface="Calibri" panose="020F0502020204030204" charset="0"/>
                        <a:cs typeface="Calibri" panose="020F0502020204030204" charset="0"/>
                      </a:endParaRPr>
                    </a:p>
                  </a:txBody>
                  <a:tcPr anchor="ctr" anchorCtr="0">
                    <a:solidFill>
                      <a:schemeClr val="accent3">
                        <a:lumMod val="85000"/>
                      </a:schemeClr>
                    </a:solidFill>
                  </a:tcPr>
                </a:tc>
                <a:tc>
                  <a:txBody>
                    <a:bodyPr/>
                    <a:p>
                      <a:pPr algn="ctr" fontAlgn="ctr">
                        <a:lnSpc>
                          <a:spcPct val="120000"/>
                        </a:lnSpc>
                        <a:buClrTx/>
                        <a:buSzTx/>
                        <a:buNone/>
                      </a:pPr>
                      <a:r>
                        <a:rPr lang="en-US" sz="1600">
                          <a:latin typeface="Calibri" panose="020F0502020204030204" charset="0"/>
                          <a:cs typeface="Calibri" panose="020F0502020204030204" charset="0"/>
                          <a:sym typeface="+mn-ea"/>
                        </a:rPr>
                        <a:t>OPEN</a:t>
                      </a:r>
                      <a:endParaRPr lang="en-US" sz="1600">
                        <a:latin typeface="Calibri" panose="020F0502020204030204" charset="0"/>
                        <a:cs typeface="Calibri" panose="020F0502020204030204" charset="0"/>
                        <a:sym typeface="+mn-ea"/>
                      </a:endParaRPr>
                    </a:p>
                  </a:txBody>
                  <a:tcPr anchor="ctr" anchorCtr="0">
                    <a:solidFill>
                      <a:schemeClr val="accent3">
                        <a:lumMod val="85000"/>
                      </a:schemeClr>
                    </a:solidFill>
                  </a:tcPr>
                </a:tc>
                <a:tc>
                  <a:txBody>
                    <a:bodyPr/>
                    <a:p>
                      <a:pPr algn="l" fontAlgn="ctr">
                        <a:lnSpc>
                          <a:spcPct val="120000"/>
                        </a:lnSpc>
                        <a:buClrTx/>
                        <a:buSzTx/>
                        <a:buNone/>
                      </a:pPr>
                      <a:r>
                        <a:rPr lang="en-US" sz="1600">
                          <a:latin typeface="Calibri" panose="020F0502020204030204" charset="0"/>
                          <a:cs typeface="Calibri" panose="020F0502020204030204" charset="0"/>
                          <a:sym typeface="+mn-ea"/>
                        </a:rPr>
                        <a:t>WSC will coordinate with higher management / relevant stakeholders on their availability for the Steering Committee Meeting</a:t>
                      </a:r>
                      <a:endParaRPr lang="en-US" sz="1600">
                        <a:latin typeface="Calibri" panose="020F0502020204030204" charset="0"/>
                        <a:cs typeface="Calibri" panose="020F0502020204030204" charset="0"/>
                        <a:sym typeface="+mn-ea"/>
                      </a:endParaRPr>
                    </a:p>
                  </a:txBody>
                  <a:tcPr anchor="ctr" anchorCtr="0">
                    <a:solidFill>
                      <a:schemeClr val="accent3">
                        <a:lumMod val="85000"/>
                      </a:schemeClr>
                    </a:solidFill>
                  </a:tcPr>
                </a:tc>
              </a:tr>
              <a:tr h="614045">
                <a:tc>
                  <a:txBody>
                    <a:bodyPr/>
                    <a:p>
                      <a:pPr fontAlgn="ctr">
                        <a:lnSpc>
                          <a:spcPct val="120000"/>
                        </a:lnSpc>
                        <a:buNone/>
                      </a:pPr>
                      <a:r>
                        <a:rPr lang="en-US" sz="1600">
                          <a:latin typeface="Calibri" panose="020F0502020204030204" charset="0"/>
                          <a:cs typeface="Calibri" panose="020F0502020204030204" charset="0"/>
                          <a:sym typeface="+mn-ea"/>
                        </a:rPr>
                        <a:t>Continuation of the design phase - Design documentation</a:t>
                      </a:r>
                      <a:endParaRPr lang="en-US" sz="1600">
                        <a:latin typeface="Calibri" panose="020F0502020204030204" charset="0"/>
                        <a:cs typeface="Calibri" panose="020F0502020204030204" charset="0"/>
                        <a:sym typeface="+mn-ea"/>
                      </a:endParaRPr>
                    </a:p>
                  </a:txBody>
                  <a:tcPr anchor="ctr" anchorCtr="0">
                    <a:solidFill>
                      <a:schemeClr val="accent3">
                        <a:lumMod val="85000"/>
                      </a:schemeClr>
                    </a:solidFill>
                  </a:tcPr>
                </a:tc>
                <a:tc>
                  <a:txBody>
                    <a:bodyPr/>
                    <a:p>
                      <a:pPr algn="ctr" fontAlgn="ctr">
                        <a:lnSpc>
                          <a:spcPct val="120000"/>
                        </a:lnSpc>
                        <a:buClrTx/>
                        <a:buSzTx/>
                        <a:buNone/>
                      </a:pPr>
                      <a:r>
                        <a:rPr lang="en-US" sz="1600">
                          <a:latin typeface="Calibri" panose="020F0502020204030204" charset="0"/>
                          <a:cs typeface="Calibri" panose="020F0502020204030204" charset="0"/>
                        </a:rPr>
                        <a:t>SOUL</a:t>
                      </a:r>
                      <a:endParaRPr lang="en-US" sz="1600">
                        <a:latin typeface="Calibri" panose="020F0502020204030204" charset="0"/>
                        <a:cs typeface="Calibri" panose="020F0502020204030204" charset="0"/>
                      </a:endParaRPr>
                    </a:p>
                  </a:txBody>
                  <a:tcPr anchor="ctr" anchorCtr="0">
                    <a:solidFill>
                      <a:schemeClr val="accent3">
                        <a:lumMod val="85000"/>
                      </a:schemeClr>
                    </a:solidFill>
                  </a:tcPr>
                </a:tc>
                <a:tc>
                  <a:txBody>
                    <a:bodyPr/>
                    <a:p>
                      <a:pPr algn="ctr" fontAlgn="ctr">
                        <a:lnSpc>
                          <a:spcPct val="120000"/>
                        </a:lnSpc>
                        <a:buClrTx/>
                        <a:buSzTx/>
                        <a:buNone/>
                      </a:pPr>
                      <a:r>
                        <a:rPr lang="en-US" sz="1600">
                          <a:latin typeface="Calibri" panose="020F0502020204030204" charset="0"/>
                          <a:cs typeface="Calibri" panose="020F0502020204030204" charset="0"/>
                          <a:sym typeface="+mn-ea"/>
                        </a:rPr>
                        <a:t>OPEN</a:t>
                      </a:r>
                      <a:endParaRPr lang="en-US" sz="1600">
                        <a:latin typeface="Calibri" panose="020F0502020204030204" charset="0"/>
                        <a:cs typeface="Calibri" panose="020F0502020204030204" charset="0"/>
                        <a:sym typeface="+mn-ea"/>
                      </a:endParaRPr>
                    </a:p>
                  </a:txBody>
                  <a:tcPr anchor="ctr" anchorCtr="0">
                    <a:solidFill>
                      <a:schemeClr val="accent3">
                        <a:lumMod val="85000"/>
                      </a:schemeClr>
                    </a:solidFill>
                  </a:tcPr>
                </a:tc>
                <a:tc>
                  <a:txBody>
                    <a:bodyPr/>
                    <a:p>
                      <a:pPr algn="l" fontAlgn="ctr">
                        <a:lnSpc>
                          <a:spcPct val="120000"/>
                        </a:lnSpc>
                        <a:buClrTx/>
                        <a:buSzTx/>
                        <a:buNone/>
                      </a:pPr>
                      <a:r>
                        <a:rPr lang="en-US" sz="1600">
                          <a:latin typeface="Calibri" panose="020F0502020204030204" charset="0"/>
                          <a:cs typeface="Calibri" panose="020F0502020204030204" charset="0"/>
                        </a:rPr>
                        <a:t>Finance and Accounting will be shared</a:t>
                      </a:r>
                      <a:endParaRPr lang="en-US" sz="1600">
                        <a:latin typeface="Calibri" panose="020F0502020204030204" charset="0"/>
                        <a:cs typeface="Calibri" panose="020F0502020204030204" charset="0"/>
                      </a:endParaRPr>
                    </a:p>
                  </a:txBody>
                  <a:tcPr anchor="ctr" anchorCtr="0">
                    <a:solidFill>
                      <a:schemeClr val="accent3">
                        <a:lumMod val="85000"/>
                      </a:schemeClr>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4"/>
          <p:cNvSpPr/>
          <p:nvPr/>
        </p:nvSpPr>
        <p:spPr>
          <a:xfrm rot="5400000" flipH="1">
            <a:off x="-973668" y="973667"/>
            <a:ext cx="6858002" cy="4910667"/>
          </a:xfrm>
          <a:custGeom>
            <a:avLst/>
            <a:gdLst/>
            <a:ahLst/>
            <a:cxnLst/>
            <a:rect l="l" t="t" r="r" b="b"/>
            <a:pathLst>
              <a:path w="5151968" h="5410203">
                <a:moveTo>
                  <a:pt x="5151967" y="2023534"/>
                </a:moveTo>
                <a:lnTo>
                  <a:pt x="0" y="2023534"/>
                </a:lnTo>
                <a:lnTo>
                  <a:pt x="2575984" y="0"/>
                </a:lnTo>
                <a:close/>
                <a:moveTo>
                  <a:pt x="5151968" y="2023536"/>
                </a:moveTo>
                <a:lnTo>
                  <a:pt x="5151968" y="5410203"/>
                </a:lnTo>
                <a:lnTo>
                  <a:pt x="8468" y="5410203"/>
                </a:lnTo>
                <a:lnTo>
                  <a:pt x="8468" y="2023536"/>
                </a:lnTo>
                <a:close/>
              </a:path>
            </a:pathLst>
          </a:custGeom>
          <a:solidFill>
            <a:srgbClr val="2315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14517" y="2592337"/>
            <a:ext cx="12206517" cy="2470707"/>
          </a:xfrm>
          <a:prstGeom prst="rect">
            <a:avLst/>
          </a:prstGeom>
          <a:solidFill>
            <a:srgbClr val="763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908050" y="3217545"/>
            <a:ext cx="10375900" cy="829945"/>
          </a:xfrm>
          <a:prstGeom prst="rect">
            <a:avLst/>
          </a:prstGeom>
          <a:noFill/>
        </p:spPr>
        <p:txBody>
          <a:bodyPr wrap="square" rtlCol="0">
            <a:spAutoFit/>
          </a:bodyPr>
          <a:lstStyle/>
          <a:p>
            <a:pPr indent="0" algn="ctr"/>
            <a:r>
              <a:rPr lang="en-US" sz="4800" b="1">
                <a:solidFill>
                  <a:schemeClr val="bg1"/>
                </a:solidFill>
                <a:latin typeface="Calibri" panose="020F0502020204030204" charset="0"/>
                <a:cs typeface="Times New Roman" panose="02020603050405020304" charset="0"/>
                <a:sym typeface="+mn-ea"/>
              </a:rPr>
              <a:t>THANK YOU</a:t>
            </a:r>
            <a:endParaRPr sz="4800" b="1" dirty="0" smtClean="0">
              <a:solidFill>
                <a:schemeClr val="bg1"/>
              </a:solidFill>
              <a:effectLst>
                <a:outerShdw blurRad="50800" dist="38100" dir="5400000" algn="t" rotWithShape="0">
                  <a:prstClr val="black">
                    <a:alpha val="40000"/>
                  </a:prstClr>
                </a:outerShdw>
              </a:effectLst>
              <a:latin typeface="Microsoft YaHei" panose="020B0503020204020204" charset="-122"/>
              <a:ea typeface="Microsoft YaHei" panose="020B0503020204020204" charset="-122"/>
              <a:cs typeface="+mj-cs"/>
            </a:endParaRPr>
          </a:p>
        </p:txBody>
      </p:sp>
      <p:pic>
        <p:nvPicPr>
          <p:cNvPr id="8" name="Picture 7"/>
          <p:cNvPicPr>
            <a:picLocks noChangeAspect="1"/>
          </p:cNvPicPr>
          <p:nvPr userDrawn="1"/>
        </p:nvPicPr>
        <p:blipFill>
          <a:blip r:embed="rId1"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spTree>
  </p:cSld>
  <p:clrMapOvr>
    <a:masterClrMapping/>
  </p:clrMapOvr>
  <p:timing>
    <p:tnLst>
      <p:par>
        <p:cTn id="1" dur="indefinite" restart="never" nodeType="tmRoot"/>
      </p:par>
    </p:tnLst>
    <p:bldLst>
      <p:bldP spid="3" grpId="0" bldLvl="0" animBg="1"/>
      <p:bldP spid="10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Calibri" panose="020F0502020204030204" charset="0"/>
                <a:cs typeface="Calibri" panose="020F0502020204030204" charset="0"/>
              </a:rPr>
              <a:t>PROJECT SUMMARY</a:t>
            </a:r>
            <a:endParaRPr lang="en-US" b="1">
              <a:latin typeface="Calibri" panose="020F0502020204030204" charset="0"/>
              <a:cs typeface="Calibri" panose="020F0502020204030204" charset="0"/>
            </a:endParaRPr>
          </a:p>
        </p:txBody>
      </p:sp>
      <p:graphicFrame>
        <p:nvGraphicFramePr>
          <p:cNvPr id="3" name="Content Placeholder 2"/>
          <p:cNvGraphicFramePr/>
          <p:nvPr>
            <p:ph idx="1"/>
          </p:nvPr>
        </p:nvGraphicFramePr>
        <p:xfrm>
          <a:off x="678180" y="3968750"/>
          <a:ext cx="10927080" cy="1256665"/>
        </p:xfrm>
        <a:graphic>
          <a:graphicData uri="http://schemas.openxmlformats.org/drawingml/2006/table">
            <a:tbl>
              <a:tblPr firstRow="1" bandRow="1">
                <a:tableStyleId>{5C22544A-7EE6-4342-B048-85BDC9FD1C3A}</a:tableStyleId>
              </a:tblPr>
              <a:tblGrid>
                <a:gridCol w="5744845"/>
                <a:gridCol w="5182235"/>
              </a:tblGrid>
              <a:tr h="1256665">
                <a:tc>
                  <a:txBody>
                    <a:bodyPr/>
                    <a:p>
                      <a:pPr indent="0" algn="ctr">
                        <a:buNone/>
                      </a:pPr>
                      <a:r>
                        <a:rPr lang="en-US" sz="1600" b="1">
                          <a:ln>
                            <a:noFill/>
                          </a:ln>
                          <a:solidFill>
                            <a:srgbClr val="000000"/>
                          </a:solidFill>
                          <a:latin typeface="Calibri" panose="020F0502020204030204" charset="0"/>
                          <a:cs typeface="Calibri" panose="020F0502020204030204" charset="0"/>
                        </a:rPr>
                        <a:t>OVERALL PROJECT STATUS</a:t>
                      </a:r>
                      <a:endParaRPr lang="en-US" sz="1600" b="1">
                        <a:ln>
                          <a:noFill/>
                        </a:ln>
                        <a:solidFill>
                          <a:srgbClr val="000000"/>
                        </a:solidFill>
                        <a:latin typeface="Calibri" panose="020F0502020204030204" charset="0"/>
                        <a:cs typeface="Calibri" panose="020F0502020204030204" charset="0"/>
                      </a:endParaRPr>
                    </a:p>
                    <a:p>
                      <a:pPr indent="0" algn="ctr">
                        <a:buNone/>
                      </a:pPr>
                      <a:r>
                        <a:rPr lang="en-US" sz="1600" b="1">
                          <a:ln>
                            <a:noFill/>
                          </a:ln>
                          <a:solidFill>
                            <a:srgbClr val="000000"/>
                          </a:solidFill>
                          <a:latin typeface="Calibri" panose="020F0502020204030204" charset="0"/>
                          <a:cs typeface="Calibri" panose="020F0502020204030204" charset="0"/>
                        </a:rPr>
                        <a:t> (R)ed, (A)mber, (G)reen</a:t>
                      </a:r>
                      <a:endParaRPr lang="en-US" sz="1600" b="1">
                        <a:ln>
                          <a:noFill/>
                        </a:ln>
                        <a:solidFill>
                          <a:srgbClr val="000000"/>
                        </a:solidFill>
                        <a:latin typeface="Calibri" panose="020F0502020204030204" charset="0"/>
                        <a:cs typeface="Calibri" panose="020F0502020204030204" charset="0"/>
                      </a:endParaRPr>
                    </a:p>
                  </a:txBody>
                  <a:tcPr marL="12700" marR="12700" marT="12700" vert="horz" anchor="ctr" anchorCtr="0">
                    <a:lnL>
                      <a:noFill/>
                    </a:lnL>
                    <a:lnR>
                      <a:noFill/>
                    </a:lnR>
                    <a:lnT>
                      <a:noFill/>
                    </a:lnT>
                    <a:lnB>
                      <a:noFill/>
                    </a:lnB>
                    <a:lnTlToBr>
                      <a:noFill/>
                    </a:lnTlToBr>
                    <a:lnBlToTr>
                      <a:noFill/>
                    </a:lnBlToTr>
                    <a:solidFill>
                      <a:srgbClr val="F2F2F2"/>
                    </a:solidFill>
                  </a:tcPr>
                </a:tc>
                <a:tc>
                  <a:txBody>
                    <a:bodyPr/>
                    <a:p>
                      <a:pPr indent="0" algn="ctr">
                        <a:buNone/>
                      </a:pPr>
                      <a:r>
                        <a:rPr lang="en-US" sz="1600" b="1">
                          <a:ln>
                            <a:noFill/>
                          </a:ln>
                          <a:solidFill>
                            <a:srgbClr val="000000"/>
                          </a:solidFill>
                          <a:latin typeface="Calibri" panose="020F0502020204030204" charset="0"/>
                          <a:cs typeface="Calibri" panose="020F0502020204030204" charset="0"/>
                        </a:rPr>
                        <a:t>DELAY</a:t>
                      </a:r>
                      <a:endParaRPr lang="en-US" sz="1600" b="1">
                        <a:ln>
                          <a:noFill/>
                        </a:ln>
                        <a:solidFill>
                          <a:srgbClr val="000000"/>
                        </a:solidFill>
                        <a:highlight>
                          <a:srgbClr val="FF0000"/>
                        </a:highlight>
                        <a:latin typeface="Calibri" panose="020F0502020204030204" charset="0"/>
                        <a:cs typeface="Calibri" panose="020F0502020204030204" charset="0"/>
                      </a:endParaRPr>
                    </a:p>
                  </a:txBody>
                  <a:tcPr marL="12700" marR="12700" marT="12700" vert="horz" anchor="ctr" anchorCtr="0">
                    <a:lnL>
                      <a:noFill/>
                    </a:lnL>
                    <a:lnR>
                      <a:noFill/>
                    </a:lnR>
                    <a:lnT>
                      <a:noFill/>
                    </a:lnT>
                    <a:lnB>
                      <a:noFill/>
                    </a:lnB>
                    <a:lnTlToBr>
                      <a:noFill/>
                    </a:lnTlToBr>
                    <a:lnBlToTr>
                      <a:noFill/>
                    </a:lnBlToTr>
                    <a:solidFill>
                      <a:srgbClr val="FF0000"/>
                    </a:solidFill>
                  </a:tcPr>
                </a:tc>
              </a:tr>
            </a:tbl>
          </a:graphicData>
        </a:graphic>
      </p:graphicFrame>
      <p:graphicFrame>
        <p:nvGraphicFramePr>
          <p:cNvPr id="5" name="Table 4"/>
          <p:cNvGraphicFramePr/>
          <p:nvPr/>
        </p:nvGraphicFramePr>
        <p:xfrm>
          <a:off x="701040" y="1790700"/>
          <a:ext cx="10881360" cy="1550670"/>
        </p:xfrm>
        <a:graphic>
          <a:graphicData uri="http://schemas.openxmlformats.org/drawingml/2006/table">
            <a:tbl>
              <a:tblPr firstRow="1" bandRow="1">
                <a:tableStyleId>{5C22544A-7EE6-4342-B048-85BDC9FD1C3A}</a:tableStyleId>
              </a:tblPr>
              <a:tblGrid>
                <a:gridCol w="1790065"/>
                <a:gridCol w="3914775"/>
                <a:gridCol w="1739265"/>
                <a:gridCol w="3437255"/>
              </a:tblGrid>
              <a:tr h="516890">
                <a:tc>
                  <a:txBody>
                    <a:bodyPr/>
                    <a:p>
                      <a:pPr marL="114300" indent="0">
                        <a:buNone/>
                      </a:pPr>
                      <a:r>
                        <a:rPr lang="en-US" sz="1400" b="1">
                          <a:solidFill>
                            <a:schemeClr val="bg1"/>
                          </a:solidFill>
                          <a:latin typeface="Calibri" panose="020F0502020204030204" charset="0"/>
                          <a:cs typeface="Calibri" panose="020F0502020204030204" charset="0"/>
                        </a:rPr>
                        <a:t>PROJECT NAME</a:t>
                      </a:r>
                      <a:endParaRPr lang="en-US" sz="1400" b="1">
                        <a:solidFill>
                          <a:schemeClr val="bg1"/>
                        </a:solidFill>
                        <a:latin typeface="Calibri" panose="020F0502020204030204" charset="0"/>
                        <a:cs typeface="Calibri" panose="020F0502020204030204" charset="0"/>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solidFill>
                      <a:srgbClr val="7F398C"/>
                    </a:solidFill>
                  </a:tcPr>
                </a:tc>
                <a:tc gridSpan="3">
                  <a:txBody>
                    <a:bodyPr/>
                    <a:p>
                      <a:pPr indent="0" algn="l"/>
                      <a:r>
                        <a:rPr lang="en-US" sz="1400">
                          <a:solidFill>
                            <a:schemeClr val="tx1"/>
                          </a:solidFill>
                          <a:latin typeface="Calibri" panose="020F0502020204030204" charset="0"/>
                          <a:cs typeface="Calibri" panose="020F0502020204030204" charset="0"/>
                          <a:sym typeface="+mn-ea"/>
                        </a:rPr>
                        <a:t> </a:t>
                      </a:r>
                      <a:r>
                        <a:rPr lang="en-US" sz="1600" b="0">
                          <a:solidFill>
                            <a:schemeClr val="tx1"/>
                          </a:solidFill>
                          <a:latin typeface="Calibri" panose="020F0502020204030204" charset="0"/>
                          <a:cs typeface="Calibri" panose="020F0502020204030204" charset="0"/>
                          <a:sym typeface="+mn-ea"/>
                        </a:rPr>
                        <a:t>Campus Management Application At World Skill Center(WSC)</a:t>
                      </a:r>
                      <a:endParaRPr lang="en-US" sz="1600" b="0">
                        <a:solidFill>
                          <a:schemeClr val="tx1"/>
                        </a:solidFill>
                        <a:latin typeface="Calibri" panose="020F0502020204030204" charset="0"/>
                        <a:cs typeface="Calibri" panose="020F0502020204030204" charset="0"/>
                        <a:sym typeface="+mn-ea"/>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noFill/>
                  </a:tcPr>
                </a:tc>
                <a:tc hMerge="1">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solidFill>
                      <a:srgbClr val="F2F2F2"/>
                    </a:solidFill>
                  </a:tcPr>
                </a:tc>
                <a:tc hMerge="1">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noFill/>
                  </a:tcPr>
                </a:tc>
              </a:tr>
              <a:tr h="516890">
                <a:tc>
                  <a:txBody>
                    <a:bodyPr/>
                    <a:p>
                      <a:pPr marL="114300" indent="0">
                        <a:buNone/>
                      </a:pPr>
                      <a:r>
                        <a:rPr lang="en-US" sz="1400" b="1">
                          <a:solidFill>
                            <a:schemeClr val="bg1"/>
                          </a:solidFill>
                          <a:latin typeface="Calibri" panose="020F0502020204030204" charset="0"/>
                          <a:cs typeface="Calibri" panose="020F0502020204030204" charset="0"/>
                        </a:rPr>
                        <a:t>SOUL POC</a:t>
                      </a:r>
                      <a:endParaRPr lang="en-US" sz="1400" b="1">
                        <a:solidFill>
                          <a:schemeClr val="bg1"/>
                        </a:solidFill>
                        <a:latin typeface="Calibri" panose="020F0502020204030204" charset="0"/>
                        <a:cs typeface="Calibri" panose="020F0502020204030204" charset="0"/>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solidFill>
                      <a:srgbClr val="7F398C"/>
                    </a:solidFill>
                  </a:tcPr>
                </a:tc>
                <a:tc>
                  <a:txBody>
                    <a:bodyPr/>
                    <a:p>
                      <a:pPr marL="139700" indent="0">
                        <a:buNone/>
                      </a:pPr>
                      <a:r>
                        <a:rPr lang="en-US" sz="1400">
                          <a:solidFill>
                            <a:srgbClr val="1D41D5"/>
                          </a:solidFill>
                          <a:latin typeface="Century Gothic" panose="020B0502020202020204" charset="0"/>
                          <a:cs typeface="Century Gothic" panose="020B0502020202020204" charset="0"/>
                          <a:sym typeface="+mn-ea"/>
                          <a:hlinkClick r:id="rId1"/>
                        </a:rPr>
                        <a:t>sharmistha.panda@soulunileaders.com</a:t>
                      </a:r>
                      <a:endParaRPr lang="en-US" sz="1400" b="0">
                        <a:solidFill>
                          <a:srgbClr val="000000"/>
                        </a:solidFill>
                        <a:latin typeface="Calibri" panose="020F0502020204030204" charset="0"/>
                        <a:cs typeface="Calibri" panose="020F0502020204030204" charset="0"/>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noFill/>
                  </a:tcPr>
                </a:tc>
                <a:tc>
                  <a:txBody>
                    <a:bodyPr/>
                    <a:p>
                      <a:pPr marL="114300" indent="0">
                        <a:buNone/>
                      </a:pPr>
                      <a:r>
                        <a:rPr lang="en-US" sz="1400" b="1">
                          <a:solidFill>
                            <a:schemeClr val="bg1"/>
                          </a:solidFill>
                          <a:latin typeface="Calibri" panose="020F0502020204030204" charset="0"/>
                          <a:cs typeface="Calibri" panose="020F0502020204030204" charset="0"/>
                        </a:rPr>
                        <a:t>WSC POC</a:t>
                      </a:r>
                      <a:endParaRPr lang="en-US" sz="1400" b="1">
                        <a:solidFill>
                          <a:schemeClr val="bg1"/>
                        </a:solidFill>
                        <a:latin typeface="Calibri" panose="020F0502020204030204" charset="0"/>
                        <a:cs typeface="Calibri" panose="020F0502020204030204" charset="0"/>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solidFill>
                      <a:srgbClr val="7F398C"/>
                    </a:solidFill>
                  </a:tcPr>
                </a:tc>
                <a:tc>
                  <a:txBody>
                    <a:bodyPr/>
                    <a:p>
                      <a:pPr marL="139700" indent="0">
                        <a:buNone/>
                      </a:pPr>
                      <a:endParaRPr lang="en-US" sz="1300" b="0">
                        <a:solidFill>
                          <a:srgbClr val="1D41D5"/>
                        </a:solidFill>
                        <a:latin typeface="Century Gothic" panose="020B0502020202020204" charset="0"/>
                        <a:cs typeface="Century Gothic" panose="020B0502020202020204" charset="0"/>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noFill/>
                  </a:tcPr>
                </a:tc>
              </a:tr>
              <a:tr h="516890">
                <a:tc>
                  <a:txBody>
                    <a:bodyPr/>
                    <a:p>
                      <a:pPr marL="114300" indent="0">
                        <a:buNone/>
                      </a:pPr>
                      <a:r>
                        <a:rPr lang="en-US" sz="1400" b="1">
                          <a:solidFill>
                            <a:schemeClr val="bg1"/>
                          </a:solidFill>
                          <a:latin typeface="Calibri" panose="020F0502020204030204" charset="0"/>
                          <a:cs typeface="Calibri" panose="020F0502020204030204" charset="0"/>
                        </a:rPr>
                        <a:t>PROJECT START DATE</a:t>
                      </a:r>
                      <a:endParaRPr lang="en-US" sz="1400" b="1">
                        <a:solidFill>
                          <a:schemeClr val="bg1"/>
                        </a:solidFill>
                        <a:latin typeface="Calibri" panose="020F0502020204030204" charset="0"/>
                        <a:cs typeface="Calibri" panose="020F0502020204030204" charset="0"/>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solidFill>
                      <a:srgbClr val="7F398C"/>
                    </a:solidFill>
                  </a:tcPr>
                </a:tc>
                <a:tc>
                  <a:txBody>
                    <a:bodyPr/>
                    <a:p>
                      <a:pPr marL="139700" indent="0">
                        <a:buNone/>
                      </a:pPr>
                      <a:r>
                        <a:rPr lang="en-US" sz="1600" b="0">
                          <a:solidFill>
                            <a:srgbClr val="000000"/>
                          </a:solidFill>
                          <a:latin typeface="Calibri" panose="020F0502020204030204" charset="0"/>
                          <a:cs typeface="Calibri" panose="020F0502020204030204" charset="0"/>
                        </a:rPr>
                        <a:t>03-02-2023</a:t>
                      </a:r>
                      <a:endParaRPr lang="en-US" sz="1600" b="0">
                        <a:solidFill>
                          <a:srgbClr val="000000"/>
                        </a:solidFill>
                        <a:latin typeface="Calibri" panose="020F0502020204030204" charset="0"/>
                        <a:cs typeface="Calibri" panose="020F0502020204030204" charset="0"/>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noFill/>
                  </a:tcPr>
                </a:tc>
                <a:tc>
                  <a:txBody>
                    <a:bodyPr/>
                    <a:p>
                      <a:pPr marL="114300" indent="0">
                        <a:buNone/>
                      </a:pPr>
                      <a:r>
                        <a:rPr lang="en-US" sz="1400" b="1">
                          <a:solidFill>
                            <a:schemeClr val="bg1"/>
                          </a:solidFill>
                          <a:latin typeface="Calibri" panose="020F0502020204030204" charset="0"/>
                          <a:cs typeface="Calibri" panose="020F0502020204030204" charset="0"/>
                          <a:sym typeface="+mn-ea"/>
                        </a:rPr>
                        <a:t>PROJECT END DATE</a:t>
                      </a:r>
                      <a:endParaRPr lang="en-US" sz="1400" b="1">
                        <a:solidFill>
                          <a:schemeClr val="bg1"/>
                        </a:solidFill>
                        <a:latin typeface="Calibri" panose="020F0502020204030204" charset="0"/>
                        <a:cs typeface="Calibri" panose="020F0502020204030204" charset="0"/>
                        <a:sym typeface="+mn-ea"/>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solidFill>
                      <a:srgbClr val="7F398C"/>
                    </a:solidFill>
                  </a:tcPr>
                </a:tc>
                <a:tc>
                  <a:txBody>
                    <a:bodyPr/>
                    <a:p>
                      <a:pPr marL="139700" indent="0">
                        <a:buNone/>
                      </a:pPr>
                      <a:r>
                        <a:rPr lang="en-US" sz="1600">
                          <a:solidFill>
                            <a:srgbClr val="000000"/>
                          </a:solidFill>
                          <a:latin typeface="Calibri" panose="020F0502020204030204" charset="0"/>
                          <a:cs typeface="Calibri" panose="020F0502020204030204" charset="0"/>
                          <a:sym typeface="+mn-ea"/>
                        </a:rPr>
                        <a:t>03-02-2024</a:t>
                      </a:r>
                      <a:endParaRPr lang="en-US" sz="1600" b="0">
                        <a:solidFill>
                          <a:srgbClr val="000000"/>
                        </a:solidFill>
                        <a:latin typeface="Calibri" panose="020F0502020204030204" charset="0"/>
                        <a:cs typeface="Calibri" panose="020F0502020204030204" charset="0"/>
                        <a:sym typeface="+mn-ea"/>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noFill/>
                  </a:tcPr>
                </a:tc>
              </a:tr>
            </a:tbl>
          </a:graphicData>
        </a:graphic>
      </p:graphicFrame>
      <p:sp>
        <p:nvSpPr>
          <p:cNvPr id="8" name="Slide Number Placeholder 7"/>
          <p:cNvSpPr>
            <a:spLocks noGrp="1"/>
          </p:cNvSpPr>
          <p:nvPr>
            <p:ph type="sldNum" sz="quarter" idx="12"/>
          </p:nvPr>
        </p:nvSpPr>
        <p:spPr/>
        <p:txBody>
          <a:bodyPr/>
          <a:p>
            <a:fld id="{9B618960-8005-486C-9A75-10CB2AAC16F9}" type="slidenum">
              <a:rPr lang="en-US" smtClean="0"/>
            </a:fld>
            <a:endParaRPr lang="en-US"/>
          </a:p>
        </p:txBody>
      </p:sp>
      <p:graphicFrame>
        <p:nvGraphicFramePr>
          <p:cNvPr id="4" name="Table 3"/>
          <p:cNvGraphicFramePr/>
          <p:nvPr/>
        </p:nvGraphicFramePr>
        <p:xfrm>
          <a:off x="651510" y="5619750"/>
          <a:ext cx="10930890" cy="822960"/>
        </p:xfrm>
        <a:graphic>
          <a:graphicData uri="http://schemas.openxmlformats.org/drawingml/2006/table">
            <a:tbl>
              <a:tblPr firstRow="1" bandRow="1">
                <a:tableStyleId>{5C22544A-7EE6-4342-B048-85BDC9FD1C3A}</a:tableStyleId>
              </a:tblPr>
              <a:tblGrid>
                <a:gridCol w="1821815"/>
                <a:gridCol w="1821815"/>
                <a:gridCol w="1821815"/>
                <a:gridCol w="1821815"/>
                <a:gridCol w="1821815"/>
                <a:gridCol w="1821815"/>
              </a:tblGrid>
              <a:tr h="822960">
                <a:tc>
                  <a:txBody>
                    <a:bodyPr/>
                    <a:p>
                      <a:pPr algn="ctr" fontAlgn="t">
                        <a:buNone/>
                      </a:pPr>
                      <a:r>
                        <a:rPr lang="en-US" sz="1600" b="1">
                          <a:ln>
                            <a:noFill/>
                          </a:ln>
                          <a:solidFill>
                            <a:schemeClr val="tx1"/>
                          </a:solidFill>
                          <a:latin typeface="Calibri" panose="020F0502020204030204" charset="0"/>
                          <a:cs typeface="Calibri" panose="020F0502020204030204" charset="0"/>
                        </a:rPr>
                        <a:t>Red</a:t>
                      </a:r>
                      <a:endParaRPr lang="en-US" sz="1600" b="1">
                        <a:ln>
                          <a:noFill/>
                        </a:ln>
                        <a:solidFill>
                          <a:schemeClr val="tx1"/>
                        </a:solidFill>
                        <a:latin typeface="Calibri" panose="020F0502020204030204" charset="0"/>
                        <a:cs typeface="Calibri" panose="020F0502020204030204" charset="0"/>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FF0000"/>
                    </a:solidFill>
                  </a:tcPr>
                </a:tc>
                <a:tc>
                  <a:txBody>
                    <a:bodyPr/>
                    <a:p>
                      <a:pPr>
                        <a:buNone/>
                      </a:pPr>
                      <a:r>
                        <a:rPr lang="en-US" sz="1600" b="0">
                          <a:ln>
                            <a:noFill/>
                          </a:ln>
                          <a:solidFill>
                            <a:schemeClr val="tx1"/>
                          </a:solidFill>
                          <a:latin typeface="Calibri" panose="020F0502020204030204" charset="0"/>
                          <a:cs typeface="Calibri" panose="020F0502020204030204" charset="0"/>
                        </a:rPr>
                        <a:t>L</a:t>
                      </a:r>
                      <a:r>
                        <a:rPr lang="en-US" sz="1600" b="0">
                          <a:solidFill>
                            <a:schemeClr val="tx1"/>
                          </a:solidFill>
                          <a:latin typeface="Calibri" panose="020F0502020204030204" charset="0"/>
                          <a:cs typeface="Calibri" panose="020F0502020204030204" charset="0"/>
                        </a:rPr>
                        <a:t>ikely delay in overall project schedule</a:t>
                      </a:r>
                      <a:endParaRPr lang="en-US" sz="1600" b="0">
                        <a:solidFill>
                          <a:schemeClr val="tx1"/>
                        </a:solidFill>
                        <a:latin typeface="Calibri" panose="020F0502020204030204" charset="0"/>
                        <a:cs typeface="Calibri" panose="020F05020202040302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sz="1600" b="1">
                          <a:ln>
                            <a:noFill/>
                          </a:ln>
                          <a:solidFill>
                            <a:schemeClr val="tx1"/>
                          </a:solidFill>
                          <a:latin typeface="Calibri" panose="020F0502020204030204" charset="0"/>
                          <a:cs typeface="Calibri" panose="020F0502020204030204" charset="0"/>
                        </a:rPr>
                        <a:t>Amber</a:t>
                      </a:r>
                      <a:endParaRPr lang="en-US" sz="1600" b="1">
                        <a:ln>
                          <a:noFill/>
                        </a:ln>
                        <a:solidFill>
                          <a:schemeClr val="tx1"/>
                        </a:solidFill>
                        <a:latin typeface="Calibri" panose="020F0502020204030204" charset="0"/>
                        <a:cs typeface="Calibri" panose="020F0502020204030204" charset="0"/>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FFC000"/>
                    </a:solidFill>
                  </a:tcPr>
                </a:tc>
                <a:tc>
                  <a:txBody>
                    <a:bodyPr/>
                    <a:p>
                      <a:pPr>
                        <a:buNone/>
                      </a:pPr>
                      <a:r>
                        <a:rPr lang="en-US" sz="1600" b="0">
                          <a:ln>
                            <a:noFill/>
                          </a:ln>
                          <a:solidFill>
                            <a:schemeClr val="tx1"/>
                          </a:solidFill>
                          <a:latin typeface="Calibri" panose="020F0502020204030204" charset="0"/>
                          <a:cs typeface="Calibri" panose="020F0502020204030204" charset="0"/>
                        </a:rPr>
                        <a:t>Some Activities are delayed</a:t>
                      </a:r>
                      <a:endParaRPr lang="en-US" sz="1600" b="0">
                        <a:ln>
                          <a:noFill/>
                        </a:ln>
                        <a:solidFill>
                          <a:schemeClr val="tx1"/>
                        </a:solidFill>
                        <a:latin typeface="Calibri" panose="020F0502020204030204" charset="0"/>
                        <a:cs typeface="Calibri" panose="020F0502020204030204" charset="0"/>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sz="1600" b="1">
                          <a:ln>
                            <a:noFill/>
                          </a:ln>
                          <a:solidFill>
                            <a:schemeClr val="tx1"/>
                          </a:solidFill>
                          <a:latin typeface="Calibri" panose="020F0502020204030204" charset="0"/>
                          <a:cs typeface="Calibri" panose="020F0502020204030204" charset="0"/>
                        </a:rPr>
                        <a:t>Green</a:t>
                      </a:r>
                      <a:endParaRPr lang="en-US" sz="1600" b="1">
                        <a:ln>
                          <a:noFill/>
                        </a:ln>
                        <a:solidFill>
                          <a:schemeClr val="tx1"/>
                        </a:solidFill>
                        <a:latin typeface="Calibri" panose="020F0502020204030204" charset="0"/>
                        <a:cs typeface="Calibri" panose="020F0502020204030204" charset="0"/>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92D050"/>
                    </a:solidFill>
                  </a:tcPr>
                </a:tc>
                <a:tc>
                  <a:txBody>
                    <a:bodyPr/>
                    <a:p>
                      <a:pPr algn="ctr">
                        <a:buNone/>
                      </a:pPr>
                      <a:r>
                        <a:rPr lang="en-US" sz="1600" b="0">
                          <a:ln>
                            <a:noFill/>
                          </a:ln>
                          <a:solidFill>
                            <a:schemeClr val="tx1"/>
                          </a:solidFill>
                          <a:latin typeface="Calibri" panose="020F0502020204030204" charset="0"/>
                          <a:cs typeface="Calibri" panose="020F0502020204030204" charset="0"/>
                        </a:rPr>
                        <a:t>On track</a:t>
                      </a:r>
                      <a:endParaRPr lang="en-US" sz="1600" b="0">
                        <a:ln>
                          <a:noFill/>
                        </a:ln>
                        <a:solidFill>
                          <a:schemeClr val="tx1"/>
                        </a:solidFill>
                        <a:latin typeface="Calibri" panose="020F0502020204030204" charset="0"/>
                        <a:cs typeface="Calibri" panose="020F0502020204030204" charset="0"/>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
        <p:nvSpPr>
          <p:cNvPr id="2" name="Title 1"/>
          <p:cNvSpPr>
            <a:spLocks noGrp="1"/>
          </p:cNvSpPr>
          <p:nvPr>
            <p:ph type="title"/>
          </p:nvPr>
        </p:nvSpPr>
        <p:spPr/>
        <p:txBody>
          <a:bodyPr/>
          <a:p>
            <a:r>
              <a:rPr lang="en-US" b="1">
                <a:sym typeface="+mn-ea"/>
              </a:rPr>
              <a:t>TASKS PLANNED/ACCOMPLISHED </a:t>
            </a:r>
            <a:r>
              <a:rPr lang="en-US" b="1">
                <a:latin typeface="Calibri" panose="020F0502020204030204" charset="0"/>
                <a:cs typeface="Calibri" panose="020F0502020204030204" charset="0"/>
              </a:rPr>
              <a:t>THIS WEEK  </a:t>
            </a:r>
            <a:endParaRPr lang="en-US" b="1">
              <a:latin typeface="Calibri" panose="020F0502020204030204" charset="0"/>
              <a:cs typeface="Calibri" panose="020F0502020204030204" charset="0"/>
            </a:endParaRPr>
          </a:p>
        </p:txBody>
      </p:sp>
      <p:graphicFrame>
        <p:nvGraphicFramePr>
          <p:cNvPr id="4" name="Table 3"/>
          <p:cNvGraphicFramePr/>
          <p:nvPr/>
        </p:nvGraphicFramePr>
        <p:xfrm>
          <a:off x="61595" y="1417955"/>
          <a:ext cx="12068810" cy="5037455"/>
        </p:xfrm>
        <a:graphic>
          <a:graphicData uri="http://schemas.openxmlformats.org/drawingml/2006/table">
            <a:tbl>
              <a:tblPr bandRow="1">
                <a:tableStyleId>{073A0DAA-6AF3-43AB-8588-CEC1D06C72B9}</a:tableStyleId>
              </a:tblPr>
              <a:tblGrid>
                <a:gridCol w="3867150"/>
                <a:gridCol w="1763395"/>
                <a:gridCol w="2641600"/>
                <a:gridCol w="3796665"/>
              </a:tblGrid>
              <a:tr h="427355">
                <a:tc gridSpan="4">
                  <a:txBody>
                    <a:bodyPr/>
                    <a:p>
                      <a:pPr algn="ctr">
                        <a:buNone/>
                      </a:pPr>
                      <a:r>
                        <a:rPr lang="en-US" sz="1800" b="1">
                          <a:solidFill>
                            <a:schemeClr val="bg1"/>
                          </a:solidFill>
                          <a:latin typeface="Calibri" panose="020F0502020204030204" charset="0"/>
                          <a:cs typeface="Calibri" panose="020F0502020204030204" charset="0"/>
                        </a:rPr>
                        <a:t>TASKS</a:t>
                      </a:r>
                      <a:endParaRPr lang="en-US" sz="1800" b="1">
                        <a:solidFill>
                          <a:schemeClr val="bg1"/>
                        </a:solidFill>
                        <a:latin typeface="Calibri" panose="020F0502020204030204" charset="0"/>
                        <a:cs typeface="Calibri" panose="020F0502020204030204" charset="0"/>
                      </a:endParaRPr>
                    </a:p>
                  </a:txBody>
                  <a:tcPr>
                    <a:solidFill>
                      <a:srgbClr val="7F398C"/>
                    </a:solidFill>
                  </a:tcPr>
                </a:tc>
                <a:tc hMerge="1">
                  <a:tcPr>
                    <a:solidFill>
                      <a:schemeClr val="accent4">
                        <a:lumMod val="50000"/>
                        <a:lumOff val="50000"/>
                      </a:schemeClr>
                    </a:solidFill>
                  </a:tcPr>
                </a:tc>
                <a:tc hMerge="1">
                  <a:tcPr/>
                </a:tc>
                <a:tc hMerge="1">
                  <a:tcPr/>
                </a:tc>
              </a:tr>
              <a:tr h="427355">
                <a:tc>
                  <a:txBody>
                    <a:bodyPr/>
                    <a:p>
                      <a:pPr algn="ctr">
                        <a:buNone/>
                      </a:pPr>
                      <a:r>
                        <a:rPr lang="en-US" sz="1800" b="1">
                          <a:solidFill>
                            <a:schemeClr val="bg1"/>
                          </a:solidFill>
                          <a:latin typeface="Calibri" panose="020F0502020204030204" charset="0"/>
                          <a:cs typeface="Calibri" panose="020F0502020204030204" charset="0"/>
                          <a:sym typeface="+mn-ea"/>
                        </a:rPr>
                        <a:t>Description</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sym typeface="+mn-ea"/>
                        </a:rPr>
                        <a:t>Owner</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rPr>
                        <a:t>Status</a:t>
                      </a:r>
                      <a:endParaRPr lang="en-US" sz="1800" b="1">
                        <a:solidFill>
                          <a:schemeClr val="bg1"/>
                        </a:solidFill>
                        <a:latin typeface="Calibri" panose="020F0502020204030204" charset="0"/>
                        <a:cs typeface="Calibri" panose="020F0502020204030204" charset="0"/>
                      </a:endParaRPr>
                    </a:p>
                  </a:txBody>
                  <a:tcPr>
                    <a:solidFill>
                      <a:srgbClr val="A969C4"/>
                    </a:solidFill>
                  </a:tcPr>
                </a:tc>
                <a:tc>
                  <a:txBody>
                    <a:bodyPr/>
                    <a:p>
                      <a:pPr algn="ctr">
                        <a:buClrTx/>
                        <a:buSzTx/>
                        <a:buNone/>
                      </a:pPr>
                      <a:r>
                        <a:rPr lang="en-US" b="1">
                          <a:solidFill>
                            <a:schemeClr val="bg1"/>
                          </a:solidFill>
                          <a:latin typeface="Calibri" panose="020F0502020204030204" charset="0"/>
                          <a:cs typeface="Calibri" panose="020F0502020204030204" charset="0"/>
                        </a:rPr>
                        <a:t>Remarks</a:t>
                      </a:r>
                      <a:endParaRPr lang="en-US" b="1">
                        <a:solidFill>
                          <a:schemeClr val="bg1"/>
                        </a:solidFill>
                        <a:latin typeface="Calibri" panose="020F0502020204030204" charset="0"/>
                        <a:cs typeface="Calibri" panose="020F0502020204030204" charset="0"/>
                      </a:endParaRPr>
                    </a:p>
                  </a:txBody>
                  <a:tcPr>
                    <a:solidFill>
                      <a:srgbClr val="A969C4"/>
                    </a:solidFill>
                  </a:tcPr>
                </a:tc>
              </a:tr>
              <a:tr h="1938020">
                <a:tc>
                  <a:txBody>
                    <a:bodyPr/>
                    <a:p>
                      <a:pPr algn="l" fontAlgn="ctr">
                        <a:lnSpc>
                          <a:spcPct val="120000"/>
                        </a:lnSpc>
                        <a:buClrTx/>
                        <a:buSzTx/>
                        <a:buNone/>
                      </a:pPr>
                      <a:r>
                        <a:rPr lang="en-US" sz="1600">
                          <a:latin typeface="Calibri" panose="020F0502020204030204" charset="0"/>
                          <a:cs typeface="Calibri" panose="020F0502020204030204" charset="0"/>
                        </a:rPr>
                        <a:t>Integration - Payment Gateway</a:t>
                      </a:r>
                      <a:endParaRPr lang="en-US" sz="16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SOUL - WSC</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1552D1"/>
                          </a:solidFill>
                          <a:latin typeface="Calibri" panose="020F0502020204030204" charset="0"/>
                          <a:cs typeface="Calibri" panose="020F0502020204030204" charset="0"/>
                        </a:rPr>
                        <a:t>ON GOING</a:t>
                      </a:r>
                      <a:endParaRPr lang="en-US" sz="1400" b="1">
                        <a:solidFill>
                          <a:srgbClr val="1552D1"/>
                        </a:solidFill>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l" fontAlgn="ctr">
                        <a:lnSpc>
                          <a:spcPct val="120000"/>
                        </a:lnSpc>
                        <a:buClrTx/>
                        <a:buSzTx/>
                        <a:buNone/>
                      </a:pPr>
                      <a:r>
                        <a:rPr lang="en-US" sz="1600" b="0">
                          <a:latin typeface="Calibri" panose="020F0502020204030204" charset="0"/>
                          <a:cs typeface="Calibri" panose="020F0502020204030204" charset="0"/>
                          <a:sym typeface="+mn-ea"/>
                        </a:rPr>
                        <a:t>22-Jul-2023:</a:t>
                      </a:r>
                      <a:r>
                        <a:rPr lang="en-US" sz="1600">
                          <a:latin typeface="Calibri" panose="020F0502020204030204" charset="0"/>
                          <a:cs typeface="Calibri" panose="020F0502020204030204" charset="0"/>
                          <a:sym typeface="+mn-ea"/>
                        </a:rPr>
                        <a:t> </a:t>
                      </a:r>
                      <a:r>
                        <a:rPr lang="en-US" sz="1600" b="1">
                          <a:solidFill>
                            <a:srgbClr val="1552D1"/>
                          </a:solidFill>
                          <a:latin typeface="Calibri" panose="020F0502020204030204" charset="0"/>
                          <a:cs typeface="Calibri" panose="020F0502020204030204" charset="0"/>
                        </a:rPr>
                        <a:t> </a:t>
                      </a:r>
                      <a:r>
                        <a:rPr lang="en-US" sz="1600" b="0">
                          <a:solidFill>
                            <a:schemeClr val="tx1"/>
                          </a:solidFill>
                          <a:latin typeface="Calibri" panose="020F0502020204030204" charset="0"/>
                          <a:cs typeface="Calibri" panose="020F0502020204030204" charset="0"/>
                        </a:rPr>
                        <a:t>SOUL team is working on the session handling issue encountered during testing</a:t>
                      </a:r>
                      <a:endParaRPr lang="en-US" sz="1600" b="0">
                        <a:solidFill>
                          <a:schemeClr val="tx1"/>
                        </a:solidFill>
                        <a:latin typeface="Calibri" panose="020F0502020204030204" charset="0"/>
                        <a:cs typeface="Calibri" panose="020F0502020204030204" charset="0"/>
                      </a:endParaRPr>
                    </a:p>
                    <a:p>
                      <a:pPr algn="l" fontAlgn="ctr">
                        <a:lnSpc>
                          <a:spcPct val="120000"/>
                        </a:lnSpc>
                        <a:buClrTx/>
                        <a:buSzTx/>
                        <a:buNone/>
                      </a:pPr>
                      <a:r>
                        <a:rPr lang="en-US" sz="1600" b="1">
                          <a:solidFill>
                            <a:srgbClr val="1552D1"/>
                          </a:solidFill>
                          <a:latin typeface="Calibri" panose="020F0502020204030204" charset="0"/>
                          <a:cs typeface="Calibri" panose="020F0502020204030204" charset="0"/>
                        </a:rPr>
                        <a:t>Update:</a:t>
                      </a:r>
                      <a:r>
                        <a:rPr lang="en-US" sz="1600" b="0">
                          <a:solidFill>
                            <a:schemeClr val="tx1"/>
                          </a:solidFill>
                          <a:latin typeface="Calibri" panose="020F0502020204030204" charset="0"/>
                          <a:cs typeface="Calibri" panose="020F0502020204030204" charset="0"/>
                        </a:rPr>
                        <a:t> </a:t>
                      </a:r>
                      <a:r>
                        <a:rPr lang="en-US" sz="1600" b="0">
                          <a:solidFill>
                            <a:srgbClr val="1552D1"/>
                          </a:solidFill>
                          <a:latin typeface="Calibri" panose="020F0502020204030204" charset="0"/>
                          <a:cs typeface="Calibri" panose="020F0502020204030204" charset="0"/>
                        </a:rPr>
                        <a:t>SOUL team is integrating the code to test server for HDFC team to verify / audit the payment flow</a:t>
                      </a:r>
                      <a:endParaRPr lang="en-US" sz="1600" b="0">
                        <a:solidFill>
                          <a:srgbClr val="1552D1"/>
                        </a:solidFill>
                        <a:latin typeface="Calibri" panose="020F0502020204030204" charset="0"/>
                        <a:cs typeface="Calibri" panose="020F0502020204030204" charset="0"/>
                      </a:endParaRPr>
                    </a:p>
                  </a:txBody>
                  <a:tcPr anchor="ctr" anchorCtr="0">
                    <a:solidFill>
                      <a:schemeClr val="bg2">
                        <a:lumMod val="20000"/>
                        <a:lumOff val="80000"/>
                      </a:schemeClr>
                    </a:solidFill>
                  </a:tcPr>
                </a:tc>
              </a:tr>
              <a:tr h="2244725">
                <a:tc>
                  <a:txBody>
                    <a:bodyPr/>
                    <a:p>
                      <a:pPr fontAlgn="ctr">
                        <a:lnSpc>
                          <a:spcPct val="120000"/>
                        </a:lnSpc>
                        <a:buNone/>
                      </a:pPr>
                      <a:r>
                        <a:rPr lang="en-US" sz="1600">
                          <a:latin typeface="Calibri" panose="020F0502020204030204" charset="0"/>
                          <a:cs typeface="Calibri" panose="020F0502020204030204" charset="0"/>
                        </a:rPr>
                        <a:t>Design phase</a:t>
                      </a:r>
                      <a:endParaRPr lang="en-US" sz="16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600">
                          <a:latin typeface="Calibri" panose="020F0502020204030204" charset="0"/>
                          <a:cs typeface="Calibri" panose="020F0502020204030204" charset="0"/>
                        </a:rPr>
                        <a:t>SOUL</a:t>
                      </a:r>
                      <a:endParaRPr lang="en-US" sz="16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endParaRPr lang="en-US" sz="1600" b="1">
                        <a:solidFill>
                          <a:srgbClr val="1552D1"/>
                        </a:solidFill>
                        <a:latin typeface="Calibri" panose="020F0502020204030204" charset="0"/>
                        <a:cs typeface="Calibri" panose="020F0502020204030204" charset="0"/>
                        <a:sym typeface="+mn-ea"/>
                      </a:endParaRPr>
                    </a:p>
                    <a:p>
                      <a:pPr algn="ctr" fontAlgn="ctr">
                        <a:lnSpc>
                          <a:spcPct val="120000"/>
                        </a:lnSpc>
                        <a:buClrTx/>
                        <a:buSzTx/>
                        <a:buNone/>
                      </a:pPr>
                      <a:r>
                        <a:rPr lang="en-US" sz="1600" b="1">
                          <a:solidFill>
                            <a:srgbClr val="1552D1"/>
                          </a:solidFill>
                          <a:latin typeface="Calibri" panose="020F0502020204030204" charset="0"/>
                          <a:cs typeface="Calibri" panose="020F0502020204030204" charset="0"/>
                          <a:sym typeface="+mn-ea"/>
                        </a:rPr>
                        <a:t>ON GOING</a:t>
                      </a:r>
                      <a:endParaRPr lang="en-US" sz="1600" b="1">
                        <a:solidFill>
                          <a:srgbClr val="1552D1"/>
                        </a:solidFill>
                        <a:latin typeface="Calibri" panose="020F0502020204030204" charset="0"/>
                        <a:cs typeface="Calibri" panose="020F0502020204030204" charset="0"/>
                      </a:endParaRPr>
                    </a:p>
                    <a:p>
                      <a:pPr algn="ctr" fontAlgn="ctr">
                        <a:lnSpc>
                          <a:spcPct val="120000"/>
                        </a:lnSpc>
                        <a:buClrTx/>
                        <a:buSzTx/>
                        <a:buNone/>
                      </a:pPr>
                      <a:endParaRPr lang="en-US" sz="1600" b="1">
                        <a:solidFill>
                          <a:srgbClr val="1552D1"/>
                        </a:solidFill>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l" fontAlgn="ctr">
                        <a:lnSpc>
                          <a:spcPct val="120000"/>
                        </a:lnSpc>
                        <a:buClrTx/>
                        <a:buSzTx/>
                        <a:buNone/>
                      </a:pPr>
                      <a:r>
                        <a:rPr lang="en-US" sz="1600">
                          <a:latin typeface="Calibri" panose="020F0502020204030204" charset="0"/>
                          <a:cs typeface="Calibri" panose="020F0502020204030204" charset="0"/>
                        </a:rPr>
                        <a:t>Training &amp; Placement, Infrastructure and Procurement design documents have been shared with WSC IT team. SOUL team is working on the final changes as per feedback received by Mr. Manas and shall share the final version on 31 Aug 2023</a:t>
                      </a:r>
                      <a:endParaRPr lang="en-US" sz="1600">
                        <a:latin typeface="Calibri" panose="020F0502020204030204" charset="0"/>
                        <a:cs typeface="Calibri" panose="020F0502020204030204" charset="0"/>
                      </a:endParaRPr>
                    </a:p>
                  </a:txBody>
                  <a:tcPr anchor="ctr" anchorCtr="0">
                    <a:solidFill>
                      <a:schemeClr val="bg2">
                        <a:lumMod val="20000"/>
                        <a:lumOff val="80000"/>
                      </a:schemeClr>
                    </a:solidFill>
                  </a:tcPr>
                </a:tc>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
        <p:nvSpPr>
          <p:cNvPr id="2" name="Title 1"/>
          <p:cNvSpPr>
            <a:spLocks noGrp="1"/>
          </p:cNvSpPr>
          <p:nvPr>
            <p:ph type="title"/>
          </p:nvPr>
        </p:nvSpPr>
        <p:spPr/>
        <p:txBody>
          <a:bodyPr/>
          <a:p>
            <a:r>
              <a:rPr lang="en-US" b="1">
                <a:sym typeface="+mn-ea"/>
              </a:rPr>
              <a:t>TASKS PLANNED/ACCOMPLISHED </a:t>
            </a:r>
            <a:r>
              <a:rPr lang="en-US" b="1">
                <a:latin typeface="Calibri" panose="020F0502020204030204" charset="0"/>
                <a:cs typeface="Calibri" panose="020F0502020204030204" charset="0"/>
              </a:rPr>
              <a:t>THIS WEEK  </a:t>
            </a:r>
            <a:endParaRPr lang="en-US" b="1">
              <a:latin typeface="Calibri" panose="020F0502020204030204" charset="0"/>
              <a:cs typeface="Calibri" panose="020F0502020204030204" charset="0"/>
            </a:endParaRPr>
          </a:p>
        </p:txBody>
      </p:sp>
      <p:graphicFrame>
        <p:nvGraphicFramePr>
          <p:cNvPr id="4" name="Table 3"/>
          <p:cNvGraphicFramePr/>
          <p:nvPr/>
        </p:nvGraphicFramePr>
        <p:xfrm>
          <a:off x="61595" y="1417955"/>
          <a:ext cx="12039600" cy="5288915"/>
        </p:xfrm>
        <a:graphic>
          <a:graphicData uri="http://schemas.openxmlformats.org/drawingml/2006/table">
            <a:tbl>
              <a:tblPr bandRow="1">
                <a:tableStyleId>{073A0DAA-6AF3-43AB-8588-CEC1D06C72B9}</a:tableStyleId>
              </a:tblPr>
              <a:tblGrid>
                <a:gridCol w="3319145"/>
                <a:gridCol w="1861185"/>
                <a:gridCol w="2776855"/>
                <a:gridCol w="4082415"/>
              </a:tblGrid>
              <a:tr h="365760">
                <a:tc gridSpan="4">
                  <a:txBody>
                    <a:bodyPr/>
                    <a:p>
                      <a:pPr algn="ctr">
                        <a:buNone/>
                      </a:pPr>
                      <a:r>
                        <a:rPr lang="en-US" sz="1800" b="1">
                          <a:solidFill>
                            <a:schemeClr val="bg1"/>
                          </a:solidFill>
                          <a:latin typeface="Calibri" panose="020F0502020204030204" charset="0"/>
                          <a:cs typeface="Calibri" panose="020F0502020204030204" charset="0"/>
                        </a:rPr>
                        <a:t>TASKS</a:t>
                      </a:r>
                      <a:endParaRPr lang="en-US" sz="1800" b="1">
                        <a:solidFill>
                          <a:schemeClr val="bg1"/>
                        </a:solidFill>
                        <a:latin typeface="Calibri" panose="020F0502020204030204" charset="0"/>
                        <a:cs typeface="Calibri" panose="020F0502020204030204" charset="0"/>
                      </a:endParaRPr>
                    </a:p>
                  </a:txBody>
                  <a:tcPr>
                    <a:solidFill>
                      <a:srgbClr val="7F398C"/>
                    </a:solidFill>
                  </a:tcPr>
                </a:tc>
                <a:tc hMerge="1">
                  <a:tcPr>
                    <a:solidFill>
                      <a:schemeClr val="accent4">
                        <a:lumMod val="50000"/>
                        <a:lumOff val="50000"/>
                      </a:schemeClr>
                    </a:solidFill>
                  </a:tcPr>
                </a:tc>
                <a:tc hMerge="1">
                  <a:tcPr/>
                </a:tc>
                <a:tc hMerge="1">
                  <a:tcPr/>
                </a:tc>
              </a:tr>
              <a:tr h="365760">
                <a:tc>
                  <a:txBody>
                    <a:bodyPr/>
                    <a:p>
                      <a:pPr algn="ctr">
                        <a:buNone/>
                      </a:pPr>
                      <a:r>
                        <a:rPr lang="en-US" sz="1800" b="1">
                          <a:solidFill>
                            <a:schemeClr val="bg1"/>
                          </a:solidFill>
                          <a:latin typeface="Calibri" panose="020F0502020204030204" charset="0"/>
                          <a:cs typeface="Calibri" panose="020F0502020204030204" charset="0"/>
                          <a:sym typeface="+mn-ea"/>
                        </a:rPr>
                        <a:t>Description</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sym typeface="+mn-ea"/>
                        </a:rPr>
                        <a:t>Owner</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rPr>
                        <a:t>Status</a:t>
                      </a:r>
                      <a:endParaRPr lang="en-US" sz="1800" b="1">
                        <a:solidFill>
                          <a:schemeClr val="bg1"/>
                        </a:solidFill>
                        <a:latin typeface="Calibri" panose="020F0502020204030204" charset="0"/>
                        <a:cs typeface="Calibri" panose="020F0502020204030204" charset="0"/>
                      </a:endParaRPr>
                    </a:p>
                  </a:txBody>
                  <a:tcPr>
                    <a:solidFill>
                      <a:srgbClr val="A969C4"/>
                    </a:solidFill>
                  </a:tcPr>
                </a:tc>
                <a:tc>
                  <a:txBody>
                    <a:bodyPr/>
                    <a:p>
                      <a:pPr algn="ctr">
                        <a:buClrTx/>
                        <a:buSzTx/>
                        <a:buNone/>
                      </a:pPr>
                      <a:r>
                        <a:rPr lang="en-US" b="1">
                          <a:solidFill>
                            <a:schemeClr val="bg1"/>
                          </a:solidFill>
                          <a:latin typeface="Calibri" panose="020F0502020204030204" charset="0"/>
                          <a:cs typeface="Calibri" panose="020F0502020204030204" charset="0"/>
                        </a:rPr>
                        <a:t>Remarks</a:t>
                      </a:r>
                      <a:endParaRPr lang="en-US" b="1">
                        <a:solidFill>
                          <a:schemeClr val="bg1"/>
                        </a:solidFill>
                        <a:latin typeface="Calibri" panose="020F0502020204030204" charset="0"/>
                        <a:cs typeface="Calibri" panose="020F0502020204030204" charset="0"/>
                      </a:endParaRPr>
                    </a:p>
                  </a:txBody>
                  <a:tcPr>
                    <a:solidFill>
                      <a:srgbClr val="A969C4"/>
                    </a:solidFill>
                  </a:tcPr>
                </a:tc>
              </a:tr>
              <a:tr h="1831340">
                <a:tc>
                  <a:txBody>
                    <a:bodyPr/>
                    <a:p>
                      <a:pPr fontAlgn="ctr">
                        <a:lnSpc>
                          <a:spcPct val="120000"/>
                        </a:lnSpc>
                        <a:buNone/>
                      </a:pPr>
                      <a:r>
                        <a:rPr lang="en-US" sz="1600">
                          <a:latin typeface="Calibri" panose="020F0502020204030204" charset="0"/>
                          <a:cs typeface="Calibri" panose="020F0502020204030204" charset="0"/>
                          <a:sym typeface="+mn-ea"/>
                        </a:rPr>
                        <a:t>Role permission template</a:t>
                      </a:r>
                      <a:endParaRPr lang="en-US" sz="16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600">
                          <a:latin typeface="Calibri" panose="020F0502020204030204" charset="0"/>
                          <a:cs typeface="Calibri" panose="020F0502020204030204" charset="0"/>
                        </a:rPr>
                        <a:t>SOUL</a:t>
                      </a:r>
                      <a:endParaRPr lang="en-US" sz="16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600" b="1">
                          <a:solidFill>
                            <a:srgbClr val="1552D1"/>
                          </a:solidFill>
                          <a:latin typeface="Calibri" panose="020F0502020204030204" charset="0"/>
                          <a:cs typeface="Calibri" panose="020F0502020204030204" charset="0"/>
                          <a:sym typeface="+mn-ea"/>
                        </a:rPr>
                        <a:t>ON GOING</a:t>
                      </a:r>
                      <a:endParaRPr lang="en-US" sz="1600" b="1">
                        <a:solidFill>
                          <a:srgbClr val="00B05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600" b="0">
                          <a:solidFill>
                            <a:schemeClr val="tx1"/>
                          </a:solidFill>
                          <a:latin typeface="Calibri" panose="020F0502020204030204" charset="0"/>
                          <a:cs typeface="Calibri" panose="020F0502020204030204" charset="0"/>
                        </a:rPr>
                        <a:t>22-Jul-23:</a:t>
                      </a:r>
                      <a:r>
                        <a:rPr lang="en-US" sz="1600">
                          <a:latin typeface="Calibri" panose="020F0502020204030204" charset="0"/>
                          <a:cs typeface="Calibri" panose="020F0502020204030204" charset="0"/>
                        </a:rPr>
                        <a:t> WSC will share the roles and permission templates, filled up with sample roles and share them with SOUL for review and feedback by </a:t>
                      </a:r>
                      <a:r>
                        <a:rPr lang="en-US" sz="1600" b="1">
                          <a:latin typeface="Calibri" panose="020F0502020204030204" charset="0"/>
                          <a:cs typeface="Calibri" panose="020F0502020204030204" charset="0"/>
                        </a:rPr>
                        <a:t>21 st July 2023</a:t>
                      </a:r>
                      <a:endParaRPr lang="en-US" sz="1600" b="1">
                        <a:latin typeface="Calibri" panose="020F0502020204030204" charset="0"/>
                        <a:cs typeface="Calibri" panose="020F0502020204030204" charset="0"/>
                      </a:endParaRPr>
                    </a:p>
                    <a:p>
                      <a:pPr algn="l" fontAlgn="ctr">
                        <a:lnSpc>
                          <a:spcPct val="120000"/>
                        </a:lnSpc>
                        <a:buClrTx/>
                        <a:buSzTx/>
                        <a:buNone/>
                      </a:pPr>
                      <a:r>
                        <a:rPr lang="en-US" sz="1600" b="1">
                          <a:solidFill>
                            <a:srgbClr val="1552D1"/>
                          </a:solidFill>
                          <a:latin typeface="Calibri" panose="020F0502020204030204" charset="0"/>
                          <a:cs typeface="Calibri" panose="020F0502020204030204" charset="0"/>
                        </a:rPr>
                        <a:t>Update:</a:t>
                      </a:r>
                      <a:r>
                        <a:rPr lang="en-US" sz="1600" b="1">
                          <a:latin typeface="Calibri" panose="020F0502020204030204" charset="0"/>
                          <a:cs typeface="Calibri" panose="020F0502020204030204" charset="0"/>
                        </a:rPr>
                        <a:t> </a:t>
                      </a:r>
                      <a:r>
                        <a:rPr lang="en-US" sz="1600" b="0">
                          <a:solidFill>
                            <a:srgbClr val="1552D1"/>
                          </a:solidFill>
                          <a:latin typeface="Calibri" panose="020F0502020204030204" charset="0"/>
                          <a:cs typeface="Calibri" panose="020F0502020204030204" charset="0"/>
                        </a:rPr>
                        <a:t>WSC has shared HRMS roles permission. SLCM role permission is pending</a:t>
                      </a:r>
                      <a:endParaRPr lang="en-US" sz="1600" b="0">
                        <a:solidFill>
                          <a:srgbClr val="1552D1"/>
                        </a:solidFill>
                        <a:latin typeface="Calibri" panose="020F0502020204030204" charset="0"/>
                        <a:cs typeface="Calibri" panose="020F0502020204030204" charset="0"/>
                      </a:endParaRPr>
                    </a:p>
                  </a:txBody>
                  <a:tcPr anchor="ctr" anchorCtr="0">
                    <a:solidFill>
                      <a:schemeClr val="bg2">
                        <a:lumMod val="20000"/>
                        <a:lumOff val="80000"/>
                      </a:schemeClr>
                    </a:solidFill>
                  </a:tcPr>
                </a:tc>
              </a:tr>
              <a:tr h="2713355">
                <a:tc>
                  <a:txBody>
                    <a:bodyPr/>
                    <a:p>
                      <a:pPr fontAlgn="ctr">
                        <a:lnSpc>
                          <a:spcPct val="120000"/>
                        </a:lnSpc>
                        <a:buNone/>
                      </a:pPr>
                      <a:r>
                        <a:rPr lang="en-US" sz="1600">
                          <a:latin typeface="Calibri" panose="020F0502020204030204" charset="0"/>
                          <a:cs typeface="Calibri" panose="020F0502020204030204" charset="0"/>
                          <a:sym typeface="+mn-ea"/>
                        </a:rPr>
                        <a:t>Master data template for SLCM and HRMS </a:t>
                      </a:r>
                      <a:endParaRPr lang="en-US" sz="16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600">
                          <a:latin typeface="Calibri" panose="020F0502020204030204" charset="0"/>
                          <a:cs typeface="Calibri" panose="020F0502020204030204" charset="0"/>
                        </a:rPr>
                        <a:t>SOUL</a:t>
                      </a:r>
                      <a:endParaRPr lang="en-US" sz="16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600" b="1">
                          <a:solidFill>
                            <a:srgbClr val="1552D1"/>
                          </a:solidFill>
                          <a:latin typeface="Calibri" panose="020F0502020204030204" charset="0"/>
                          <a:cs typeface="Calibri" panose="020F0502020204030204" charset="0"/>
                          <a:sym typeface="+mn-ea"/>
                        </a:rPr>
                        <a:t>ON GOING</a:t>
                      </a:r>
                      <a:endParaRPr lang="en-US" sz="16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600">
                          <a:solidFill>
                            <a:schemeClr val="tx1"/>
                          </a:solidFill>
                          <a:latin typeface="Calibri" panose="020F0502020204030204" charset="0"/>
                          <a:cs typeface="Calibri" panose="020F0502020204030204" charset="0"/>
                          <a:sym typeface="+mn-ea"/>
                        </a:rPr>
                        <a:t>22-Jul-23:</a:t>
                      </a:r>
                      <a:r>
                        <a:rPr lang="en-US" sz="1600">
                          <a:latin typeface="Calibri" panose="020F0502020204030204" charset="0"/>
                          <a:cs typeface="Calibri" panose="020F0502020204030204" charset="0"/>
                          <a:sym typeface="+mn-ea"/>
                        </a:rPr>
                        <a:t> </a:t>
                      </a:r>
                      <a:r>
                        <a:rPr lang="en-US" sz="1600">
                          <a:latin typeface="Calibri" panose="020F0502020204030204" charset="0"/>
                          <a:cs typeface="Calibri" panose="020F0502020204030204" charset="0"/>
                        </a:rPr>
                        <a:t>On July 24th , WSC will conduct an internal meeting with users (SLCM / HRMS) for filling out master data in the templates shared by SOUL on July 7, 2023. WSC will share the filled in template next week by </a:t>
                      </a:r>
                      <a:r>
                        <a:rPr lang="en-US" sz="1600" b="1">
                          <a:latin typeface="Calibri" panose="020F0502020204030204" charset="0"/>
                          <a:cs typeface="Calibri" panose="020F0502020204030204" charset="0"/>
                        </a:rPr>
                        <a:t>July 26, 2023</a:t>
                      </a:r>
                      <a:endParaRPr lang="en-US" sz="1600" b="1">
                        <a:latin typeface="Calibri" panose="020F0502020204030204" charset="0"/>
                        <a:cs typeface="Calibri" panose="020F0502020204030204" charset="0"/>
                      </a:endParaRPr>
                    </a:p>
                    <a:p>
                      <a:pPr algn="l" fontAlgn="ctr">
                        <a:lnSpc>
                          <a:spcPct val="120000"/>
                        </a:lnSpc>
                        <a:buClrTx/>
                        <a:buSzTx/>
                        <a:buNone/>
                      </a:pPr>
                      <a:r>
                        <a:rPr lang="en-US" sz="1600" b="1">
                          <a:solidFill>
                            <a:srgbClr val="1552D1"/>
                          </a:solidFill>
                          <a:latin typeface="Calibri" panose="020F0502020204030204" charset="0"/>
                          <a:cs typeface="Calibri" panose="020F0502020204030204" charset="0"/>
                        </a:rPr>
                        <a:t>Update:</a:t>
                      </a:r>
                      <a:r>
                        <a:rPr lang="en-US" sz="1600" b="1">
                          <a:latin typeface="Calibri" panose="020F0502020204030204" charset="0"/>
                          <a:cs typeface="Calibri" panose="020F0502020204030204" charset="0"/>
                        </a:rPr>
                        <a:t> </a:t>
                      </a:r>
                      <a:r>
                        <a:rPr lang="en-US" sz="1600" b="0">
                          <a:solidFill>
                            <a:srgbClr val="1552D1"/>
                          </a:solidFill>
                          <a:latin typeface="Calibri" panose="020F0502020204030204" charset="0"/>
                          <a:cs typeface="Calibri" panose="020F0502020204030204" charset="0"/>
                        </a:rPr>
                        <a:t>WSC has shared HRMS master data, SLCM is on-going and to be shared</a:t>
                      </a:r>
                      <a:endParaRPr lang="en-US" sz="1600" b="0">
                        <a:solidFill>
                          <a:srgbClr val="1552D1"/>
                        </a:solidFill>
                        <a:latin typeface="Calibri" panose="020F0502020204030204" charset="0"/>
                        <a:cs typeface="Calibri" panose="020F0502020204030204" charset="0"/>
                      </a:endParaRPr>
                    </a:p>
                  </a:txBody>
                  <a:tcPr anchor="ctr" anchorCtr="0">
                    <a:solidFill>
                      <a:schemeClr val="bg2">
                        <a:lumMod val="20000"/>
                        <a:lumOff val="80000"/>
                      </a:schemeClr>
                    </a:solidFill>
                  </a:tcPr>
                </a:tc>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
        <p:nvSpPr>
          <p:cNvPr id="2" name="Title 1"/>
          <p:cNvSpPr>
            <a:spLocks noGrp="1"/>
          </p:cNvSpPr>
          <p:nvPr>
            <p:ph type="title"/>
          </p:nvPr>
        </p:nvSpPr>
        <p:spPr/>
        <p:txBody>
          <a:bodyPr/>
          <a:p>
            <a:r>
              <a:rPr lang="en-US" b="1">
                <a:sym typeface="+mn-ea"/>
              </a:rPr>
              <a:t>TASKS PLANNED/ACCOMPLISHED </a:t>
            </a:r>
            <a:r>
              <a:rPr lang="en-US" b="1">
                <a:latin typeface="Calibri" panose="020F0502020204030204" charset="0"/>
                <a:cs typeface="Calibri" panose="020F0502020204030204" charset="0"/>
              </a:rPr>
              <a:t>THIS WEEK  </a:t>
            </a:r>
            <a:endParaRPr lang="en-US" b="1">
              <a:latin typeface="Calibri" panose="020F0502020204030204" charset="0"/>
              <a:cs typeface="Calibri" panose="020F0502020204030204" charset="0"/>
            </a:endParaRPr>
          </a:p>
        </p:txBody>
      </p:sp>
      <p:graphicFrame>
        <p:nvGraphicFramePr>
          <p:cNvPr id="4" name="Table 3"/>
          <p:cNvGraphicFramePr/>
          <p:nvPr/>
        </p:nvGraphicFramePr>
        <p:xfrm>
          <a:off x="76200" y="1241425"/>
          <a:ext cx="12039600" cy="5125720"/>
        </p:xfrm>
        <a:graphic>
          <a:graphicData uri="http://schemas.openxmlformats.org/drawingml/2006/table">
            <a:tbl>
              <a:tblPr bandRow="1">
                <a:tableStyleId>{073A0DAA-6AF3-43AB-8588-CEC1D06C72B9}</a:tableStyleId>
              </a:tblPr>
              <a:tblGrid>
                <a:gridCol w="2638425"/>
                <a:gridCol w="1759585"/>
                <a:gridCol w="2014855"/>
                <a:gridCol w="5626735"/>
              </a:tblGrid>
              <a:tr h="365760">
                <a:tc gridSpan="4">
                  <a:txBody>
                    <a:bodyPr/>
                    <a:p>
                      <a:pPr algn="ctr">
                        <a:buNone/>
                      </a:pPr>
                      <a:r>
                        <a:rPr lang="en-US" sz="1800" b="1">
                          <a:solidFill>
                            <a:schemeClr val="bg1"/>
                          </a:solidFill>
                          <a:latin typeface="Calibri" panose="020F0502020204030204" charset="0"/>
                          <a:cs typeface="Calibri" panose="020F0502020204030204" charset="0"/>
                        </a:rPr>
                        <a:t>TASKS</a:t>
                      </a:r>
                      <a:endParaRPr lang="en-US" sz="1800" b="1">
                        <a:solidFill>
                          <a:schemeClr val="bg1"/>
                        </a:solidFill>
                        <a:latin typeface="Calibri" panose="020F0502020204030204" charset="0"/>
                        <a:cs typeface="Calibri" panose="020F0502020204030204" charset="0"/>
                      </a:endParaRPr>
                    </a:p>
                  </a:txBody>
                  <a:tcPr>
                    <a:solidFill>
                      <a:srgbClr val="7F398C"/>
                    </a:solidFill>
                  </a:tcPr>
                </a:tc>
                <a:tc hMerge="1">
                  <a:tcPr>
                    <a:solidFill>
                      <a:schemeClr val="accent4">
                        <a:lumMod val="50000"/>
                        <a:lumOff val="50000"/>
                      </a:schemeClr>
                    </a:solidFill>
                  </a:tcPr>
                </a:tc>
                <a:tc hMerge="1">
                  <a:tcPr/>
                </a:tc>
                <a:tc hMerge="1">
                  <a:tcPr/>
                </a:tc>
              </a:tr>
              <a:tr h="365760">
                <a:tc>
                  <a:txBody>
                    <a:bodyPr/>
                    <a:p>
                      <a:pPr algn="ctr">
                        <a:buNone/>
                      </a:pPr>
                      <a:r>
                        <a:rPr lang="en-US" sz="1800" b="1">
                          <a:solidFill>
                            <a:schemeClr val="bg1"/>
                          </a:solidFill>
                          <a:latin typeface="Calibri" panose="020F0502020204030204" charset="0"/>
                          <a:cs typeface="Calibri" panose="020F0502020204030204" charset="0"/>
                          <a:sym typeface="+mn-ea"/>
                        </a:rPr>
                        <a:t>Description</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sym typeface="+mn-ea"/>
                        </a:rPr>
                        <a:t>Owner</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rPr>
                        <a:t>Status</a:t>
                      </a:r>
                      <a:endParaRPr lang="en-US" sz="1800" b="1">
                        <a:solidFill>
                          <a:schemeClr val="bg1"/>
                        </a:solidFill>
                        <a:latin typeface="Calibri" panose="020F0502020204030204" charset="0"/>
                        <a:cs typeface="Calibri" panose="020F0502020204030204" charset="0"/>
                      </a:endParaRPr>
                    </a:p>
                  </a:txBody>
                  <a:tcPr>
                    <a:solidFill>
                      <a:srgbClr val="A969C4"/>
                    </a:solidFill>
                  </a:tcPr>
                </a:tc>
                <a:tc>
                  <a:txBody>
                    <a:bodyPr/>
                    <a:p>
                      <a:pPr algn="ctr">
                        <a:buClrTx/>
                        <a:buSzTx/>
                        <a:buNone/>
                      </a:pPr>
                      <a:r>
                        <a:rPr lang="en-US" b="1">
                          <a:solidFill>
                            <a:schemeClr val="bg1"/>
                          </a:solidFill>
                          <a:latin typeface="Calibri" panose="020F0502020204030204" charset="0"/>
                          <a:cs typeface="Calibri" panose="020F0502020204030204" charset="0"/>
                        </a:rPr>
                        <a:t>Remarks</a:t>
                      </a:r>
                      <a:endParaRPr lang="en-US" b="1">
                        <a:solidFill>
                          <a:schemeClr val="bg1"/>
                        </a:solidFill>
                        <a:latin typeface="Calibri" panose="020F0502020204030204" charset="0"/>
                        <a:cs typeface="Calibri" panose="020F0502020204030204" charset="0"/>
                      </a:endParaRPr>
                    </a:p>
                  </a:txBody>
                  <a:tcPr>
                    <a:solidFill>
                      <a:srgbClr val="A969C4"/>
                    </a:solidFill>
                  </a:tcPr>
                </a:tc>
              </a:tr>
              <a:tr h="4394200">
                <a:tc>
                  <a:txBody>
                    <a:bodyPr/>
                    <a:p>
                      <a:pPr fontAlgn="ctr">
                        <a:lnSpc>
                          <a:spcPct val="120000"/>
                        </a:lnSpc>
                        <a:buNone/>
                      </a:pPr>
                      <a:r>
                        <a:rPr lang="en-US" sz="1600">
                          <a:latin typeface="Calibri" panose="020F0502020204030204" charset="0"/>
                          <a:cs typeface="Calibri" panose="020F0502020204030204" charset="0"/>
                          <a:sym typeface="+mn-ea"/>
                        </a:rPr>
                        <a:t>Templates for development</a:t>
                      </a:r>
                      <a:endParaRPr lang="en-US" sz="16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600">
                          <a:latin typeface="Calibri" panose="020F0502020204030204" charset="0"/>
                          <a:cs typeface="Calibri" panose="020F0502020204030204" charset="0"/>
                        </a:rPr>
                        <a:t>WSC</a:t>
                      </a:r>
                      <a:endParaRPr lang="en-US" sz="16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600" b="1">
                          <a:solidFill>
                            <a:srgbClr val="1552D1"/>
                          </a:solidFill>
                          <a:latin typeface="Calibri" panose="020F0502020204030204" charset="0"/>
                          <a:cs typeface="Calibri" panose="020F0502020204030204" charset="0"/>
                          <a:sym typeface="+mn-ea"/>
                        </a:rPr>
                        <a:t>ON GOING</a:t>
                      </a:r>
                      <a:endParaRPr lang="en-US" sz="1600" b="1">
                        <a:solidFill>
                          <a:srgbClr val="00B05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600" b="0">
                          <a:solidFill>
                            <a:schemeClr val="tx1"/>
                          </a:solidFill>
                          <a:latin typeface="Calibri" panose="020F0502020204030204" charset="0"/>
                          <a:cs typeface="Calibri" panose="020F0502020204030204" charset="0"/>
                        </a:rPr>
                        <a:t>WSC has shared the following templates except the ones highlighted in blue:</a:t>
                      </a:r>
                      <a:endParaRPr lang="en-US" sz="1600" b="0">
                        <a:solidFill>
                          <a:schemeClr val="tx1"/>
                        </a:solidFill>
                        <a:latin typeface="Calibri" panose="020F0502020204030204" charset="0"/>
                        <a:cs typeface="Calibri" panose="020F0502020204030204" charset="0"/>
                      </a:endParaRPr>
                    </a:p>
                    <a:p>
                      <a:pPr algn="l" fontAlgn="ctr">
                        <a:lnSpc>
                          <a:spcPct val="120000"/>
                        </a:lnSpc>
                        <a:buClrTx/>
                        <a:buSzTx/>
                        <a:buNone/>
                      </a:pPr>
                      <a:r>
                        <a:rPr lang="en-US" sz="1600" b="0">
                          <a:solidFill>
                            <a:schemeClr val="tx1"/>
                          </a:solidFill>
                          <a:latin typeface="Calibri" panose="020F0502020204030204" charset="0"/>
                          <a:cs typeface="Calibri" panose="020F0502020204030204" charset="0"/>
                        </a:rPr>
                        <a:t>Event calendar template ( template)</a:t>
                      </a:r>
                      <a:endParaRPr lang="en-US" sz="1600" b="0">
                        <a:solidFill>
                          <a:schemeClr val="tx1"/>
                        </a:solidFill>
                        <a:latin typeface="Calibri" panose="020F0502020204030204" charset="0"/>
                        <a:cs typeface="Calibri" panose="020F0502020204030204" charset="0"/>
                      </a:endParaRPr>
                    </a:p>
                    <a:p>
                      <a:pPr algn="l" fontAlgn="ctr">
                        <a:lnSpc>
                          <a:spcPct val="120000"/>
                        </a:lnSpc>
                        <a:buClrTx/>
                        <a:buSzTx/>
                        <a:buNone/>
                      </a:pPr>
                      <a:r>
                        <a:rPr lang="en-US" sz="1600" b="0">
                          <a:solidFill>
                            <a:schemeClr val="tx1"/>
                          </a:solidFill>
                          <a:latin typeface="Calibri" panose="020F0502020204030204" charset="0"/>
                          <a:cs typeface="Calibri" panose="020F0502020204030204" charset="0"/>
                        </a:rPr>
                        <a:t>Calendar templates : Student Activity, </a:t>
                      </a:r>
                      <a:r>
                        <a:rPr lang="en-US" sz="1600" b="1">
                          <a:solidFill>
                            <a:srgbClr val="1552D1"/>
                          </a:solidFill>
                          <a:latin typeface="Calibri" panose="020F0502020204030204" charset="0"/>
                          <a:cs typeface="Calibri" panose="020F0502020204030204" charset="0"/>
                        </a:rPr>
                        <a:t>Corporate</a:t>
                      </a:r>
                      <a:r>
                        <a:rPr lang="en-US" sz="1600" b="0">
                          <a:solidFill>
                            <a:schemeClr val="tx1"/>
                          </a:solidFill>
                          <a:latin typeface="Calibri" panose="020F0502020204030204" charset="0"/>
                          <a:cs typeface="Calibri" panose="020F0502020204030204" charset="0"/>
                        </a:rPr>
                        <a:t> and Academic (template)</a:t>
                      </a:r>
                      <a:endParaRPr lang="en-US" sz="1600" b="0">
                        <a:solidFill>
                          <a:schemeClr val="tx1"/>
                        </a:solidFill>
                        <a:latin typeface="Calibri" panose="020F0502020204030204" charset="0"/>
                        <a:cs typeface="Calibri" panose="020F0502020204030204" charset="0"/>
                      </a:endParaRPr>
                    </a:p>
                    <a:p>
                      <a:pPr algn="l" fontAlgn="ctr">
                        <a:lnSpc>
                          <a:spcPct val="120000"/>
                        </a:lnSpc>
                        <a:buClrTx/>
                        <a:buSzTx/>
                        <a:buNone/>
                      </a:pPr>
                      <a:r>
                        <a:rPr lang="en-US" sz="1600" b="0">
                          <a:solidFill>
                            <a:schemeClr val="tx1"/>
                          </a:solidFill>
                          <a:latin typeface="Calibri" panose="020F0502020204030204" charset="0"/>
                          <a:cs typeface="Calibri" panose="020F0502020204030204" charset="0"/>
                        </a:rPr>
                        <a:t>Student Applicant Rank(Print format)</a:t>
                      </a:r>
                      <a:endParaRPr lang="en-US" sz="1600" b="0">
                        <a:solidFill>
                          <a:schemeClr val="tx1"/>
                        </a:solidFill>
                        <a:latin typeface="Calibri" panose="020F0502020204030204" charset="0"/>
                        <a:cs typeface="Calibri" panose="020F0502020204030204" charset="0"/>
                      </a:endParaRPr>
                    </a:p>
                    <a:p>
                      <a:pPr algn="l" fontAlgn="ctr">
                        <a:lnSpc>
                          <a:spcPct val="120000"/>
                        </a:lnSpc>
                        <a:buClrTx/>
                        <a:buSzTx/>
                        <a:buNone/>
                      </a:pPr>
                      <a:r>
                        <a:rPr lang="en-US" sz="1600" b="0">
                          <a:solidFill>
                            <a:schemeClr val="tx1"/>
                          </a:solidFill>
                          <a:latin typeface="Calibri" panose="020F0502020204030204" charset="0"/>
                          <a:cs typeface="Calibri" panose="020F0502020204030204" charset="0"/>
                        </a:rPr>
                        <a:t>Student Admit Card (Print Format)</a:t>
                      </a:r>
                      <a:endParaRPr lang="en-US" sz="1600" b="0">
                        <a:solidFill>
                          <a:schemeClr val="tx1"/>
                        </a:solidFill>
                        <a:latin typeface="Calibri" panose="020F0502020204030204" charset="0"/>
                        <a:cs typeface="Calibri" panose="020F0502020204030204" charset="0"/>
                      </a:endParaRPr>
                    </a:p>
                    <a:p>
                      <a:pPr algn="l" fontAlgn="ctr">
                        <a:lnSpc>
                          <a:spcPct val="120000"/>
                        </a:lnSpc>
                        <a:buClrTx/>
                        <a:buSzTx/>
                        <a:buNone/>
                      </a:pPr>
                      <a:r>
                        <a:rPr lang="en-US" sz="1600" b="0">
                          <a:solidFill>
                            <a:schemeClr val="tx1"/>
                          </a:solidFill>
                          <a:latin typeface="Calibri" panose="020F0502020204030204" charset="0"/>
                          <a:cs typeface="Calibri" panose="020F0502020204030204" charset="0"/>
                        </a:rPr>
                        <a:t>Student Applicant (Print Format) </a:t>
                      </a:r>
                      <a:endParaRPr lang="en-US" sz="1600" b="0">
                        <a:solidFill>
                          <a:schemeClr val="tx1"/>
                        </a:solidFill>
                        <a:latin typeface="Calibri" panose="020F0502020204030204" charset="0"/>
                        <a:cs typeface="Calibri" panose="020F0502020204030204" charset="0"/>
                      </a:endParaRPr>
                    </a:p>
                    <a:p>
                      <a:pPr algn="l" fontAlgn="ctr">
                        <a:lnSpc>
                          <a:spcPct val="120000"/>
                        </a:lnSpc>
                        <a:buClrTx/>
                        <a:buSzTx/>
                        <a:buNone/>
                      </a:pPr>
                      <a:r>
                        <a:rPr lang="en-US" sz="1600" b="0">
                          <a:solidFill>
                            <a:schemeClr val="tx1"/>
                          </a:solidFill>
                          <a:latin typeface="Calibri" panose="020F0502020204030204" charset="0"/>
                          <a:cs typeface="Calibri" panose="020F0502020204030204" charset="0"/>
                        </a:rPr>
                        <a:t>Money Receipt (Print Format)</a:t>
                      </a:r>
                      <a:endParaRPr lang="en-US" sz="1600" b="0">
                        <a:solidFill>
                          <a:schemeClr val="tx1"/>
                        </a:solidFill>
                        <a:latin typeface="Calibri" panose="020F0502020204030204" charset="0"/>
                        <a:cs typeface="Calibri" panose="020F0502020204030204" charset="0"/>
                      </a:endParaRPr>
                    </a:p>
                    <a:p>
                      <a:pPr algn="l" fontAlgn="ctr">
                        <a:lnSpc>
                          <a:spcPct val="120000"/>
                        </a:lnSpc>
                        <a:buClrTx/>
                        <a:buSzTx/>
                        <a:buNone/>
                      </a:pPr>
                      <a:r>
                        <a:rPr lang="en-US" sz="1600" b="0">
                          <a:solidFill>
                            <a:schemeClr val="tx1"/>
                          </a:solidFill>
                          <a:latin typeface="Calibri" panose="020F0502020204030204" charset="0"/>
                          <a:cs typeface="Calibri" panose="020F0502020204030204" charset="0"/>
                        </a:rPr>
                        <a:t>Participant Certificate  (Print Format)</a:t>
                      </a:r>
                      <a:endParaRPr lang="en-US" sz="1600" b="0">
                        <a:solidFill>
                          <a:schemeClr val="tx1"/>
                        </a:solidFill>
                        <a:latin typeface="Calibri" panose="020F0502020204030204" charset="0"/>
                        <a:cs typeface="Calibri" panose="020F0502020204030204" charset="0"/>
                      </a:endParaRPr>
                    </a:p>
                    <a:p>
                      <a:pPr algn="l" fontAlgn="ctr">
                        <a:lnSpc>
                          <a:spcPct val="120000"/>
                        </a:lnSpc>
                        <a:buClrTx/>
                        <a:buSzTx/>
                        <a:buNone/>
                      </a:pPr>
                      <a:r>
                        <a:rPr lang="en-US" sz="1600" b="0">
                          <a:solidFill>
                            <a:schemeClr val="tx1"/>
                          </a:solidFill>
                          <a:latin typeface="Calibri" panose="020F0502020204030204" charset="0"/>
                          <a:cs typeface="Calibri" panose="020F0502020204030204" charset="0"/>
                        </a:rPr>
                        <a:t>Purchase order - (Print Format)</a:t>
                      </a:r>
                      <a:endParaRPr lang="en-US" sz="1600" b="0">
                        <a:solidFill>
                          <a:schemeClr val="tx1"/>
                        </a:solidFill>
                        <a:latin typeface="Calibri" panose="020F0502020204030204" charset="0"/>
                        <a:cs typeface="Calibri" panose="020F0502020204030204" charset="0"/>
                      </a:endParaRPr>
                    </a:p>
                    <a:p>
                      <a:pPr algn="l" fontAlgn="ctr">
                        <a:lnSpc>
                          <a:spcPct val="120000"/>
                        </a:lnSpc>
                        <a:buClrTx/>
                        <a:buSzTx/>
                        <a:buNone/>
                      </a:pPr>
                      <a:r>
                        <a:rPr lang="en-US" sz="1600" b="0">
                          <a:solidFill>
                            <a:schemeClr val="tx1"/>
                          </a:solidFill>
                          <a:latin typeface="Calibri" panose="020F0502020204030204" charset="0"/>
                          <a:cs typeface="Calibri" panose="020F0502020204030204" charset="0"/>
                        </a:rPr>
                        <a:t>Admit Card- (Print Format)</a:t>
                      </a:r>
                      <a:endParaRPr lang="en-US" sz="1600" b="0">
                        <a:solidFill>
                          <a:schemeClr val="tx1"/>
                        </a:solidFill>
                        <a:latin typeface="Calibri" panose="020F0502020204030204" charset="0"/>
                        <a:cs typeface="Calibri" panose="020F0502020204030204" charset="0"/>
                      </a:endParaRPr>
                    </a:p>
                    <a:p>
                      <a:pPr algn="l" fontAlgn="ctr">
                        <a:lnSpc>
                          <a:spcPct val="120000"/>
                        </a:lnSpc>
                        <a:buClrTx/>
                        <a:buSzTx/>
                        <a:buNone/>
                      </a:pPr>
                      <a:r>
                        <a:rPr lang="en-US" sz="1600" b="0">
                          <a:solidFill>
                            <a:schemeClr val="tx1"/>
                          </a:solidFill>
                          <a:latin typeface="Calibri" panose="020F0502020204030204" charset="0"/>
                          <a:cs typeface="Calibri" panose="020F0502020204030204" charset="0"/>
                        </a:rPr>
                        <a:t>Job offer- (Print Format) </a:t>
                      </a:r>
                      <a:endParaRPr lang="en-US" sz="1600" b="0">
                        <a:solidFill>
                          <a:schemeClr val="tx1"/>
                        </a:solidFill>
                        <a:latin typeface="Calibri" panose="020F0502020204030204" charset="0"/>
                        <a:cs typeface="Calibri" panose="020F0502020204030204" charset="0"/>
                      </a:endParaRPr>
                    </a:p>
                    <a:p>
                      <a:pPr algn="l" fontAlgn="ctr">
                        <a:lnSpc>
                          <a:spcPct val="120000"/>
                        </a:lnSpc>
                        <a:buClrTx/>
                        <a:buSzTx/>
                        <a:buNone/>
                      </a:pPr>
                      <a:r>
                        <a:rPr lang="en-US" sz="1600" b="1">
                          <a:solidFill>
                            <a:srgbClr val="1552D1"/>
                          </a:solidFill>
                          <a:latin typeface="Calibri" panose="020F0502020204030204" charset="0"/>
                          <a:cs typeface="Calibri" panose="020F0502020204030204" charset="0"/>
                        </a:rPr>
                        <a:t>Participation certificate (such as seminar, workshops,etc)</a:t>
                      </a:r>
                      <a:endParaRPr lang="en-US" sz="1600" b="1">
                        <a:solidFill>
                          <a:srgbClr val="1552D1"/>
                        </a:solidFill>
                        <a:latin typeface="Calibri" panose="020F0502020204030204" charset="0"/>
                        <a:cs typeface="Calibri" panose="020F0502020204030204" charset="0"/>
                      </a:endParaRPr>
                    </a:p>
                  </a:txBody>
                  <a:tcPr anchor="ctr" anchorCtr="0">
                    <a:solidFill>
                      <a:schemeClr val="bg2">
                        <a:lumMod val="20000"/>
                        <a:lumOff val="80000"/>
                      </a:schemeClr>
                    </a:solidFill>
                  </a:tcPr>
                </a:tc>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US" b="1">
                <a:latin typeface="Calibri" panose="020F0502020204030204" charset="0"/>
                <a:cs typeface="Calibri" panose="020F0502020204030204" charset="0"/>
              </a:rPr>
              <a:t>OVERALL PROJECT PROGRESS TIMELINE</a:t>
            </a:r>
            <a:endParaRPr lang="en-US"/>
          </a:p>
        </p:txBody>
      </p:sp>
      <p:sp>
        <p:nvSpPr>
          <p:cNvPr id="14" name="Text Box 13"/>
          <p:cNvSpPr txBox="1"/>
          <p:nvPr/>
        </p:nvSpPr>
        <p:spPr>
          <a:xfrm>
            <a:off x="4826000" y="2829560"/>
            <a:ext cx="2540000" cy="1198880"/>
          </a:xfrm>
          <a:prstGeom prst="rect">
            <a:avLst/>
          </a:prstGeom>
          <a:noFill/>
        </p:spPr>
        <p:txBody>
          <a:bodyPr wrap="square" rtlCol="0" anchor="t">
            <a:spAutoFit/>
          </a:bodyPr>
          <a:p>
            <a:r>
              <a:rPr lang="en-US"/>
              <a:t>							</a:t>
            </a:r>
            <a:endParaRPr lang="en-US"/>
          </a:p>
        </p:txBody>
      </p:sp>
      <p:sp>
        <p:nvSpPr>
          <p:cNvPr id="15" name="Text Box 14"/>
          <p:cNvSpPr txBox="1"/>
          <p:nvPr/>
        </p:nvSpPr>
        <p:spPr>
          <a:xfrm>
            <a:off x="4826000" y="2829560"/>
            <a:ext cx="2540000" cy="1198880"/>
          </a:xfrm>
          <a:prstGeom prst="rect">
            <a:avLst/>
          </a:prstGeom>
          <a:noFill/>
        </p:spPr>
        <p:txBody>
          <a:bodyPr wrap="square" rtlCol="0" anchor="t">
            <a:spAutoFit/>
          </a:bodyPr>
          <a:p>
            <a:r>
              <a:rPr lang="en-US"/>
              <a:t>							</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
        <p:nvSpPr>
          <p:cNvPr id="6" name="Text Box 5"/>
          <p:cNvSpPr txBox="1"/>
          <p:nvPr/>
        </p:nvSpPr>
        <p:spPr>
          <a:xfrm>
            <a:off x="4826000" y="2829560"/>
            <a:ext cx="2540000" cy="1198880"/>
          </a:xfrm>
          <a:prstGeom prst="rect">
            <a:avLst/>
          </a:prstGeom>
          <a:noFill/>
        </p:spPr>
        <p:txBody>
          <a:bodyPr wrap="square" rtlCol="0" anchor="t">
            <a:spAutoFit/>
          </a:bodyPr>
          <a:p>
            <a:r>
              <a:rPr lang="en-US"/>
              <a:t>							</a:t>
            </a:r>
            <a:endParaRPr lang="en-US"/>
          </a:p>
        </p:txBody>
      </p:sp>
      <p:sp>
        <p:nvSpPr>
          <p:cNvPr id="11" name="Text Box 10"/>
          <p:cNvSpPr txBox="1"/>
          <p:nvPr/>
        </p:nvSpPr>
        <p:spPr>
          <a:xfrm>
            <a:off x="4826000" y="2829560"/>
            <a:ext cx="2540000" cy="1198880"/>
          </a:xfrm>
          <a:prstGeom prst="rect">
            <a:avLst/>
          </a:prstGeom>
          <a:noFill/>
        </p:spPr>
        <p:txBody>
          <a:bodyPr wrap="square" rtlCol="0" anchor="t">
            <a:spAutoFit/>
          </a:bodyPr>
          <a:p>
            <a:r>
              <a:rPr lang="en-US"/>
              <a:t>								</a:t>
            </a:r>
            <a:endParaRPr lang="en-US"/>
          </a:p>
        </p:txBody>
      </p:sp>
      <p:pic>
        <p:nvPicPr>
          <p:cNvPr id="4" name="Content Placeholder 3"/>
          <p:cNvPicPr>
            <a:picLocks noChangeAspect="1"/>
          </p:cNvPicPr>
          <p:nvPr>
            <p:ph idx="1"/>
          </p:nvPr>
        </p:nvPicPr>
        <p:blipFill>
          <a:blip r:embed="rId1"/>
          <a:stretch>
            <a:fillRect/>
          </a:stretch>
        </p:blipFill>
        <p:spPr>
          <a:xfrm>
            <a:off x="179705" y="1687830"/>
            <a:ext cx="11832590" cy="46907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rgbClr val="78398D"/>
                </a:solidFill>
                <a:latin typeface="Calibri" panose="020F0502020204030204" charset="0"/>
                <a:cs typeface="Calibri" panose="020F0502020204030204" charset="0"/>
              </a:rPr>
              <a:t>ISSUES</a:t>
            </a:r>
            <a:endParaRPr lang="en-US" b="1">
              <a:latin typeface="Calibri" panose="020F0502020204030204" charset="0"/>
              <a:cs typeface="Calibri" panose="020F0502020204030204" charset="0"/>
            </a:endParaRPr>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graphicFrame>
        <p:nvGraphicFramePr>
          <p:cNvPr id="16" name="Content Placeholder 15"/>
          <p:cNvGraphicFramePr/>
          <p:nvPr>
            <p:ph sz="half" idx="1"/>
          </p:nvPr>
        </p:nvGraphicFramePr>
        <p:xfrm>
          <a:off x="90805" y="1793240"/>
          <a:ext cx="12010390" cy="5447665"/>
        </p:xfrm>
        <a:graphic>
          <a:graphicData uri="http://schemas.openxmlformats.org/drawingml/2006/table">
            <a:tbl>
              <a:tblPr bandRow="1">
                <a:tableStyleId>{073A0DAA-6AF3-43AB-8588-CEC1D06C72B9}</a:tableStyleId>
              </a:tblPr>
              <a:tblGrid>
                <a:gridCol w="2235835"/>
                <a:gridCol w="979170"/>
                <a:gridCol w="2444115"/>
                <a:gridCol w="1084580"/>
                <a:gridCol w="982345"/>
                <a:gridCol w="2412365"/>
                <a:gridCol w="1871980"/>
              </a:tblGrid>
              <a:tr h="518160">
                <a:tc>
                  <a:txBody>
                    <a:bodyPr/>
                    <a:p>
                      <a:pPr algn="ctr">
                        <a:buNone/>
                      </a:pPr>
                      <a:r>
                        <a:rPr lang="en-US" sz="1400" b="1">
                          <a:solidFill>
                            <a:schemeClr val="bg1"/>
                          </a:solidFill>
                          <a:latin typeface="Calibri" panose="020F0502020204030204" charset="0"/>
                          <a:cs typeface="Calibri" panose="020F0502020204030204" charset="0"/>
                          <a:sym typeface="+mn-ea"/>
                        </a:rPr>
                        <a:t>Description</a:t>
                      </a:r>
                      <a:endParaRPr lang="en-US" sz="14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400" b="1">
                          <a:solidFill>
                            <a:schemeClr val="bg1"/>
                          </a:solidFill>
                          <a:latin typeface="Calibri" panose="020F0502020204030204" charset="0"/>
                          <a:cs typeface="Calibri" panose="020F0502020204030204" charset="0"/>
                          <a:sym typeface="+mn-ea"/>
                        </a:rPr>
                        <a:t>Issue Priority</a:t>
                      </a:r>
                      <a:endParaRPr lang="en-US" sz="14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400" b="1">
                          <a:solidFill>
                            <a:schemeClr val="bg1"/>
                          </a:solidFill>
                          <a:latin typeface="Calibri" panose="020F0502020204030204" charset="0"/>
                          <a:cs typeface="Calibri" panose="020F0502020204030204" charset="0"/>
                          <a:sym typeface="+mn-ea"/>
                        </a:rPr>
                        <a:t>Proposed Solution</a:t>
                      </a:r>
                      <a:endParaRPr lang="en-US" sz="14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400" b="1">
                          <a:solidFill>
                            <a:schemeClr val="bg1"/>
                          </a:solidFill>
                          <a:latin typeface="Calibri" panose="020F0502020204030204" charset="0"/>
                          <a:cs typeface="Calibri" panose="020F0502020204030204" charset="0"/>
                          <a:sym typeface="+mn-ea"/>
                        </a:rPr>
                        <a:t>Issue Owner</a:t>
                      </a:r>
                      <a:endParaRPr lang="en-US" sz="14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400" b="1">
                          <a:solidFill>
                            <a:schemeClr val="bg1"/>
                          </a:solidFill>
                          <a:latin typeface="Calibri" panose="020F0502020204030204" charset="0"/>
                          <a:cs typeface="Calibri" panose="020F0502020204030204" charset="0"/>
                        </a:rPr>
                        <a:t>Status</a:t>
                      </a:r>
                      <a:endParaRPr lang="en-US" sz="1400" b="1">
                        <a:solidFill>
                          <a:schemeClr val="bg1"/>
                        </a:solidFill>
                        <a:latin typeface="Calibri" panose="020F0502020204030204" charset="0"/>
                        <a:cs typeface="Calibri" panose="020F0502020204030204" charset="0"/>
                      </a:endParaRPr>
                    </a:p>
                  </a:txBody>
                  <a:tcPr>
                    <a:solidFill>
                      <a:srgbClr val="A969C4"/>
                    </a:solidFill>
                  </a:tcPr>
                </a:tc>
                <a:tc>
                  <a:txBody>
                    <a:bodyPr/>
                    <a:p>
                      <a:pPr algn="ctr">
                        <a:buNone/>
                      </a:pPr>
                      <a:r>
                        <a:rPr lang="en-US" sz="1400" b="1">
                          <a:solidFill>
                            <a:schemeClr val="bg1"/>
                          </a:solidFill>
                          <a:latin typeface="Calibri" panose="020F0502020204030204" charset="0"/>
                          <a:cs typeface="Calibri" panose="020F0502020204030204" charset="0"/>
                        </a:rPr>
                        <a:t>Action Item</a:t>
                      </a:r>
                      <a:endParaRPr lang="en-US" sz="1400" b="1">
                        <a:solidFill>
                          <a:schemeClr val="bg1"/>
                        </a:solidFill>
                        <a:latin typeface="Calibri" panose="020F0502020204030204" charset="0"/>
                        <a:cs typeface="Calibri" panose="020F0502020204030204" charset="0"/>
                      </a:endParaRPr>
                    </a:p>
                  </a:txBody>
                  <a:tcPr>
                    <a:solidFill>
                      <a:srgbClr val="A969C4"/>
                    </a:solidFill>
                  </a:tcPr>
                </a:tc>
                <a:tc>
                  <a:txBody>
                    <a:bodyPr/>
                    <a:p>
                      <a:pPr algn="ctr">
                        <a:buNone/>
                      </a:pPr>
                      <a:r>
                        <a:rPr lang="en-US" sz="1400" b="1">
                          <a:solidFill>
                            <a:schemeClr val="bg1"/>
                          </a:solidFill>
                          <a:latin typeface="Calibri" panose="020F0502020204030204" charset="0"/>
                          <a:cs typeface="Calibri" panose="020F0502020204030204" charset="0"/>
                        </a:rPr>
                        <a:t>Remarks</a:t>
                      </a:r>
                      <a:endParaRPr lang="en-US" sz="1400" b="1">
                        <a:solidFill>
                          <a:schemeClr val="bg1"/>
                        </a:solidFill>
                        <a:latin typeface="Calibri" panose="020F0502020204030204" charset="0"/>
                        <a:cs typeface="Calibri" panose="020F0502020204030204" charset="0"/>
                      </a:endParaRPr>
                    </a:p>
                  </a:txBody>
                  <a:tcPr>
                    <a:solidFill>
                      <a:srgbClr val="A969C4"/>
                    </a:solidFill>
                  </a:tcPr>
                </a:tc>
              </a:tr>
              <a:tr h="1370965">
                <a:tc>
                  <a:txBody>
                    <a:bodyPr/>
                    <a:p>
                      <a:pPr algn="l" fontAlgn="ctr">
                        <a:lnSpc>
                          <a:spcPct val="120000"/>
                        </a:lnSpc>
                        <a:buClrTx/>
                        <a:buSzTx/>
                        <a:buNone/>
                      </a:pPr>
                      <a:r>
                        <a:rPr lang="en-US" sz="1400">
                          <a:latin typeface="Calibri" panose="020F0502020204030204" charset="0"/>
                          <a:cs typeface="Calibri" panose="020F0502020204030204" charset="0"/>
                          <a:sym typeface="+mn-ea"/>
                        </a:rPr>
                        <a:t>A delay in discussing and capturing requirements </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High</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l" fontAlgn="ctr">
                        <a:lnSpc>
                          <a:spcPct val="120000"/>
                        </a:lnSpc>
                        <a:buClrTx/>
                        <a:buSzTx/>
                        <a:buNone/>
                      </a:pPr>
                      <a:r>
                        <a:rPr lang="en-US" sz="1400">
                          <a:latin typeface="Calibri" panose="020F0502020204030204" charset="0"/>
                          <a:cs typeface="Calibri" panose="020F0502020204030204" charset="0"/>
                          <a:sym typeface="+mn-ea"/>
                        </a:rPr>
                        <a:t>The revised project plan was discussed on 06-Apr, during weekly Project review meeting </a:t>
                      </a:r>
                      <a:endParaRPr lang="en-US" sz="1400">
                        <a:latin typeface="Calibri" panose="020F0502020204030204" charset="0"/>
                        <a:cs typeface="Calibri" panose="020F0502020204030204" charset="0"/>
                      </a:endParaRPr>
                    </a:p>
                    <a:p>
                      <a:pPr algn="l" fontAlgn="ctr">
                        <a:lnSpc>
                          <a:spcPct val="120000"/>
                        </a:lnSpc>
                        <a:buClrTx/>
                        <a:buSzTx/>
                        <a:buNone/>
                      </a:pPr>
                      <a:r>
                        <a:rPr lang="en-US" sz="1400">
                          <a:latin typeface="Calibri" panose="020F0502020204030204" charset="0"/>
                          <a:cs typeface="Calibri" panose="020F0502020204030204" charset="0"/>
                        </a:rPr>
                        <a:t>update : schedule has been reviwed with WSC stakeholders</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sym typeface="+mn-ea"/>
                        </a:rPr>
                        <a:t>WSC</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latin typeface="Calibri" panose="020F0502020204030204" charset="0"/>
                          <a:cs typeface="Calibri" panose="020F0502020204030204" charset="0"/>
                        </a:rPr>
                        <a:t>OPEN</a:t>
                      </a:r>
                      <a:endParaRPr lang="en-US" sz="1400" b="1">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l" fontAlgn="ctr">
                        <a:lnSpc>
                          <a:spcPct val="120000"/>
                        </a:lnSpc>
                        <a:buClrTx/>
                        <a:buSzTx/>
                        <a:buNone/>
                      </a:pPr>
                      <a:r>
                        <a:rPr lang="en-US" sz="1400">
                          <a:latin typeface="Calibri" panose="020F0502020204030204" charset="0"/>
                          <a:cs typeface="Calibri" panose="020F0502020204030204" charset="0"/>
                        </a:rPr>
                        <a:t>WSC stakeholders to acknowledge the delay</a:t>
                      </a:r>
                      <a:endParaRPr lang="en-US" sz="1400">
                        <a:latin typeface="Calibri" panose="020F0502020204030204" charset="0"/>
                        <a:cs typeface="Calibri" panose="020F0502020204030204" charset="0"/>
                      </a:endParaRPr>
                    </a:p>
                  </a:txBody>
                  <a:tcPr anchor="ctr" anchorCtr="0">
                    <a:solidFill>
                      <a:srgbClr val="FF0000"/>
                    </a:solidFill>
                  </a:tcPr>
                </a:tc>
                <a:tc>
                  <a:txBody>
                    <a:bodyPr/>
                    <a:p>
                      <a:pPr algn="l" fontAlgn="ctr">
                        <a:lnSpc>
                          <a:spcPct val="120000"/>
                        </a:lnSpc>
                        <a:buClrTx/>
                        <a:buSzTx/>
                        <a:buNone/>
                      </a:pP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r>
              <a:tr h="1370965">
                <a:tc>
                  <a:txBody>
                    <a:bodyPr/>
                    <a:p>
                      <a:pPr fontAlgn="ctr">
                        <a:lnSpc>
                          <a:spcPct val="120000"/>
                        </a:lnSpc>
                        <a:buNone/>
                      </a:pPr>
                      <a:r>
                        <a:rPr lang="en-US" sz="1400">
                          <a:latin typeface="Calibri" panose="020F0502020204030204" charset="0"/>
                          <a:cs typeface="Calibri" panose="020F0502020204030204" charset="0"/>
                          <a:sym typeface="+mn-ea"/>
                        </a:rPr>
                        <a:t>SOUL highlighted the addition to scope (change request) for the features that were discovered during the requirements study but were not specified in the request for proposal document</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sym typeface="+mn-ea"/>
                        </a:rPr>
                        <a:t>High</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l" fontAlgn="ctr">
                        <a:lnSpc>
                          <a:spcPct val="120000"/>
                        </a:lnSpc>
                        <a:buClrTx/>
                        <a:buSzTx/>
                        <a:buNone/>
                      </a:pPr>
                      <a:r>
                        <a:rPr lang="en-US" sz="1400">
                          <a:latin typeface="Calibri" panose="020F0502020204030204" charset="0"/>
                          <a:cs typeface="Calibri" panose="020F0502020204030204" charset="0"/>
                        </a:rPr>
                        <a:t>WSC stakeholders to acknowledge the change request</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endParaRPr lang="en-US" sz="1400">
                        <a:latin typeface="Calibri" panose="020F0502020204030204" charset="0"/>
                        <a:cs typeface="Calibri" panose="020F0502020204030204" charset="0"/>
                        <a:sym typeface="+mn-ea"/>
                      </a:endParaRPr>
                    </a:p>
                    <a:p>
                      <a:pPr algn="ctr" fontAlgn="ctr">
                        <a:lnSpc>
                          <a:spcPct val="120000"/>
                        </a:lnSpc>
                        <a:buClrTx/>
                        <a:buSzTx/>
                        <a:buNone/>
                      </a:pPr>
                      <a:r>
                        <a:rPr lang="en-US" sz="1400">
                          <a:latin typeface="Calibri" panose="020F0502020204030204" charset="0"/>
                          <a:cs typeface="Calibri" panose="020F0502020204030204" charset="0"/>
                          <a:sym typeface="+mn-ea"/>
                        </a:rPr>
                        <a:t>WSC</a:t>
                      </a:r>
                      <a:endParaRPr lang="en-US" sz="1400">
                        <a:latin typeface="Calibri" panose="020F0502020204030204" charset="0"/>
                        <a:cs typeface="Calibri" panose="020F0502020204030204" charset="0"/>
                      </a:endParaRPr>
                    </a:p>
                    <a:p>
                      <a:pPr algn="ctr" fontAlgn="ctr">
                        <a:lnSpc>
                          <a:spcPct val="120000"/>
                        </a:lnSpc>
                        <a:buClrTx/>
                        <a:buSzTx/>
                        <a:buNone/>
                      </a:pP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latin typeface="Calibri" panose="020F0502020204030204" charset="0"/>
                          <a:cs typeface="Calibri" panose="020F0502020204030204" charset="0"/>
                          <a:sym typeface="+mn-ea"/>
                        </a:rPr>
                        <a:t>OPEN</a:t>
                      </a:r>
                      <a:endParaRPr lang="en-US" sz="1400" b="1">
                        <a:solidFill>
                          <a:srgbClr val="00B050"/>
                        </a:solidFill>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l" fontAlgn="ctr">
                        <a:lnSpc>
                          <a:spcPct val="120000"/>
                        </a:lnSpc>
                        <a:buClrTx/>
                        <a:buSzTx/>
                        <a:buNone/>
                      </a:pPr>
                      <a:r>
                        <a:rPr lang="en-US" sz="1400">
                          <a:latin typeface="Calibri" panose="020F0502020204030204" charset="0"/>
                          <a:cs typeface="Calibri" panose="020F0502020204030204" charset="0"/>
                        </a:rPr>
                        <a:t>The change requests will be acknowledged by WSC</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l" fontAlgn="ctr">
                        <a:lnSpc>
                          <a:spcPct val="120000"/>
                        </a:lnSpc>
                        <a:buClrTx/>
                        <a:buSzTx/>
                        <a:buNone/>
                      </a:pPr>
                      <a:r>
                        <a:rPr lang="en-US" sz="1400" b="1">
                          <a:latin typeface="Calibri" panose="020F0502020204030204" charset="0"/>
                          <a:cs typeface="Calibri" panose="020F0502020204030204" charset="0"/>
                        </a:rPr>
                        <a:t>Update:</a:t>
                      </a:r>
                      <a:r>
                        <a:rPr lang="en-US" sz="1400">
                          <a:latin typeface="Calibri" panose="020F0502020204030204" charset="0"/>
                          <a:cs typeface="Calibri" panose="020F0502020204030204" charset="0"/>
                        </a:rPr>
                        <a:t> SOUL team sent an email to WSC to acknowledge the change reqests and the additional effort required for development. The change requests have been listed in Slide 8</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rgbClr val="78398D"/>
                </a:solidFill>
                <a:latin typeface="Calibri" panose="020F0502020204030204" charset="0"/>
                <a:cs typeface="Calibri" panose="020F0502020204030204" charset="0"/>
              </a:rPr>
              <a:t>ISSUES</a:t>
            </a:r>
            <a:endParaRPr lang="en-US" b="1">
              <a:latin typeface="Calibri" panose="020F0502020204030204" charset="0"/>
              <a:cs typeface="Calibri" panose="020F0502020204030204" charset="0"/>
            </a:endParaRPr>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graphicFrame>
        <p:nvGraphicFramePr>
          <p:cNvPr id="16" name="Content Placeholder 15"/>
          <p:cNvGraphicFramePr/>
          <p:nvPr>
            <p:ph sz="half" idx="1"/>
          </p:nvPr>
        </p:nvGraphicFramePr>
        <p:xfrm>
          <a:off x="288925" y="1599565"/>
          <a:ext cx="11614150" cy="3515995"/>
        </p:xfrm>
        <a:graphic>
          <a:graphicData uri="http://schemas.openxmlformats.org/drawingml/2006/table">
            <a:tbl>
              <a:tblPr bandRow="1">
                <a:tableStyleId>{073A0DAA-6AF3-43AB-8588-CEC1D06C72B9}</a:tableStyleId>
              </a:tblPr>
              <a:tblGrid>
                <a:gridCol w="2161540"/>
                <a:gridCol w="948690"/>
                <a:gridCol w="2362200"/>
                <a:gridCol w="1049020"/>
                <a:gridCol w="783590"/>
                <a:gridCol w="2146300"/>
                <a:gridCol w="2162810"/>
              </a:tblGrid>
              <a:tr h="532130">
                <a:tc>
                  <a:txBody>
                    <a:bodyPr/>
                    <a:p>
                      <a:pPr algn="ctr">
                        <a:lnSpc>
                          <a:spcPct val="100000"/>
                        </a:lnSpc>
                        <a:buNone/>
                      </a:pPr>
                      <a:r>
                        <a:rPr lang="en-US" sz="1400" b="1">
                          <a:solidFill>
                            <a:schemeClr val="bg1"/>
                          </a:solidFill>
                          <a:latin typeface="Calibri" panose="020F0502020204030204" charset="0"/>
                          <a:cs typeface="Calibri" panose="020F0502020204030204" charset="0"/>
                          <a:sym typeface="+mn-ea"/>
                        </a:rPr>
                        <a:t>Description</a:t>
                      </a:r>
                      <a:endParaRPr lang="en-US" sz="14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lnSpc>
                          <a:spcPct val="100000"/>
                        </a:lnSpc>
                        <a:buNone/>
                      </a:pPr>
                      <a:r>
                        <a:rPr lang="en-US" sz="1400" b="1">
                          <a:solidFill>
                            <a:schemeClr val="bg1"/>
                          </a:solidFill>
                          <a:latin typeface="Calibri" panose="020F0502020204030204" charset="0"/>
                          <a:cs typeface="Calibri" panose="020F0502020204030204" charset="0"/>
                          <a:sym typeface="+mn-ea"/>
                        </a:rPr>
                        <a:t>Issue Priority</a:t>
                      </a:r>
                      <a:endParaRPr lang="en-US" sz="14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lnSpc>
                          <a:spcPct val="100000"/>
                        </a:lnSpc>
                        <a:buNone/>
                      </a:pPr>
                      <a:r>
                        <a:rPr lang="en-US" sz="1400" b="1">
                          <a:solidFill>
                            <a:schemeClr val="bg1"/>
                          </a:solidFill>
                          <a:latin typeface="Calibri" panose="020F0502020204030204" charset="0"/>
                          <a:cs typeface="Calibri" panose="020F0502020204030204" charset="0"/>
                          <a:sym typeface="+mn-ea"/>
                        </a:rPr>
                        <a:t>Proposed Solution</a:t>
                      </a:r>
                      <a:endParaRPr lang="en-US" sz="14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lnSpc>
                          <a:spcPct val="100000"/>
                        </a:lnSpc>
                        <a:buNone/>
                      </a:pPr>
                      <a:r>
                        <a:rPr lang="en-US" sz="1400" b="1">
                          <a:solidFill>
                            <a:schemeClr val="bg1"/>
                          </a:solidFill>
                          <a:latin typeface="Calibri" panose="020F0502020204030204" charset="0"/>
                          <a:cs typeface="Calibri" panose="020F0502020204030204" charset="0"/>
                          <a:sym typeface="+mn-ea"/>
                        </a:rPr>
                        <a:t>Issue Owner</a:t>
                      </a:r>
                      <a:endParaRPr lang="en-US" sz="14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lnSpc>
                          <a:spcPct val="100000"/>
                        </a:lnSpc>
                        <a:buNone/>
                      </a:pPr>
                      <a:r>
                        <a:rPr lang="en-US" sz="1400" b="1">
                          <a:solidFill>
                            <a:schemeClr val="bg1"/>
                          </a:solidFill>
                          <a:latin typeface="Calibri" panose="020F0502020204030204" charset="0"/>
                          <a:cs typeface="Calibri" panose="020F0502020204030204" charset="0"/>
                        </a:rPr>
                        <a:t>Status</a:t>
                      </a:r>
                      <a:endParaRPr lang="en-US" sz="1400" b="1">
                        <a:solidFill>
                          <a:schemeClr val="bg1"/>
                        </a:solidFill>
                        <a:latin typeface="Calibri" panose="020F0502020204030204" charset="0"/>
                        <a:cs typeface="Calibri" panose="020F0502020204030204" charset="0"/>
                      </a:endParaRPr>
                    </a:p>
                  </a:txBody>
                  <a:tcPr>
                    <a:solidFill>
                      <a:srgbClr val="A969C4"/>
                    </a:solidFill>
                  </a:tcPr>
                </a:tc>
                <a:tc>
                  <a:txBody>
                    <a:bodyPr/>
                    <a:p>
                      <a:pPr algn="ctr">
                        <a:lnSpc>
                          <a:spcPct val="100000"/>
                        </a:lnSpc>
                        <a:buNone/>
                      </a:pPr>
                      <a:r>
                        <a:rPr lang="en-US" sz="1400" b="1">
                          <a:solidFill>
                            <a:schemeClr val="bg1"/>
                          </a:solidFill>
                          <a:latin typeface="Calibri" panose="020F0502020204030204" charset="0"/>
                          <a:cs typeface="Calibri" panose="020F0502020204030204" charset="0"/>
                        </a:rPr>
                        <a:t>Action Item</a:t>
                      </a:r>
                      <a:endParaRPr lang="en-US" sz="1400" b="1">
                        <a:solidFill>
                          <a:schemeClr val="bg1"/>
                        </a:solidFill>
                        <a:latin typeface="Calibri" panose="020F0502020204030204" charset="0"/>
                        <a:cs typeface="Calibri" panose="020F0502020204030204" charset="0"/>
                      </a:endParaRPr>
                    </a:p>
                  </a:txBody>
                  <a:tcPr>
                    <a:solidFill>
                      <a:srgbClr val="A969C4"/>
                    </a:solidFill>
                  </a:tcPr>
                </a:tc>
                <a:tc>
                  <a:txBody>
                    <a:bodyPr/>
                    <a:p>
                      <a:pPr algn="ctr">
                        <a:lnSpc>
                          <a:spcPct val="100000"/>
                        </a:lnSpc>
                        <a:buNone/>
                      </a:pPr>
                      <a:r>
                        <a:rPr lang="en-US" sz="1400" b="1">
                          <a:solidFill>
                            <a:schemeClr val="bg1"/>
                          </a:solidFill>
                          <a:latin typeface="Calibri" panose="020F0502020204030204" charset="0"/>
                          <a:cs typeface="Calibri" panose="020F0502020204030204" charset="0"/>
                        </a:rPr>
                        <a:t>Remarks</a:t>
                      </a:r>
                      <a:endParaRPr lang="en-US" sz="1400" b="1">
                        <a:solidFill>
                          <a:schemeClr val="bg1"/>
                        </a:solidFill>
                        <a:latin typeface="Calibri" panose="020F0502020204030204" charset="0"/>
                        <a:cs typeface="Calibri" panose="020F0502020204030204" charset="0"/>
                      </a:endParaRPr>
                    </a:p>
                  </a:txBody>
                  <a:tcPr>
                    <a:solidFill>
                      <a:srgbClr val="A969C4"/>
                    </a:solidFill>
                  </a:tcPr>
                </a:tc>
              </a:tr>
              <a:tr h="2983865">
                <a:tc>
                  <a:txBody>
                    <a:bodyPr/>
                    <a:p>
                      <a:pPr algn="l" fontAlgn="ctr">
                        <a:lnSpc>
                          <a:spcPct val="120000"/>
                        </a:lnSpc>
                        <a:buClrTx/>
                        <a:buSzTx/>
                        <a:buNone/>
                      </a:pPr>
                      <a:r>
                        <a:rPr lang="en-US" sz="1500">
                          <a:latin typeface="Calibri" panose="020F0502020204030204" charset="0"/>
                          <a:cs typeface="Calibri" panose="020F0502020204030204" charset="0"/>
                        </a:rPr>
                        <a:t>Availability of OCAC server </a:t>
                      </a:r>
                      <a:endParaRPr lang="en-US" sz="1500">
                        <a:latin typeface="Calibri" panose="020F0502020204030204" charset="0"/>
                        <a:cs typeface="Calibri" panose="020F0502020204030204" charset="0"/>
                      </a:endParaRPr>
                    </a:p>
                  </a:txBody>
                  <a:tcPr anchor="ctr" anchorCtr="0">
                    <a:solidFill>
                      <a:schemeClr val="accent3">
                        <a:lumMod val="85000"/>
                      </a:schemeClr>
                    </a:solidFill>
                  </a:tcPr>
                </a:tc>
                <a:tc>
                  <a:txBody>
                    <a:bodyPr/>
                    <a:p>
                      <a:pPr algn="ctr" fontAlgn="ctr">
                        <a:lnSpc>
                          <a:spcPct val="120000"/>
                        </a:lnSpc>
                        <a:buClrTx/>
                        <a:buSzTx/>
                        <a:buNone/>
                      </a:pPr>
                      <a:r>
                        <a:rPr lang="en-US" sz="1500">
                          <a:latin typeface="Calibri" panose="020F0502020204030204" charset="0"/>
                          <a:cs typeface="Calibri" panose="020F0502020204030204" charset="0"/>
                          <a:sym typeface="+mn-ea"/>
                        </a:rPr>
                        <a:t>High</a:t>
                      </a:r>
                      <a:endParaRPr lang="en-US" sz="1500">
                        <a:latin typeface="Calibri" panose="020F0502020204030204" charset="0"/>
                        <a:cs typeface="Calibri" panose="020F0502020204030204" charset="0"/>
                        <a:sym typeface="+mn-ea"/>
                      </a:endParaRPr>
                    </a:p>
                  </a:txBody>
                  <a:tcPr anchor="ctr" anchorCtr="0">
                    <a:solidFill>
                      <a:schemeClr val="accent3">
                        <a:lumMod val="85000"/>
                      </a:schemeClr>
                    </a:solidFill>
                  </a:tcPr>
                </a:tc>
                <a:tc>
                  <a:txBody>
                    <a:bodyPr/>
                    <a:p>
                      <a:pPr algn="l" fontAlgn="ctr">
                        <a:lnSpc>
                          <a:spcPct val="120000"/>
                        </a:lnSpc>
                        <a:buClrTx/>
                        <a:buSzTx/>
                        <a:buNone/>
                      </a:pPr>
                      <a:r>
                        <a:rPr lang="en-US" sz="1500">
                          <a:latin typeface="Calibri" panose="020F0502020204030204" charset="0"/>
                          <a:cs typeface="Calibri" panose="020F0502020204030204" charset="0"/>
                          <a:sym typeface="+mn-ea"/>
                        </a:rPr>
                        <a:t>WSC stakeholder to ensure availability of the requested server version</a:t>
                      </a:r>
                      <a:endParaRPr lang="en-US" sz="1500">
                        <a:latin typeface="Calibri" panose="020F0502020204030204" charset="0"/>
                        <a:cs typeface="Calibri" panose="020F0502020204030204" charset="0"/>
                        <a:sym typeface="+mn-ea"/>
                      </a:endParaRPr>
                    </a:p>
                  </a:txBody>
                  <a:tcPr anchor="ctr" anchorCtr="0">
                    <a:solidFill>
                      <a:schemeClr val="accent3">
                        <a:lumMod val="85000"/>
                      </a:schemeClr>
                    </a:solidFill>
                  </a:tcPr>
                </a:tc>
                <a:tc>
                  <a:txBody>
                    <a:bodyPr/>
                    <a:p>
                      <a:pPr algn="ctr" fontAlgn="ctr">
                        <a:lnSpc>
                          <a:spcPct val="120000"/>
                        </a:lnSpc>
                        <a:buClrTx/>
                        <a:buSzTx/>
                        <a:buNone/>
                      </a:pPr>
                      <a:r>
                        <a:rPr lang="en-US" sz="1500">
                          <a:latin typeface="Calibri" panose="020F0502020204030204" charset="0"/>
                          <a:cs typeface="Calibri" panose="020F0502020204030204" charset="0"/>
                          <a:sym typeface="+mn-ea"/>
                        </a:rPr>
                        <a:t>WSC</a:t>
                      </a:r>
                      <a:endParaRPr lang="en-US" sz="1500">
                        <a:latin typeface="Calibri" panose="020F0502020204030204" charset="0"/>
                        <a:cs typeface="Calibri" panose="020F0502020204030204" charset="0"/>
                        <a:sym typeface="+mn-ea"/>
                      </a:endParaRPr>
                    </a:p>
                  </a:txBody>
                  <a:tcPr anchor="ctr" anchorCtr="0">
                    <a:solidFill>
                      <a:schemeClr val="accent3">
                        <a:lumMod val="85000"/>
                      </a:schemeClr>
                    </a:solidFill>
                  </a:tcPr>
                </a:tc>
                <a:tc>
                  <a:txBody>
                    <a:bodyPr/>
                    <a:p>
                      <a:pPr algn="ctr" fontAlgn="ctr">
                        <a:lnSpc>
                          <a:spcPct val="120000"/>
                        </a:lnSpc>
                        <a:buClrTx/>
                        <a:buSzTx/>
                        <a:buNone/>
                      </a:pPr>
                      <a:r>
                        <a:rPr lang="en-US" sz="1500" b="1">
                          <a:solidFill>
                            <a:schemeClr val="tx1"/>
                          </a:solidFill>
                          <a:latin typeface="Calibri" panose="020F0502020204030204" charset="0"/>
                          <a:cs typeface="Calibri" panose="020F0502020204030204" charset="0"/>
                        </a:rPr>
                        <a:t>OPEN</a:t>
                      </a:r>
                      <a:endParaRPr lang="en-US" sz="1500" b="1">
                        <a:solidFill>
                          <a:schemeClr val="tx1"/>
                        </a:solidFill>
                        <a:latin typeface="Calibri" panose="020F0502020204030204" charset="0"/>
                        <a:cs typeface="Calibri" panose="020F0502020204030204" charset="0"/>
                      </a:endParaRPr>
                    </a:p>
                  </a:txBody>
                  <a:tcPr anchor="ctr" anchorCtr="0">
                    <a:solidFill>
                      <a:schemeClr val="accent3">
                        <a:lumMod val="85000"/>
                      </a:schemeClr>
                    </a:solidFill>
                  </a:tcPr>
                </a:tc>
                <a:tc>
                  <a:txBody>
                    <a:bodyPr/>
                    <a:p>
                      <a:pPr algn="l" fontAlgn="ctr">
                        <a:lnSpc>
                          <a:spcPct val="120000"/>
                        </a:lnSpc>
                        <a:buClrTx/>
                        <a:buSzTx/>
                        <a:buNone/>
                      </a:pPr>
                      <a:r>
                        <a:rPr lang="en-US" sz="1500" b="0">
                          <a:latin typeface="Calibri" panose="020F0502020204030204" charset="0"/>
                          <a:cs typeface="Calibri" panose="020F0502020204030204" charset="0"/>
                        </a:rPr>
                        <a:t>SOUL team has installed the application and database on the same server in the desktop version</a:t>
                      </a:r>
                      <a:endParaRPr lang="en-US" sz="1500" b="0">
                        <a:latin typeface="Calibri" panose="020F0502020204030204" charset="0"/>
                        <a:cs typeface="Calibri" panose="020F0502020204030204" charset="0"/>
                      </a:endParaRPr>
                    </a:p>
                    <a:p>
                      <a:pPr algn="l" fontAlgn="ctr">
                        <a:lnSpc>
                          <a:spcPct val="120000"/>
                        </a:lnSpc>
                        <a:buClrTx/>
                        <a:buSzTx/>
                        <a:buNone/>
                      </a:pPr>
                      <a:endParaRPr lang="en-US" sz="1500" b="0">
                        <a:latin typeface="Calibri" panose="020F0502020204030204" charset="0"/>
                        <a:cs typeface="Calibri" panose="020F0502020204030204" charset="0"/>
                      </a:endParaRPr>
                    </a:p>
                    <a:p>
                      <a:pPr algn="l" fontAlgn="ctr">
                        <a:lnSpc>
                          <a:spcPct val="120000"/>
                        </a:lnSpc>
                        <a:buClrTx/>
                        <a:buSzTx/>
                        <a:buNone/>
                      </a:pPr>
                      <a:r>
                        <a:rPr lang="en-US" sz="1500">
                          <a:solidFill>
                            <a:schemeClr val="tx1"/>
                          </a:solidFill>
                          <a:latin typeface="Calibri" panose="020F0502020204030204" charset="0"/>
                          <a:cs typeface="Calibri" panose="020F0502020204030204" charset="0"/>
                          <a:sym typeface="+mn-ea"/>
                        </a:rPr>
                        <a:t>WSC to acknowledge the additional effort required (CR) to test the desktop version of the application</a:t>
                      </a:r>
                      <a:endParaRPr lang="en-US" sz="1500" b="0">
                        <a:latin typeface="Calibri" panose="020F0502020204030204" charset="0"/>
                        <a:cs typeface="Calibri" panose="020F0502020204030204" charset="0"/>
                      </a:endParaRPr>
                    </a:p>
                    <a:p>
                      <a:pPr algn="l" fontAlgn="ctr">
                        <a:lnSpc>
                          <a:spcPct val="120000"/>
                        </a:lnSpc>
                        <a:buClrTx/>
                        <a:buSzTx/>
                        <a:buNone/>
                      </a:pPr>
                      <a:endParaRPr lang="en-US" sz="1500" b="0">
                        <a:latin typeface="Calibri" panose="020F0502020204030204" charset="0"/>
                        <a:cs typeface="Calibri" panose="020F0502020204030204" charset="0"/>
                      </a:endParaRPr>
                    </a:p>
                  </a:txBody>
                  <a:tcPr anchor="ctr" anchorCtr="0">
                    <a:solidFill>
                      <a:schemeClr val="accent3">
                        <a:lumMod val="85000"/>
                      </a:schemeClr>
                    </a:solidFill>
                  </a:tcPr>
                </a:tc>
                <a:tc>
                  <a:txBody>
                    <a:bodyPr/>
                    <a:p>
                      <a:pPr algn="l" fontAlgn="ctr">
                        <a:lnSpc>
                          <a:spcPct val="120000"/>
                        </a:lnSpc>
                        <a:buClrTx/>
                        <a:buSzTx/>
                        <a:buNone/>
                      </a:pPr>
                      <a:endParaRPr lang="en-US" sz="1500" b="0">
                        <a:solidFill>
                          <a:schemeClr val="tx1"/>
                        </a:solidFill>
                        <a:latin typeface="Calibri" panose="020F0502020204030204" charset="0"/>
                        <a:cs typeface="Calibri" panose="020F0502020204030204" charset="0"/>
                      </a:endParaRPr>
                    </a:p>
                    <a:p>
                      <a:pPr algn="l" fontAlgn="ctr">
                        <a:lnSpc>
                          <a:spcPct val="120000"/>
                        </a:lnSpc>
                        <a:buClrTx/>
                        <a:buSzTx/>
                        <a:buNone/>
                      </a:pPr>
                      <a:endParaRPr lang="en-US" sz="1500" b="0">
                        <a:solidFill>
                          <a:schemeClr val="tx1"/>
                        </a:solidFill>
                        <a:latin typeface="Calibri" panose="020F0502020204030204" charset="0"/>
                        <a:cs typeface="Calibri" panose="020F0502020204030204" charset="0"/>
                      </a:endParaRPr>
                    </a:p>
                  </a:txBody>
                  <a:tcPr anchor="ctr" anchorCtr="0">
                    <a:solidFill>
                      <a:schemeClr val="accent3">
                        <a:lumMod val="85000"/>
                      </a:schemeClr>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rgbClr val="78398D"/>
                </a:solidFill>
                <a:latin typeface="Calibri" panose="020F0502020204030204" charset="0"/>
                <a:cs typeface="Calibri" panose="020F0502020204030204" charset="0"/>
              </a:rPr>
              <a:t>CHANGE REQUESTS</a:t>
            </a:r>
            <a:endParaRPr lang="en-US" b="1">
              <a:latin typeface="Calibri" panose="020F0502020204030204" charset="0"/>
              <a:cs typeface="Calibri" panose="020F0502020204030204" charset="0"/>
            </a:endParaRPr>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graphicFrame>
        <p:nvGraphicFramePr>
          <p:cNvPr id="18" name="Content Placeholder 17"/>
          <p:cNvGraphicFramePr/>
          <p:nvPr>
            <p:ph sz="half" idx="2"/>
          </p:nvPr>
        </p:nvGraphicFramePr>
        <p:xfrm>
          <a:off x="396875" y="1725930"/>
          <a:ext cx="11398885" cy="4642485"/>
        </p:xfrm>
        <a:graphic>
          <a:graphicData uri="http://schemas.openxmlformats.org/drawingml/2006/table">
            <a:tbl>
              <a:tblPr bandRow="1">
                <a:tableStyleId>{073A0DAA-6AF3-43AB-8588-CEC1D06C72B9}</a:tableStyleId>
              </a:tblPr>
              <a:tblGrid>
                <a:gridCol w="7251065"/>
                <a:gridCol w="4147820"/>
              </a:tblGrid>
              <a:tr h="440690">
                <a:tc>
                  <a:txBody>
                    <a:bodyPr/>
                    <a:p>
                      <a:pPr algn="ctr">
                        <a:buNone/>
                      </a:pPr>
                      <a:r>
                        <a:rPr lang="en-US" sz="1800" b="1">
                          <a:solidFill>
                            <a:schemeClr val="bg1"/>
                          </a:solidFill>
                          <a:latin typeface="Calibri" panose="020F0502020204030204" charset="0"/>
                          <a:cs typeface="Calibri" panose="020F0502020204030204" charset="0"/>
                          <a:sym typeface="+mn-ea"/>
                        </a:rPr>
                        <a:t>Description</a:t>
                      </a:r>
                      <a:endParaRPr lang="en-US" sz="1800" b="1">
                        <a:solidFill>
                          <a:schemeClr val="bg1"/>
                        </a:solidFill>
                        <a:latin typeface="Calibri" panose="020F0502020204030204" charset="0"/>
                        <a:cs typeface="Calibri" panose="020F0502020204030204" charset="0"/>
                        <a:sym typeface="+mn-ea"/>
                      </a:endParaRPr>
                    </a:p>
                  </a:txBody>
                  <a:tcPr anchor="ctr" anchorCtr="0">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rPr>
                        <a:t>Module</a:t>
                      </a:r>
                      <a:endParaRPr lang="en-US" sz="1800" b="1">
                        <a:solidFill>
                          <a:schemeClr val="bg1"/>
                        </a:solidFill>
                        <a:latin typeface="Calibri" panose="020F0502020204030204" charset="0"/>
                        <a:cs typeface="Calibri" panose="020F0502020204030204" charset="0"/>
                      </a:endParaRPr>
                    </a:p>
                  </a:txBody>
                  <a:tcPr anchor="ctr" anchorCtr="0">
                    <a:solidFill>
                      <a:srgbClr val="A969C4"/>
                    </a:solidFill>
                  </a:tcPr>
                </a:tc>
              </a:tr>
              <a:tr h="492125">
                <a:tc>
                  <a:txBody>
                    <a:bodyPr/>
                    <a:p>
                      <a:pPr algn="l" fontAlgn="ctr">
                        <a:lnSpc>
                          <a:spcPct val="120000"/>
                        </a:lnSpc>
                        <a:buClrTx/>
                        <a:buSzTx/>
                        <a:buNone/>
                      </a:pPr>
                      <a:r>
                        <a:rPr lang="en-US" sz="1600">
                          <a:latin typeface="Calibri" panose="020F0502020204030204" charset="0"/>
                          <a:cs typeface="Calibri" panose="020F0502020204030204" charset="0"/>
                        </a:rPr>
                        <a:t>Entrance Examination Process</a:t>
                      </a:r>
                      <a:endParaRPr lang="en-US" sz="1600">
                        <a:latin typeface="Calibri" panose="020F0502020204030204" charset="0"/>
                        <a:cs typeface="Calibri" panose="020F0502020204030204" charset="0"/>
                      </a:endParaRPr>
                    </a:p>
                  </a:txBody>
                  <a:tcPr>
                    <a:solidFill>
                      <a:schemeClr val="accent3">
                        <a:lumMod val="85000"/>
                      </a:schemeClr>
                    </a:solidFill>
                  </a:tcPr>
                </a:tc>
                <a:tc>
                  <a:txBody>
                    <a:bodyPr/>
                    <a:p>
                      <a:pPr algn="l" fontAlgn="ctr">
                        <a:lnSpc>
                          <a:spcPct val="120000"/>
                        </a:lnSpc>
                        <a:buClrTx/>
                        <a:buSzTx/>
                        <a:buNone/>
                      </a:pPr>
                      <a:r>
                        <a:rPr lang="en-US" sz="1600">
                          <a:latin typeface="Calibri" panose="020F0502020204030204" charset="0"/>
                          <a:cs typeface="Calibri" panose="020F0502020204030204" charset="0"/>
                        </a:rPr>
                        <a:t>Students Management</a:t>
                      </a:r>
                      <a:endParaRPr lang="en-US" sz="1600">
                        <a:latin typeface="Calibri" panose="020F0502020204030204" charset="0"/>
                        <a:cs typeface="Calibri" panose="020F0502020204030204" charset="0"/>
                      </a:endParaRPr>
                    </a:p>
                  </a:txBody>
                  <a:tcPr>
                    <a:solidFill>
                      <a:schemeClr val="accent3">
                        <a:lumMod val="85000"/>
                      </a:schemeClr>
                    </a:solidFill>
                  </a:tcPr>
                </a:tc>
              </a:tr>
              <a:tr h="618490">
                <a:tc>
                  <a:txBody>
                    <a:bodyPr/>
                    <a:p>
                      <a:pPr algn="l" fontAlgn="ctr">
                        <a:lnSpc>
                          <a:spcPct val="120000"/>
                        </a:lnSpc>
                        <a:buClrTx/>
                        <a:buSzTx/>
                        <a:buNone/>
                      </a:pPr>
                      <a:r>
                        <a:rPr lang="en-US" sz="1600">
                          <a:latin typeface="Calibri" panose="020F0502020204030204" charset="0"/>
                          <a:cs typeface="Calibri" panose="020F0502020204030204" charset="0"/>
                        </a:rPr>
                        <a:t>TrainingOfTrainers(TOT)</a:t>
                      </a:r>
                      <a:endParaRPr lang="en-US" sz="1600">
                        <a:latin typeface="Calibri" panose="020F0502020204030204" charset="0"/>
                        <a:cs typeface="Calibri" panose="020F0502020204030204" charset="0"/>
                      </a:endParaRPr>
                    </a:p>
                  </a:txBody>
                  <a:tcPr>
                    <a:solidFill>
                      <a:schemeClr val="accent3">
                        <a:lumMod val="85000"/>
                      </a:schemeClr>
                    </a:solidFill>
                  </a:tcPr>
                </a:tc>
                <a:tc>
                  <a:txBody>
                    <a:bodyPr/>
                    <a:p>
                      <a:pPr algn="l" fontAlgn="ctr">
                        <a:lnSpc>
                          <a:spcPct val="120000"/>
                        </a:lnSpc>
                        <a:buClrTx/>
                        <a:buSzTx/>
                        <a:buNone/>
                      </a:pPr>
                      <a:r>
                        <a:rPr lang="en-US" sz="1600">
                          <a:latin typeface="Calibri" panose="020F0502020204030204" charset="0"/>
                          <a:cs typeface="Calibri" panose="020F0502020204030204" charset="0"/>
                          <a:sym typeface="+mn-ea"/>
                        </a:rPr>
                        <a:t>Students Management</a:t>
                      </a:r>
                      <a:endParaRPr lang="en-US" sz="1600">
                        <a:latin typeface="Calibri" panose="020F0502020204030204" charset="0"/>
                        <a:cs typeface="Calibri" panose="020F0502020204030204" charset="0"/>
                      </a:endParaRPr>
                    </a:p>
                  </a:txBody>
                  <a:tcPr>
                    <a:solidFill>
                      <a:schemeClr val="accent3">
                        <a:lumMod val="85000"/>
                      </a:schemeClr>
                    </a:solidFill>
                  </a:tcPr>
                </a:tc>
              </a:tr>
              <a:tr h="617855">
                <a:tc>
                  <a:txBody>
                    <a:bodyPr/>
                    <a:p>
                      <a:pPr algn="l" fontAlgn="ctr">
                        <a:lnSpc>
                          <a:spcPct val="120000"/>
                        </a:lnSpc>
                        <a:buClrTx/>
                        <a:buSzTx/>
                        <a:buNone/>
                      </a:pPr>
                      <a:r>
                        <a:rPr lang="en-US" sz="1600">
                          <a:latin typeface="Calibri" panose="020F0502020204030204" charset="0"/>
                          <a:cs typeface="Calibri" panose="020F0502020204030204" charset="0"/>
                        </a:rPr>
                        <a:t>Recruitment Process</a:t>
                      </a:r>
                      <a:endParaRPr lang="en-US" sz="1600">
                        <a:latin typeface="Calibri" panose="020F0502020204030204" charset="0"/>
                        <a:cs typeface="Calibri" panose="020F0502020204030204" charset="0"/>
                      </a:endParaRPr>
                    </a:p>
                  </a:txBody>
                  <a:tcPr>
                    <a:solidFill>
                      <a:schemeClr val="accent3">
                        <a:lumMod val="85000"/>
                      </a:schemeClr>
                    </a:solidFill>
                  </a:tcPr>
                </a:tc>
                <a:tc>
                  <a:txBody>
                    <a:bodyPr/>
                    <a:p>
                      <a:pPr algn="l" fontAlgn="ctr">
                        <a:lnSpc>
                          <a:spcPct val="120000"/>
                        </a:lnSpc>
                        <a:buClrTx/>
                        <a:buSzTx/>
                        <a:buNone/>
                      </a:pPr>
                      <a:r>
                        <a:rPr lang="en-US" sz="1600">
                          <a:latin typeface="Calibri" panose="020F0502020204030204" charset="0"/>
                          <a:cs typeface="Calibri" panose="020F0502020204030204" charset="0"/>
                        </a:rPr>
                        <a:t>Human Resources Management System</a:t>
                      </a:r>
                      <a:endParaRPr lang="en-US" sz="1600">
                        <a:latin typeface="Calibri" panose="020F0502020204030204" charset="0"/>
                        <a:cs typeface="Calibri" panose="020F0502020204030204" charset="0"/>
                      </a:endParaRPr>
                    </a:p>
                  </a:txBody>
                  <a:tcPr>
                    <a:solidFill>
                      <a:schemeClr val="accent3">
                        <a:lumMod val="85000"/>
                      </a:schemeClr>
                    </a:solidFill>
                  </a:tcPr>
                </a:tc>
              </a:tr>
              <a:tr h="618490">
                <a:tc>
                  <a:txBody>
                    <a:bodyPr/>
                    <a:p>
                      <a:pPr algn="l" fontAlgn="ctr">
                        <a:lnSpc>
                          <a:spcPct val="120000"/>
                        </a:lnSpc>
                        <a:buClrTx/>
                        <a:buSzTx/>
                        <a:buNone/>
                      </a:pPr>
                      <a:r>
                        <a:rPr lang="en-US" sz="1600">
                          <a:latin typeface="Calibri" panose="020F0502020204030204" charset="0"/>
                          <a:cs typeface="Calibri" panose="020F0502020204030204" charset="0"/>
                        </a:rPr>
                        <a:t>Employee Re-Engagement</a:t>
                      </a:r>
                      <a:endParaRPr lang="en-US" sz="1600">
                        <a:latin typeface="Calibri" panose="020F0502020204030204" charset="0"/>
                        <a:cs typeface="Calibri" panose="020F0502020204030204" charset="0"/>
                      </a:endParaRPr>
                    </a:p>
                  </a:txBody>
                  <a:tcPr>
                    <a:solidFill>
                      <a:schemeClr val="accent3">
                        <a:lumMod val="85000"/>
                      </a:schemeClr>
                    </a:solidFill>
                  </a:tcPr>
                </a:tc>
                <a:tc>
                  <a:txBody>
                    <a:bodyPr/>
                    <a:p>
                      <a:pPr algn="l" fontAlgn="ctr">
                        <a:lnSpc>
                          <a:spcPct val="120000"/>
                        </a:lnSpc>
                        <a:buClrTx/>
                        <a:buSzTx/>
                        <a:buNone/>
                      </a:pPr>
                      <a:r>
                        <a:rPr lang="en-US" sz="1600">
                          <a:latin typeface="Calibri" panose="020F0502020204030204" charset="0"/>
                          <a:cs typeface="Calibri" panose="020F0502020204030204" charset="0"/>
                          <a:sym typeface="+mn-ea"/>
                        </a:rPr>
                        <a:t>Human Resources Management System</a:t>
                      </a:r>
                      <a:endParaRPr lang="en-US" sz="1600">
                        <a:latin typeface="Calibri" panose="020F0502020204030204" charset="0"/>
                        <a:cs typeface="Calibri" panose="020F0502020204030204" charset="0"/>
                      </a:endParaRPr>
                    </a:p>
                  </a:txBody>
                  <a:tcPr>
                    <a:solidFill>
                      <a:schemeClr val="accent3">
                        <a:lumMod val="85000"/>
                      </a:schemeClr>
                    </a:solidFill>
                  </a:tcPr>
                </a:tc>
              </a:tr>
              <a:tr h="618490">
                <a:tc>
                  <a:txBody>
                    <a:bodyPr/>
                    <a:p>
                      <a:pPr algn="l" fontAlgn="ctr">
                        <a:lnSpc>
                          <a:spcPct val="120000"/>
                        </a:lnSpc>
                        <a:buClrTx/>
                        <a:buSzTx/>
                        <a:buNone/>
                      </a:pPr>
                      <a:r>
                        <a:rPr lang="en-US" sz="1600">
                          <a:latin typeface="Calibri" panose="020F0502020204030204" charset="0"/>
                          <a:cs typeface="Calibri" panose="020F0502020204030204" charset="0"/>
                        </a:rPr>
                        <a:t>Testing effort for application installation in desktop version</a:t>
                      </a:r>
                      <a:endParaRPr lang="en-US" sz="1600">
                        <a:latin typeface="Calibri" panose="020F0502020204030204" charset="0"/>
                        <a:cs typeface="Calibri" panose="020F0502020204030204" charset="0"/>
                      </a:endParaRPr>
                    </a:p>
                  </a:txBody>
                  <a:tcPr>
                    <a:solidFill>
                      <a:schemeClr val="accent3">
                        <a:lumMod val="85000"/>
                      </a:schemeClr>
                    </a:solidFill>
                  </a:tcPr>
                </a:tc>
                <a:tc>
                  <a:txBody>
                    <a:bodyPr/>
                    <a:p>
                      <a:pPr algn="l" fontAlgn="ctr">
                        <a:lnSpc>
                          <a:spcPct val="120000"/>
                        </a:lnSpc>
                        <a:buClrTx/>
                        <a:buSzTx/>
                        <a:buNone/>
                      </a:pPr>
                      <a:r>
                        <a:rPr lang="en-US" sz="1600">
                          <a:latin typeface="Calibri" panose="020F0502020204030204" charset="0"/>
                          <a:cs typeface="Calibri" panose="020F0502020204030204" charset="0"/>
                          <a:sym typeface="+mn-ea"/>
                        </a:rPr>
                        <a:t>OCAC Server</a:t>
                      </a:r>
                      <a:endParaRPr lang="en-US" sz="1600">
                        <a:latin typeface="Calibri" panose="020F0502020204030204" charset="0"/>
                        <a:cs typeface="Calibri" panose="020F0502020204030204" charset="0"/>
                      </a:endParaRPr>
                    </a:p>
                  </a:txBody>
                  <a:tcPr>
                    <a:solidFill>
                      <a:schemeClr val="accent3">
                        <a:lumMod val="85000"/>
                      </a:schemeClr>
                    </a:solidFill>
                  </a:tcPr>
                </a:tc>
              </a:tr>
            </a:tbl>
          </a:graphicData>
        </a:graphic>
      </p:graphicFrame>
      <p:sp>
        <p:nvSpPr>
          <p:cNvPr id="3" name="Text Box 2"/>
          <p:cNvSpPr txBox="1"/>
          <p:nvPr/>
        </p:nvSpPr>
        <p:spPr>
          <a:xfrm>
            <a:off x="447040" y="5608320"/>
            <a:ext cx="11135360" cy="337185"/>
          </a:xfrm>
          <a:prstGeom prst="rect">
            <a:avLst/>
          </a:prstGeom>
          <a:noFill/>
        </p:spPr>
        <p:txBody>
          <a:bodyPr wrap="square" rtlCol="0">
            <a:spAutoFit/>
          </a:bodyPr>
          <a:p>
            <a:r>
              <a:rPr lang="en-US" sz="1600"/>
              <a:t>As discussed on 9th June 2023, the change requests Budget and Payroll have been removed from the the list</a:t>
            </a:r>
            <a:endParaRPr lang="en-US" sz="160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4462</Words>
  <Application>WPS Presentation</Application>
  <PresentationFormat>Widescreen</PresentationFormat>
  <Paragraphs>326</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Calibri</vt:lpstr>
      <vt:lpstr>Times New Roman</vt:lpstr>
      <vt:lpstr>Microsoft YaHei</vt:lpstr>
      <vt:lpstr>Century Gothic</vt:lpstr>
      <vt:lpstr>Arial Unicode MS</vt:lpstr>
      <vt:lpstr>Default Design</vt:lpstr>
      <vt:lpstr>PowerPoint 演示文稿</vt:lpstr>
      <vt:lpstr>PROJECT SUMMARY</vt:lpstr>
      <vt:lpstr>TASKS PLANNED/ACCOMPLISHED THIS WEEK  </vt:lpstr>
      <vt:lpstr>TASKS PLANNED/ACCOMPLISHED THIS WEEK  </vt:lpstr>
      <vt:lpstr>TASKS PLANNED/ACCOMPLISHED THIS WEEK  </vt:lpstr>
      <vt:lpstr>OVERALL PROJECT PROGRESS TIMELINE</vt:lpstr>
      <vt:lpstr>ISSUES</vt:lpstr>
      <vt:lpstr>ISSUES</vt:lpstr>
      <vt:lpstr>CHANGE REQUESTS</vt:lpstr>
      <vt:lpstr>UPCOMING WORK</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SHARMISTHA PANDA PANDA</cp:lastModifiedBy>
  <cp:revision>781</cp:revision>
  <dcterms:created xsi:type="dcterms:W3CDTF">2023-02-08T07:09:00Z</dcterms:created>
  <dcterms:modified xsi:type="dcterms:W3CDTF">2023-07-28T12:10:41Z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8F0A3785FF074E5BAEBA42BC1743EA69</vt:lpwstr>
  </property>
  <property fmtid="{D5CDD505-2E9C-101B-9397-08002B2CF9AE}" pid="3" name="KSOProductBuildVer">
    <vt:lpwstr>1033-11.2.0.11537</vt:lpwstr>
  </property>
</Properties>
</file>