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8" r:id="rId3"/>
    <p:sldId id="259" r:id="rId5"/>
    <p:sldId id="369" r:id="rId6"/>
    <p:sldId id="370" r:id="rId7"/>
    <p:sldId id="401" r:id="rId8"/>
    <p:sldId id="400" r:id="rId9"/>
    <p:sldId id="410" r:id="rId10"/>
    <p:sldId id="412" r:id="rId11"/>
    <p:sldId id="418" r:id="rId12"/>
    <p:sldId id="371" r:id="rId13"/>
    <p:sldId id="372" r:id="rId14"/>
    <p:sldId id="417" r:id="rId15"/>
    <p:sldId id="403" r:id="rId16"/>
    <p:sldId id="288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IT01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829"/>
    <a:srgbClr val="3C3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734"/>
    <p:restoredTop sz="94660"/>
  </p:normalViewPr>
  <p:slideViewPr>
    <p:cSldViewPr snapToGrid="0" showGuides="1">
      <p:cViewPr>
        <p:scale>
          <a:sx n="66" d="100"/>
          <a:sy n="66" d="100"/>
        </p:scale>
        <p:origin x="2328" y="1020"/>
      </p:cViewPr>
      <p:guideLst>
        <p:guide orient="horz" pos="2082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-4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6FDD7E-AE07-4874-AA52-362CA3E00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/>
            <a:r>
              <a:rPr lang="zh-CN" altLang="en-US" dirty="0"/>
              <a:t>The second level</a:t>
            </a:r>
            <a:endParaRPr lang="zh-CN" altLang="en-US" dirty="0"/>
          </a:p>
          <a:p>
            <a:pPr lvl="2"/>
            <a:r>
              <a:rPr lang="zh-CN" altLang="en-US" dirty="0"/>
              <a:t>The third level</a:t>
            </a:r>
            <a:endParaRPr lang="zh-CN" altLang="en-US" dirty="0"/>
          </a:p>
          <a:p>
            <a:pPr lvl="3"/>
            <a:r>
              <a:rPr lang="zh-CN" altLang="en-US" dirty="0"/>
              <a:t>The 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6FDD7E-AE07-4874-AA52-362CA3E00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6"/>
          <p:cNvSpPr txBox="1"/>
          <p:nvPr/>
        </p:nvSpPr>
        <p:spPr>
          <a:xfrm>
            <a:off x="1195070" y="2914015"/>
            <a:ext cx="27374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 sz="3200" b="1" dirty="0">
                <a:solidFill>
                  <a:schemeClr val="bg1"/>
                </a:solidFill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ea typeface="Microsoft YaHei" panose="020B0503020204020204" pitchFamily="34" charset="-122"/>
                <a:cs typeface="Calibri" panose="020F0502020204030204" pitchFamily="34" charset="0"/>
              </a:rPr>
              <a:t>EduLead ERP</a:t>
            </a:r>
            <a:r>
              <a:rPr lang="en-US" altLang="zh-CN" sz="3600" b="1" dirty="0">
                <a:solidFill>
                  <a:schemeClr val="bg1"/>
                </a:solidFill>
                <a:ea typeface="Microsoft YaHei" panose="020B0503020204020204" pitchFamily="34" charset="-122"/>
                <a:cs typeface="Calibri" panose="020F0502020204030204" pitchFamily="34" charset="0"/>
              </a:rPr>
              <a:t>  </a:t>
            </a:r>
            <a:endParaRPr lang="en-US" altLang="zh-CN" sz="3600" b="1" dirty="0">
              <a:solidFill>
                <a:schemeClr val="bg1"/>
              </a:solidFill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760" y="132080"/>
            <a:ext cx="917575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29870" y="3763645"/>
            <a:ext cx="64274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SUSTAINABLE OUTREACH AND UNIVERSAL LEADERSHIP LIMITED 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(SOUL)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31390" y="5262880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</a:rPr>
              <a:t>23-Nov-2022</a:t>
            </a:r>
            <a:endParaRPr lang="en-US" sz="18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 descr="campus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95" y="1110615"/>
            <a:ext cx="5423535" cy="4743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Escalation Matrix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53" name="Table 52"/>
          <p:cNvGraphicFramePr/>
          <p:nvPr/>
        </p:nvGraphicFramePr>
        <p:xfrm>
          <a:off x="523240" y="1304290"/>
          <a:ext cx="10836910" cy="454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975"/>
                <a:gridCol w="7480935"/>
              </a:tblGrid>
              <a:tr h="516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Triggers WHEN?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7660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Stakeholders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Functional needs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739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Account Manager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Sufficient resource allocation &amp; keep customers updated on regular basis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55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Project Manager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Delay in Project Execution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 requirement on Change Request (CR)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 mitigation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Prioritizing of a feature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35001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Project Lead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Prioritizing of a feature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&amp; Effective conflicts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charset="0"/>
                        <a:buChar char="§"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Frequent communication (internal, customer) and provides updates on goal progress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23240" y="5872480"/>
            <a:ext cx="1043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Disclaimer : </a:t>
            </a:r>
            <a:r>
              <a:rPr lang="en-US">
                <a:solidFill>
                  <a:schemeClr val="bg1"/>
                </a:solidFill>
              </a:rPr>
              <a:t>This is subject to change based on discussion with client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 Study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7830" y="1122680"/>
            <a:ext cx="1109916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q"/>
            </a:pPr>
            <a:r>
              <a:rPr lang="en-US" sz="1700">
                <a:solidFill>
                  <a:schemeClr val="bg1"/>
                </a:solidFill>
              </a:rPr>
              <a:t>Two of our clients where we successfully deployed ERP system to keep and manage data for SLCM, are : </a:t>
            </a:r>
            <a:endParaRPr lang="en-US" sz="1700">
              <a:solidFill>
                <a:schemeClr val="bg1"/>
              </a:solidFill>
            </a:endParaRPr>
          </a:p>
          <a:p>
            <a:pPr algn="just"/>
            <a:r>
              <a:rPr lang="en-US" sz="1700">
                <a:solidFill>
                  <a:schemeClr val="bg1"/>
                </a:solidFill>
              </a:rPr>
              <a:t>         KISS -The largest residential school facility for tribal children in the world </a:t>
            </a:r>
            <a:endParaRPr lang="en-US" sz="1700">
              <a:solidFill>
                <a:schemeClr val="bg1"/>
              </a:solidFill>
            </a:endParaRPr>
          </a:p>
          <a:p>
            <a:pPr algn="just"/>
            <a:r>
              <a:rPr lang="en-US" sz="1700">
                <a:solidFill>
                  <a:schemeClr val="bg1"/>
                </a:solidFill>
              </a:rPr>
              <a:t>         KIIT Polytechnic </a:t>
            </a:r>
            <a:endParaRPr lang="en-US" sz="1700">
              <a:solidFill>
                <a:schemeClr val="bg1"/>
              </a:solidFill>
            </a:endParaRPr>
          </a:p>
          <a:p>
            <a:pPr algn="just"/>
            <a:endParaRPr lang="en-US" sz="170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sz="1700">
                <a:solidFill>
                  <a:schemeClr val="bg1"/>
                </a:solidFill>
              </a:rPr>
              <a:t>Prior ERP Implementation : </a:t>
            </a:r>
            <a:endParaRPr lang="en-US" sz="1700">
              <a:solidFill>
                <a:schemeClr val="bg1"/>
              </a:solidFill>
            </a:endParaRPr>
          </a:p>
          <a:p>
            <a:pPr algn="just"/>
            <a:r>
              <a:rPr lang="en-US" sz="1700">
                <a:solidFill>
                  <a:schemeClr val="bg1"/>
                </a:solidFill>
                <a:sym typeface="+mn-ea"/>
              </a:rPr>
              <a:t>     Our clients maintained their data using web-based applications and spreadsheets, which were not effectively connected</a:t>
            </a:r>
            <a:endParaRPr lang="en-US" sz="1700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 sz="1700">
                <a:solidFill>
                  <a:schemeClr val="bg1"/>
                </a:solidFill>
                <a:sym typeface="+mn-ea"/>
              </a:rPr>
              <a:t>     to one another. As a result, it was difficult to maintain voluminous data. </a:t>
            </a:r>
            <a:endParaRPr lang="en-US" sz="1700">
              <a:solidFill>
                <a:schemeClr val="bg1"/>
              </a:solidFill>
              <a:sym typeface="+mn-ea"/>
            </a:endParaRPr>
          </a:p>
          <a:p>
            <a:pPr algn="just"/>
            <a:endParaRPr lang="en-US" sz="1700">
              <a:solidFill>
                <a:schemeClr val="bg1"/>
              </a:solidFill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sz="1700">
                <a:solidFill>
                  <a:schemeClr val="bg1"/>
                </a:solidFill>
              </a:rPr>
              <a:t>Post ERP Implementation : </a:t>
            </a:r>
            <a:endParaRPr lang="en-US" sz="1700">
              <a:solidFill>
                <a:schemeClr val="bg1"/>
              </a:solidFill>
            </a:endParaRPr>
          </a:p>
          <a:p>
            <a:pPr algn="just"/>
            <a:endParaRPr lang="en-US" sz="17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View all of their students' records in one location that are connected to one another. As a result, altering a record in one place changes it everywhere.</a:t>
            </a:r>
            <a:endParaRPr lang="en-US" sz="17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Perform transactions like Approve students, Create Program Enrollment, Exam declaration, Attendance, Course Scheduling, Fees payment, Paper setting, result declaration from ERP platform</a:t>
            </a:r>
            <a:endParaRPr lang="en-US" sz="17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Users are notified at each stage of the transaction</a:t>
            </a:r>
            <a:endParaRPr lang="en-US" sz="17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endParaRPr lang="en-US" sz="170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sz="1700">
                <a:solidFill>
                  <a:schemeClr val="bg1"/>
                </a:solidFill>
              </a:rPr>
              <a:t>Other modules such as Training &amp; Placement, Human Resource Management, Procurement &amp; Inventory were also implemented for KISS and </a:t>
            </a:r>
            <a:r>
              <a:rPr lang="en-US" sz="1700">
                <a:solidFill>
                  <a:schemeClr val="bg1"/>
                </a:solidFill>
                <a:sym typeface="+mn-ea"/>
              </a:rPr>
              <a:t>KIIT Polytechnic</a:t>
            </a:r>
            <a:endParaRPr lang="en-US" sz="17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5160" y="1330960"/>
            <a:ext cx="1107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169285" y="2733040"/>
            <a:ext cx="5608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Question and Answer </a:t>
            </a:r>
            <a:endParaRPr lang="en-US" sz="4400" b="1">
              <a:solidFill>
                <a:schemeClr val="bg1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4338" y="1358900"/>
            <a:ext cx="5251450" cy="529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文本框 6"/>
          <p:cNvSpPr txBox="1"/>
          <p:nvPr/>
        </p:nvSpPr>
        <p:spPr>
          <a:xfrm>
            <a:off x="450850" y="2362200"/>
            <a:ext cx="6313488" cy="1444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8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r>
              <a:rPr lang="zh-CN" altLang="en-US" sz="8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zh-CN" altLang="en-US" sz="8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83075" y="1049655"/>
            <a:ext cx="3844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矩形 18"/>
          <p:cNvSpPr/>
          <p:nvPr/>
        </p:nvSpPr>
        <p:spPr>
          <a:xfrm>
            <a:off x="4282758" y="342900"/>
            <a:ext cx="3421062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endParaRPr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5" name="矩形 8"/>
          <p:cNvSpPr/>
          <p:nvPr/>
        </p:nvSpPr>
        <p:spPr>
          <a:xfrm>
            <a:off x="1196340" y="409321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760" y="132080"/>
            <a:ext cx="917575" cy="917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Table 2"/>
          <p:cNvGraphicFramePr/>
          <p:nvPr/>
        </p:nvGraphicFramePr>
        <p:xfrm>
          <a:off x="2975610" y="1381125"/>
          <a:ext cx="6459855" cy="474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/>
                <a:gridCol w="4599305"/>
              </a:tblGrid>
              <a:tr h="4064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>
                          <a:ln>
                            <a:noFill/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>
                        <a:ln>
                          <a:noFill/>
                        </a:ln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Introduction Of SOUL Limited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Our ERP Product - EduLead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How EduLead Will Help WSC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Engagement Model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Project Timeline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Governance Model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Standards and Procedures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Escalation Matrix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Case Study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Demo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641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  <a:sym typeface="+mn-ea"/>
                        </a:rPr>
                        <a:t>Question &amp; Answer</a:t>
                      </a:r>
                      <a:endParaRPr lang="en-US" altLang="zh-CN" sz="16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 Of SOUL Limited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76250" y="935990"/>
            <a:ext cx="1076960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SOUL </a:t>
            </a:r>
            <a:r>
              <a:rPr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Limited </a:t>
            </a:r>
            <a:r>
              <a:rPr lang="en-US"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sz="1600" b="1" spc="-1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sister </a:t>
            </a:r>
            <a:r>
              <a:rPr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concern of </a:t>
            </a:r>
            <a:r>
              <a:rPr sz="1600" b="1" spc="-1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KIIT</a:t>
            </a:r>
            <a:r>
              <a:rPr lang="en-US" sz="1600" b="1" spc="-1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),</a:t>
            </a:r>
            <a:r>
              <a:rPr sz="1600" b="1" spc="-1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advises its client on</a:t>
            </a:r>
            <a:r>
              <a:rPr sz="1600" b="1" spc="-1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Strategy</a:t>
            </a:r>
            <a:r>
              <a:rPr lang="en-US" sz="1600" b="1" spc="-1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600" b="1" spc="-1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</a:t>
            </a:r>
            <a:r>
              <a:rPr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 </a:t>
            </a:r>
            <a:r>
              <a:rPr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transformation</a:t>
            </a:r>
            <a:r>
              <a:rPr lang="en-US"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focused </a:t>
            </a:r>
            <a:r>
              <a:rPr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on sustainability through delivery </a:t>
            </a:r>
            <a:r>
              <a:rPr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</a:t>
            </a:r>
            <a:r>
              <a:rPr lang="en-US"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realignment, </a:t>
            </a:r>
            <a:r>
              <a:rPr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skill </a:t>
            </a:r>
            <a:r>
              <a:rPr lang="en-US"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development</a:t>
            </a:r>
            <a:r>
              <a:rPr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, smart </a:t>
            </a:r>
            <a:r>
              <a:rPr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negotiation, contracting</a:t>
            </a:r>
            <a:r>
              <a:rPr lang="en-US" sz="1600" b="1" spc="-1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digitization to achieve operational efficiency and capital productivity.</a:t>
            </a:r>
            <a:endParaRPr lang="en-US" sz="1600" b="1" spc="-1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b="1" spc="-1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1600" b="1" spc="-5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Our Insights:</a:t>
            </a:r>
            <a:endParaRPr sz="1600" b="1" spc="-5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0855" y="2426970"/>
            <a:ext cx="11170920" cy="399161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20750" y="2633980"/>
            <a:ext cx="10419019" cy="3606165"/>
            <a:chOff x="1450" y="3648"/>
            <a:chExt cx="16749" cy="5994"/>
          </a:xfrm>
        </p:grpSpPr>
        <p:grpSp>
          <p:nvGrpSpPr>
            <p:cNvPr id="5" name="Group 4"/>
            <p:cNvGrpSpPr/>
            <p:nvPr/>
          </p:nvGrpSpPr>
          <p:grpSpPr>
            <a:xfrm>
              <a:off x="1450" y="3648"/>
              <a:ext cx="7784" cy="1422"/>
              <a:chOff x="1450" y="3648"/>
              <a:chExt cx="7784" cy="1422"/>
            </a:xfrm>
          </p:grpSpPr>
          <p:sp>
            <p:nvSpPr>
              <p:cNvPr id="3" name="object 6"/>
              <p:cNvSpPr/>
              <p:nvPr/>
            </p:nvSpPr>
            <p:spPr>
              <a:xfrm>
                <a:off x="1450" y="3648"/>
                <a:ext cx="7784" cy="142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589" y="3785"/>
                <a:ext cx="7199" cy="1146"/>
                <a:chOff x="1589" y="3785"/>
                <a:chExt cx="7199" cy="1146"/>
              </a:xfrm>
            </p:grpSpPr>
            <p:sp>
              <p:nvSpPr>
                <p:cNvPr id="9" name="object 7"/>
                <p:cNvSpPr txBox="1"/>
                <p:nvPr/>
              </p:nvSpPr>
              <p:spPr>
                <a:xfrm>
                  <a:off x="3347" y="4035"/>
                  <a:ext cx="5441" cy="380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sz="1400" b="1" spc="-5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Smart </a:t>
                  </a:r>
                  <a:r>
                    <a:rPr sz="1400" b="1" spc="-10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campus </a:t>
                  </a:r>
                  <a:r>
                    <a:rPr sz="1400" b="1" spc="-5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solutions using IoT and</a:t>
                  </a:r>
                  <a:r>
                    <a:rPr sz="1400" b="1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 AI</a:t>
                  </a:r>
                  <a:endParaRPr sz="1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0" name="object 8"/>
                <p:cNvSpPr/>
                <p:nvPr/>
              </p:nvSpPr>
              <p:spPr>
                <a:xfrm>
                  <a:off x="1589" y="3785"/>
                  <a:ext cx="1588" cy="1146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p/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1450" y="5170"/>
              <a:ext cx="7784" cy="1424"/>
              <a:chOff x="1450" y="5170"/>
              <a:chExt cx="7784" cy="1424"/>
            </a:xfrm>
          </p:grpSpPr>
          <p:sp>
            <p:nvSpPr>
              <p:cNvPr id="12" name="object 9"/>
              <p:cNvSpPr/>
              <p:nvPr/>
            </p:nvSpPr>
            <p:spPr>
              <a:xfrm>
                <a:off x="1450" y="5170"/>
                <a:ext cx="7784" cy="142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3" name="object 10"/>
              <p:cNvSpPr txBox="1"/>
              <p:nvPr/>
            </p:nvSpPr>
            <p:spPr>
              <a:xfrm>
                <a:off x="3347" y="5528"/>
                <a:ext cx="4813" cy="7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p>
                <a:pPr marL="12700">
                  <a:lnSpc>
                    <a:spcPts val="1610"/>
                  </a:lnSpc>
                  <a:spcBef>
                    <a:spcPts val="105"/>
                  </a:spcBef>
                </a:pP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Deployment </a:t>
                </a:r>
                <a:r>
                  <a:rPr sz="1400" b="1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of </a:t>
                </a: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Enterprise Applications</a:t>
                </a:r>
                <a:r>
                  <a:rPr sz="1400" b="1" spc="-6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for</a:t>
                </a:r>
                <a:r>
                  <a:rPr lang="en-US"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governance of</a:t>
                </a:r>
                <a:r>
                  <a:rPr sz="1400" b="1" spc="-2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1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University</a:t>
                </a:r>
                <a:endParaRPr sz="1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bject 11"/>
              <p:cNvSpPr/>
              <p:nvPr/>
            </p:nvSpPr>
            <p:spPr>
              <a:xfrm>
                <a:off x="1589" y="5309"/>
                <a:ext cx="1588" cy="114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450" y="6694"/>
              <a:ext cx="7784" cy="1422"/>
              <a:chOff x="1450" y="6694"/>
              <a:chExt cx="7784" cy="1422"/>
            </a:xfrm>
          </p:grpSpPr>
          <p:sp>
            <p:nvSpPr>
              <p:cNvPr id="15" name="object 12"/>
              <p:cNvSpPr/>
              <p:nvPr/>
            </p:nvSpPr>
            <p:spPr>
              <a:xfrm>
                <a:off x="1450" y="6694"/>
                <a:ext cx="7784" cy="142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6" name="object 13"/>
              <p:cNvSpPr txBox="1"/>
              <p:nvPr/>
            </p:nvSpPr>
            <p:spPr>
              <a:xfrm>
                <a:off x="3346" y="7214"/>
                <a:ext cx="5124" cy="3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Design and deployment of education</a:t>
                </a:r>
                <a:r>
                  <a:rPr sz="1400" b="1" spc="-3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aids</a:t>
                </a:r>
                <a:endParaRPr sz="1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object 14"/>
              <p:cNvSpPr/>
              <p:nvPr/>
            </p:nvSpPr>
            <p:spPr>
              <a:xfrm>
                <a:off x="1589" y="6833"/>
                <a:ext cx="1588" cy="114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450" y="8215"/>
              <a:ext cx="7913" cy="1424"/>
              <a:chOff x="1450" y="8215"/>
              <a:chExt cx="7913" cy="1424"/>
            </a:xfrm>
          </p:grpSpPr>
          <p:sp>
            <p:nvSpPr>
              <p:cNvPr id="18" name="object 15"/>
              <p:cNvSpPr/>
              <p:nvPr/>
            </p:nvSpPr>
            <p:spPr>
              <a:xfrm>
                <a:off x="1450" y="8215"/>
                <a:ext cx="7784" cy="142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20" name="object 16"/>
              <p:cNvSpPr txBox="1"/>
              <p:nvPr/>
            </p:nvSpPr>
            <p:spPr>
              <a:xfrm>
                <a:off x="3346" y="8419"/>
                <a:ext cx="6017" cy="1091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p>
                <a:pPr marL="12700" marR="5080">
                  <a:lnSpc>
                    <a:spcPct val="92000"/>
                  </a:lnSpc>
                  <a:spcBef>
                    <a:spcPts val="245"/>
                  </a:spcBef>
                </a:pP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Sustainable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Healthcare, </a:t>
                </a:r>
                <a:r>
                  <a:rPr sz="1400" b="1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Modernizing </a:t>
                </a: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Agriculture,  Skill development </a:t>
                </a:r>
                <a:r>
                  <a:rPr sz="1400" b="1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</a:t>
                </a:r>
                <a:r>
                  <a:rPr lang="en-US" sz="1400" b="1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en-US" sz="1400" b="1" dirty="0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12700" marR="5080">
                  <a:lnSpc>
                    <a:spcPct val="92000"/>
                  </a:lnSpc>
                  <a:spcBef>
                    <a:spcPts val="245"/>
                  </a:spcBef>
                </a:pP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manufacturing, </a:t>
                </a:r>
                <a:r>
                  <a:rPr sz="1400" b="1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Disability  </a:t>
                </a:r>
                <a:r>
                  <a:rPr sz="1400" b="1" spc="-2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Cluster</a:t>
                </a:r>
                <a:endParaRPr sz="1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" name="object 17"/>
              <p:cNvSpPr/>
              <p:nvPr/>
            </p:nvSpPr>
            <p:spPr>
              <a:xfrm>
                <a:off x="1589" y="8354"/>
                <a:ext cx="1588" cy="1146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272" y="3648"/>
              <a:ext cx="7775" cy="1422"/>
              <a:chOff x="10272" y="3648"/>
              <a:chExt cx="7775" cy="1422"/>
            </a:xfrm>
          </p:grpSpPr>
          <p:sp>
            <p:nvSpPr>
              <p:cNvPr id="22" name="object 18"/>
              <p:cNvSpPr/>
              <p:nvPr/>
            </p:nvSpPr>
            <p:spPr>
              <a:xfrm>
                <a:off x="10272" y="3648"/>
                <a:ext cx="7775" cy="142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24" name="object 20"/>
              <p:cNvSpPr/>
              <p:nvPr/>
            </p:nvSpPr>
            <p:spPr>
              <a:xfrm>
                <a:off x="10409" y="3785"/>
                <a:ext cx="1588" cy="1146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0272" y="5170"/>
              <a:ext cx="7775" cy="1424"/>
              <a:chOff x="10272" y="5170"/>
              <a:chExt cx="7775" cy="1424"/>
            </a:xfrm>
          </p:grpSpPr>
          <p:sp>
            <p:nvSpPr>
              <p:cNvPr id="25" name="object 21"/>
              <p:cNvSpPr/>
              <p:nvPr/>
            </p:nvSpPr>
            <p:spPr>
              <a:xfrm>
                <a:off x="10272" y="5170"/>
                <a:ext cx="7775" cy="142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4" name="object 22"/>
              <p:cNvSpPr txBox="1"/>
              <p:nvPr/>
            </p:nvSpPr>
            <p:spPr>
              <a:xfrm>
                <a:off x="12270" y="5528"/>
                <a:ext cx="5326" cy="7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p>
                <a:pPr marL="12700">
                  <a:lnSpc>
                    <a:spcPts val="1610"/>
                  </a:lnSpc>
                  <a:spcBef>
                    <a:spcPts val="105"/>
                  </a:spcBef>
                </a:pP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Sustainable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engagement </a:t>
                </a:r>
                <a:r>
                  <a:rPr sz="1400" b="1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core</a:t>
                </a:r>
                <a:r>
                  <a:rPr sz="1400" b="1" spc="-4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2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strategy,</a:t>
                </a:r>
                <a:r>
                  <a:rPr lang="en-US" sz="1400" b="1" spc="-2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operational and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technical</a:t>
                </a:r>
                <a:r>
                  <a:rPr sz="1400" b="1" spc="-2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development</a:t>
                </a:r>
                <a:endParaRPr sz="1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" name="object 23"/>
              <p:cNvSpPr/>
              <p:nvPr/>
            </p:nvSpPr>
            <p:spPr>
              <a:xfrm>
                <a:off x="10409" y="5309"/>
                <a:ext cx="1588" cy="1146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272" y="6694"/>
              <a:ext cx="7925" cy="1422"/>
              <a:chOff x="10272" y="6694"/>
              <a:chExt cx="7925" cy="1422"/>
            </a:xfrm>
          </p:grpSpPr>
          <p:sp>
            <p:nvSpPr>
              <p:cNvPr id="28" name="object 24"/>
              <p:cNvSpPr/>
              <p:nvPr/>
            </p:nvSpPr>
            <p:spPr>
              <a:xfrm>
                <a:off x="10272" y="6694"/>
                <a:ext cx="7775" cy="142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29" name="object 25"/>
              <p:cNvSpPr txBox="1"/>
              <p:nvPr/>
            </p:nvSpPr>
            <p:spPr>
              <a:xfrm>
                <a:off x="12271" y="7050"/>
                <a:ext cx="5926" cy="770"/>
              </a:xfrm>
              <a:prstGeom prst="rect">
                <a:avLst/>
              </a:prstGeom>
            </p:spPr>
            <p:txBody>
              <a:bodyPr vert="horz" wrap="square" lIns="0" tIns="34290" rIns="0" bIns="0" rtlCol="0">
                <a:spAutoFit/>
              </a:bodyPr>
              <a:p>
                <a:pPr marL="12700" marR="5080">
                  <a:lnSpc>
                    <a:spcPts val="1540"/>
                  </a:lnSpc>
                  <a:spcBef>
                    <a:spcPts val="270"/>
                  </a:spcBef>
                </a:pP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IT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infrastructures </a:t>
                </a: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support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to organizations </a:t>
                </a:r>
                <a:endParaRPr sz="1400" b="1" spc="-10" dirty="0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12700" marR="5080">
                  <a:lnSpc>
                    <a:spcPts val="1540"/>
                  </a:lnSpc>
                  <a:spcBef>
                    <a:spcPts val="270"/>
                  </a:spcBef>
                </a:pPr>
                <a:r>
                  <a: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as per  ITIL</a:t>
                </a:r>
                <a:r>
                  <a:rPr sz="1400" b="1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1400" b="1" spc="-1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standards</a:t>
                </a:r>
                <a:endParaRPr sz="1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0" name="object 26"/>
              <p:cNvSpPr/>
              <p:nvPr/>
            </p:nvSpPr>
            <p:spPr>
              <a:xfrm>
                <a:off x="10409" y="6833"/>
                <a:ext cx="1588" cy="1146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272" y="8220"/>
              <a:ext cx="7927" cy="1422"/>
              <a:chOff x="10272" y="8220"/>
              <a:chExt cx="7927" cy="1422"/>
            </a:xfrm>
          </p:grpSpPr>
          <p:sp>
            <p:nvSpPr>
              <p:cNvPr id="31" name="object 27"/>
              <p:cNvSpPr/>
              <p:nvPr/>
            </p:nvSpPr>
            <p:spPr>
              <a:xfrm>
                <a:off x="10272" y="8220"/>
                <a:ext cx="7775" cy="142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0409" y="8354"/>
                <a:ext cx="7790" cy="1146"/>
                <a:chOff x="10409" y="8354"/>
                <a:chExt cx="7790" cy="1146"/>
              </a:xfrm>
            </p:grpSpPr>
            <p:sp>
              <p:nvSpPr>
                <p:cNvPr id="33" name="object 28"/>
                <p:cNvSpPr txBox="1"/>
                <p:nvPr/>
              </p:nvSpPr>
              <p:spPr>
                <a:xfrm>
                  <a:off x="12272" y="8574"/>
                  <a:ext cx="5927" cy="770"/>
                </a:xfrm>
                <a:prstGeom prst="rect">
                  <a:avLst/>
                </a:prstGeom>
              </p:spPr>
              <p:txBody>
                <a:bodyPr vert="horz" wrap="square" lIns="0" tIns="34290" rIns="0" bIns="0" rtlCol="0">
                  <a:spAutoFit/>
                </a:bodyPr>
                <a:p>
                  <a:pPr marL="12700" marR="5080">
                    <a:lnSpc>
                      <a:spcPts val="1540"/>
                    </a:lnSpc>
                    <a:spcBef>
                      <a:spcPts val="270"/>
                    </a:spcBef>
                  </a:pPr>
                  <a:r>
                    <a:rPr sz="1400" b="1" spc="-5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Robotics-Aiding institutions </a:t>
                  </a:r>
                  <a:r>
                    <a:rPr sz="1400" b="1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with </a:t>
                  </a:r>
                  <a:r>
                    <a:rPr sz="1400" b="1" spc="-5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humanoids </a:t>
                  </a:r>
                  <a:endParaRPr sz="1400" b="1" spc="-5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12700" marR="5080">
                    <a:lnSpc>
                      <a:spcPts val="1540"/>
                    </a:lnSpc>
                    <a:spcBef>
                      <a:spcPts val="270"/>
                    </a:spcBef>
                  </a:pPr>
                  <a:r>
                    <a:rPr sz="1400" b="1" spc="-15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for  </a:t>
                  </a:r>
                  <a:r>
                    <a:rPr sz="1400" b="1" spc="-10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contactless</a:t>
                  </a:r>
                  <a:r>
                    <a:rPr sz="1400" b="1" dirty="0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 services</a:t>
                  </a:r>
                  <a:endParaRPr sz="1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4" name="object 29"/>
                <p:cNvSpPr/>
                <p:nvPr/>
              </p:nvSpPr>
              <p:spPr>
                <a:xfrm>
                  <a:off x="10409" y="8354"/>
                  <a:ext cx="1588" cy="1146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p/>
              </p:txBody>
            </p:sp>
          </p:grpSp>
        </p:grpSp>
      </p:grpSp>
      <p:sp>
        <p:nvSpPr>
          <p:cNvPr id="7" name="Text Box 6"/>
          <p:cNvSpPr txBox="1"/>
          <p:nvPr/>
        </p:nvSpPr>
        <p:spPr>
          <a:xfrm>
            <a:off x="7581265" y="2833370"/>
            <a:ext cx="3546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Skilled human resources for operation and maintenance of solar appliances</a:t>
            </a:r>
            <a:endParaRPr lang="en-US" sz="1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 ERP Product -EduLead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3400" y="1045845"/>
            <a:ext cx="10210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b="1">
                <a:solidFill>
                  <a:schemeClr val="bg1"/>
                </a:solidFill>
              </a:rPr>
              <a:t>EduLead ERP is a cloud based solution specifically designed for Educational Institutions.</a:t>
            </a:r>
            <a:endParaRPr lang="en-US" b="1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>
                <a:solidFill>
                  <a:schemeClr val="bg1"/>
                </a:solidFill>
              </a:rPr>
              <a:t>It provides solution to manage operation of an Educational Institute such as Student Life Cycle Management, Human resource management, Finance and accounting, payroll management, Materials management and Inventory management etc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2694305"/>
            <a:ext cx="7935595" cy="35344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830" y="268605"/>
            <a:ext cx="9984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EduLead Will Help WSC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3400" y="958850"/>
            <a:ext cx="1021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SOUL proposes to implement EduLead ERP for WSC’s Campus Management Application System. The designed system shall be a web based application  providing solution for efficient internal functioning of WSC along with on line delivery of services to each Stakeholder.</a:t>
            </a:r>
            <a:endParaRPr lang="en-US" sz="1800" b="1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849630" y="2526030"/>
          <a:ext cx="10132060" cy="384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030"/>
                <a:gridCol w="5066030"/>
              </a:tblGrid>
              <a:tr h="6743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WSC Scope Of Work</a:t>
                      </a:r>
                      <a:endParaRPr lang="en-US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840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Finance and Accounting System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Infrastructure Management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Academic System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Procurement &amp; Inventory Management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692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Students Management Modules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Training and Placement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 Resources Management System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Application Integration</a:t>
                      </a:r>
                      <a:endParaRPr lang="en-US" sz="1800" b="0">
                        <a:latin typeface="Calibri" panose="020F0502020204030204" pitchFamily="34" charset="0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Engagement Model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3240" y="1281430"/>
            <a:ext cx="1058608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sz="2000">
                <a:solidFill>
                  <a:schemeClr val="bg1"/>
                </a:solidFill>
              </a:rPr>
              <a:t>Project team and the development activities will be based at SOUL, Bhubaneswar premises. 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>
                <a:solidFill>
                  <a:schemeClr val="bg1"/>
                </a:solidFill>
              </a:rPr>
              <a:t>In case of assistance by WSC, team member(s) will be deputed to WSC premises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</a:pPr>
            <a:r>
              <a:rPr lang="en-US" sz="2000" b="1">
                <a:solidFill>
                  <a:schemeClr val="bg1"/>
                </a:solidFill>
              </a:rPr>
              <a:t> </a:t>
            </a:r>
            <a:endParaRPr lang="en-US" sz="20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>
                <a:solidFill>
                  <a:schemeClr val="bg1"/>
                </a:solidFill>
              </a:rPr>
              <a:t>Following are the roles defined for the development of ERP application :</a:t>
            </a:r>
            <a:endParaRPr lang="en-US" sz="2000" b="1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 sz="2000" b="1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Account Manager 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Functional Consultant * n 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Technical Architect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Project Manager 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Team Lead * n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Development Team * n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Test Specialist * n 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>
                <a:solidFill>
                  <a:schemeClr val="bg1"/>
                </a:solidFill>
              </a:rPr>
              <a:t>System Administrator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840" y="5689600"/>
            <a:ext cx="1002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olidFill>
                  <a:schemeClr val="bg1"/>
                </a:solidFill>
              </a:rPr>
              <a:t>n denotes person involved for a particular role </a:t>
            </a:r>
            <a:r>
              <a:rPr lang="en-US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Timeline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059180"/>
            <a:ext cx="10231120" cy="49568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Governance Model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89940" y="1059180"/>
            <a:ext cx="2111375" cy="2473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Governance 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Bodies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95930" y="1062990"/>
            <a:ext cx="5490210" cy="8007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u="sng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Steering Committee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project governance , direction &amp; management oversight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Escalation point as needed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/>
            <a:r>
              <a:rPr lang="en-US" sz="9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11170" y="1877060"/>
            <a:ext cx="5475605" cy="93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u="sng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 Committee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&amp; management of project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on time delivery of the system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the issues &amp; risks raised by the Working Committee  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21330" y="2816860"/>
            <a:ext cx="5466080" cy="7156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u="sng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Committee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&amp; delivery of the requirements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tactical and operational issues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9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8606155" y="1059180"/>
            <a:ext cx="1980565" cy="24631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Governance 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/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Checkpoints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417830" y="4036060"/>
          <a:ext cx="10828020" cy="243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525"/>
                <a:gridCol w="2138045"/>
                <a:gridCol w="2828925"/>
                <a:gridCol w="343852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Meeting</a:t>
                      </a:r>
                      <a:endParaRPr lang="en-US" sz="1400" b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endParaRPr lang="en-US" sz="1400" b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Governance Bodies</a:t>
                      </a:r>
                      <a:endParaRPr lang="en-US" sz="1400" b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US" sz="1400" b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level meeting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Weekly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Committee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progress against key milestones with Project team, leads and SOUL project manager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 concern areas or operational issues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Status Update Meeting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Bi-Weekly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Project Management Committee</a:t>
                      </a:r>
                      <a:endParaRPr lang="en-US" sz="120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Working Committee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Bi-weekly performance review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 outstanding and new issues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Forecast of activities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997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Steering Committee Meeting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Steering Committee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Project Management Committee</a:t>
                      </a:r>
                      <a:endParaRPr lang="en-US" sz="120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Working Committee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performance review 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milestones and plans 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buFont typeface="Wingdings" panose="05000000000000000000" charset="0"/>
                        <a:buChar char="Ø"/>
                      </a:pPr>
                      <a:r>
                        <a:rPr lang="en-US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 requiring intervention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340360" y="3717925"/>
            <a:ext cx="3383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bg1"/>
                </a:solidFill>
              </a:rPr>
              <a:t>Periodic governance checkpoints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9"/>
          <p:cNvSpPr/>
          <p:nvPr/>
        </p:nvSpPr>
        <p:spPr>
          <a:xfrm>
            <a:off x="417513" y="197485"/>
            <a:ext cx="6418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Standards and Procedures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523240" y="843280"/>
            <a:ext cx="102311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175" descr="soul_logo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97485"/>
            <a:ext cx="761365" cy="76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object 35"/>
          <p:cNvSpPr txBox="1"/>
          <p:nvPr/>
        </p:nvSpPr>
        <p:spPr>
          <a:xfrm>
            <a:off x="9486900" y="6432868"/>
            <a:ext cx="2705100" cy="244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p>
            <a:pPr marL="12700" fontAlgn="auto">
              <a:spcBef>
                <a:spcPts val="225"/>
              </a:spcBef>
            </a:pP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©</a:t>
            </a:r>
            <a:r>
              <a:rPr sz="1400" spc="-11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spc="-7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Co</a:t>
            </a:r>
            <a:r>
              <a:rPr sz="1400" spc="-7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p</a:t>
            </a:r>
            <a:r>
              <a:rPr sz="1400" spc="-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yr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i</a:t>
            </a:r>
            <a:r>
              <a:rPr sz="1400" spc="-14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g</a:t>
            </a:r>
            <a:r>
              <a:rPr sz="1400" spc="-2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h</a:t>
            </a:r>
            <a:r>
              <a:rPr sz="1400" spc="-40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t</a:t>
            </a:r>
            <a:r>
              <a:rPr sz="1400" spc="-85" noProof="1" dirty="0">
                <a:solidFill>
                  <a:srgbClr val="FFFFFF"/>
                </a:solidFill>
                <a:latin typeface="Lucida Sans Unicode" panose="020B0602030504020204"/>
                <a:ea typeface="+mn-ea"/>
                <a:cs typeface="Lucida Sans Unicode" panose="020B0602030504020204"/>
              </a:rPr>
              <a:t> </a:t>
            </a:r>
            <a:r>
              <a:rPr sz="1400" b="1" spc="-14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sz="1400" b="1" spc="2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OUL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 </a:t>
            </a:r>
            <a:r>
              <a:rPr sz="1400" b="1" spc="-12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LIM</a:t>
            </a:r>
            <a:r>
              <a:rPr sz="1400" b="1" spc="-9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sz="1400" b="1" spc="-8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sz="1400" b="1" spc="-95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sz="1400" b="1" spc="-30" noProof="1" dirty="0">
                <a:solidFill>
                  <a:srgbClr val="FFFFFF"/>
                </a:solidFill>
                <a:latin typeface="Tahoma" panose="020B0604030504040204"/>
                <a:ea typeface="+mn-ea"/>
                <a:cs typeface="Tahoma" panose="020B0604030504040204"/>
              </a:rPr>
              <a:t>D</a:t>
            </a:r>
            <a:endParaRPr sz="1400" noProof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37610" y="1010920"/>
            <a:ext cx="7016750" cy="1810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Project Change Control Procedure process : 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lphaLcPeriod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request taken after the sign off will be taken as a Change Request (CR) and incur additional cost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lphaLcPeriod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SOUL will evaluate and document the CR in terms of change in scope , cost, schedule, impact, benefits and other terms  and conditions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6975" y="2869565"/>
            <a:ext cx="7016115" cy="18110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  <a:buFont typeface="+mj-lt"/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Deliverable Acceptance Procedure process :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ClrTx/>
              <a:buSzTx/>
              <a:buFont typeface="+mj-lt"/>
            </a:pP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ClrTx/>
              <a:buSzTx/>
              <a:buFont typeface="+mj-lt"/>
              <a:buAutoNum type="alphaLcPeriod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Post deliverable release, WSC stakeholder will either accept or request further changes to it. If SOUL, does not receive any response, the deliverable is deemed accepted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ClrTx/>
              <a:buSzTx/>
              <a:buFont typeface="+mj-lt"/>
              <a:buAutoNum type="alphaLcPeriod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deliverable will pass through necessary quality checks and peer reviews before handing over to WSC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l">
              <a:buFont typeface="+mj-lt"/>
              <a:buAutoNum type="alphaLcPeriod"/>
            </a:pP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l"/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36975" y="4728845"/>
            <a:ext cx="7018020" cy="17468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Tx/>
              <a:buSzTx/>
              <a:buFont typeface="+mj-lt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following escalation procedure will be followed :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Tx/>
              <a:buSzTx/>
              <a:buFont typeface="+mj-lt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ClrTx/>
              <a:buSzTx/>
              <a:buFont typeface="+mj-lt"/>
              <a:buAutoNum type="alphaLcPeriod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requirement will be shared by WSC on an agreed timeline 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ClrTx/>
              <a:buSzTx/>
              <a:buFont typeface="+mj-lt"/>
              <a:buAutoNum type="alphaLcPeriod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WSC will share the point of contact with SOUL for any clarification with respect to the requirement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ClrTx/>
              <a:buSzTx/>
              <a:buFont typeface="+mj-lt"/>
              <a:buAutoNum type="alphaLcPeriod"/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procedure will work in accordance to the Escalation Matrix (next slide)</a:t>
            </a: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Tx/>
              <a:buSzTx/>
              <a:buFont typeface="+mj-lt"/>
            </a:pPr>
            <a:endParaRPr lang="en-US" sz="14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604520" y="1059180"/>
            <a:ext cx="3132455" cy="169608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Change Control Procedure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604520" y="2959100"/>
            <a:ext cx="3133090" cy="169608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Deliverable Acceptance Procedure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604520" y="4859020"/>
            <a:ext cx="3131820" cy="159004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Escalation Procedure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6357</Words>
  <Application>WPS Presentation</Application>
  <PresentationFormat>宽屏</PresentationFormat>
  <Paragraphs>300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Microsoft YaHei</vt:lpstr>
      <vt:lpstr>Times New Roman</vt:lpstr>
      <vt:lpstr>Lucida Sans Unicode</vt:lpstr>
      <vt:lpstr>Tahoma</vt:lpstr>
      <vt:lpstr>Wingdings</vt:lpstr>
      <vt:lpstr>Bell MT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KIIT01</cp:lastModifiedBy>
  <cp:revision>184</cp:revision>
  <dcterms:created xsi:type="dcterms:W3CDTF">2015-10-13T13:51:00Z</dcterms:created>
  <dcterms:modified xsi:type="dcterms:W3CDTF">2022-11-23T09:10:22Z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1033-11.2.0.11412</vt:lpwstr>
  </property>
  <property fmtid="{D5CDD505-2E9C-101B-9397-08002B2CF9AE}" pid="3" name="ICV">
    <vt:lpwstr>42C1AD90F5814795B78D9309F2E8B86C</vt:lpwstr>
  </property>
</Properties>
</file>