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pptx" ContentType="application/vnd.openxmlformats-officedocument.presentationml.presentation"/>
  <Default Extension="xlsx" ContentType="application/vnd.openxmlformats-officedocument.spreadsheetml.shee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4"/>
  </p:handoutMasterIdLst>
  <p:sldIdLst>
    <p:sldId id="268" r:id="rId3"/>
    <p:sldId id="460" r:id="rId5"/>
    <p:sldId id="262" r:id="rId6"/>
    <p:sldId id="461" r:id="rId7"/>
    <p:sldId id="435" r:id="rId8"/>
    <p:sldId id="260" r:id="rId9"/>
    <p:sldId id="386" r:id="rId10"/>
    <p:sldId id="275" r:id="rId11"/>
    <p:sldId id="26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A969C4"/>
    <a:srgbClr val="900DC1"/>
    <a:srgbClr val="78398D"/>
    <a:srgbClr val="76388E"/>
    <a:srgbClr val="231549"/>
    <a:srgbClr val="68368A"/>
    <a:srgbClr val="7F398C"/>
    <a:srgbClr val="4E2971"/>
    <a:srgbClr val="6A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file:///C:\Users\sharm\SP_OFFICE\SharmisthaPanda\SP\APPLICATIONS\WSC\Weekly_ProjectStatus_Report\Report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a:lstStyle/>
          <a:p>
            <a:pPr>
              <a:defRPr lang="en-US" sz="1440" b="1" i="0" u="none" strike="noStrike" kern="1200" baseline="0">
                <a:solidFill>
                  <a:sysClr val="windowText" lastClr="000000"/>
                </a:solidFill>
                <a:latin typeface="Calibri" panose="020F0502020204030204" charset="0"/>
                <a:ea typeface="+mn-ea"/>
                <a:cs typeface="+mn-ea"/>
              </a:defRPr>
            </a:pPr>
            <a:r>
              <a:rPr lang="en-US" sz="1440">
                <a:solidFill>
                  <a:sysClr val="windowText" lastClr="000000"/>
                </a:solidFill>
              </a:rPr>
              <a:t>Change Implementation Effort</a:t>
            </a:r>
            <a:endParaRPr lang="en-US" sz="1440">
              <a:solidFill>
                <a:sysClr val="windowText" lastClr="000000"/>
              </a:solidFill>
            </a:endParaRPr>
          </a:p>
        </c:rich>
      </c:tx>
      <c:layout>
        <c:manualLayout>
          <c:xMode val="edge"/>
          <c:yMode val="edge"/>
          <c:x val="0.216625016520309"/>
          <c:y val="0.0393822169490663"/>
        </c:manualLayout>
      </c:layout>
      <c:overlay val="0"/>
      <c:spPr>
        <a:ln>
          <a:solidFill>
            <a:sysClr val="windowText" lastClr="000000">
              <a:tint val="75000"/>
              <a:shade val="95000"/>
              <a:satMod val="105000"/>
            </a:sysClr>
          </a:solidFill>
        </a:ln>
      </c:spPr>
    </c:title>
    <c:autoTitleDeleted val="0"/>
    <c:plotArea>
      <c:layout>
        <c:manualLayout>
          <c:layoutTarget val="inner"/>
          <c:xMode val="edge"/>
          <c:yMode val="edge"/>
          <c:x val="0.268517671971153"/>
          <c:y val="0.168312902331167"/>
          <c:w val="0.455011074197121"/>
          <c:h val="0.717215797512546"/>
        </c:manualLayout>
      </c:layout>
      <c:pieChart>
        <c:varyColors val="1"/>
        <c:ser>
          <c:idx val="0"/>
          <c:order val="0"/>
          <c:explosion val="0"/>
          <c:dPt>
            <c:idx val="0"/>
            <c:bubble3D val="0"/>
            <c:spPr>
              <a:gradFill>
                <a:gsLst>
                  <a:gs pos="0">
                    <a:srgbClr val="FE4444"/>
                  </a:gs>
                  <a:gs pos="100000">
                    <a:srgbClr val="832B2B"/>
                  </a:gs>
                </a:gsLst>
                <a:lin ang="5400000" scaled="0"/>
              </a:gradFill>
            </c:spPr>
          </c:dPt>
          <c:dPt>
            <c:idx val="1"/>
            <c:bubble3D val="0"/>
            <c:spPr>
              <a:gradFill>
                <a:gsLst>
                  <a:gs pos="0">
                    <a:srgbClr val="7B32B2"/>
                  </a:gs>
                  <a:gs pos="100000">
                    <a:srgbClr val="401A5D"/>
                  </a:gs>
                </a:gsLst>
                <a:lin ang="5400000" scaled="0"/>
              </a:gradFill>
            </c:spPr>
          </c:dPt>
          <c:dPt>
            <c:idx val="2"/>
            <c:bubble3D val="0"/>
            <c:spPr>
              <a:gradFill>
                <a:gsLst>
                  <a:gs pos="0">
                    <a:srgbClr val="9EE256"/>
                  </a:gs>
                  <a:gs pos="100000">
                    <a:srgbClr val="52762D"/>
                  </a:gs>
                </a:gsLst>
                <a:lin ang="5400000" scaled="0"/>
              </a:gradFill>
            </c:spPr>
          </c:dPt>
          <c:dLbls>
            <c:dLbl>
              <c:idx val="0"/>
              <c:layout>
                <c:manualLayout>
                  <c:x val="-0.142782780396755"/>
                  <c:y val="0.0531304029675847"/>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0.015807089594153"/>
                  <c:y val="-0.14473961296282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143108396997306"/>
                  <c:y val="-0.00939673951275177"/>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200" b="1" i="0" u="none" strike="noStrike" kern="1200" baseline="0">
                    <a:solidFill>
                      <a:sysClr val="window" lastClr="FFFFFF"/>
                    </a:solidFill>
                    <a:latin typeface="Calibri" panose="020F0502020204030204" charset="0"/>
                    <a:ea typeface="+mn-ea"/>
                    <a:cs typeface="+mn-ea"/>
                  </a:defRPr>
                </a:pPr>
              </a:p>
            </c:txPr>
            <c:dLblPos val="bestFit"/>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ext>
            </c:extLst>
          </c:dLbls>
          <c:cat>
            <c:strRef>
              <c:f>[ReportData.xlsx]ChangesEffort!$G$7:$G$9</c:f>
              <c:strCache>
                <c:ptCount val="3"/>
                <c:pt idx="0">
                  <c:v>Customization</c:v>
                </c:pt>
                <c:pt idx="1">
                  <c:v>Data Upload</c:v>
                </c:pt>
                <c:pt idx="2">
                  <c:v>New Development</c:v>
                </c:pt>
              </c:strCache>
            </c:strRef>
          </c:cat>
          <c:val>
            <c:numRef>
              <c:f>[ReportData.xlsx]ChangesEffort!$H$7:$H$9</c:f>
              <c:numCache>
                <c:formatCode>General</c:formatCode>
                <c:ptCount val="3"/>
                <c:pt idx="0">
                  <c:v>10</c:v>
                </c:pt>
                <c:pt idx="1">
                  <c:v>3</c:v>
                </c:pt>
                <c:pt idx="2">
                  <c:v>12</c:v>
                </c:pt>
              </c:numCache>
            </c:numRef>
          </c:val>
        </c:ser>
        <c:dLbls>
          <c:showLegendKey val="0"/>
          <c:showVal val="0"/>
          <c:showCatName val="0"/>
          <c:showSerName val="0"/>
          <c:showPercent val="0"/>
          <c:showBubbleSize val="0"/>
          <c:showLeaderLines val="1"/>
        </c:dLbls>
        <c:firstSliceAng val="0"/>
      </c:pieChart>
    </c:plotArea>
    <c:legend>
      <c:legendPos val="b"/>
      <c:legendEntry>
        <c:idx val="0"/>
        <c:txPr>
          <a:bodyPr rot="0" spcFirstLastPara="0" vertOverflow="ellipsis" vert="horz" wrap="square" anchor="ctr" anchorCtr="1"/>
          <a:lstStyle/>
          <a:p>
            <a:pPr>
              <a:defRPr lang="en-US" sz="1200" b="0" i="0" u="none" strike="noStrike" kern="1200" baseline="0">
                <a:solidFill>
                  <a:sysClr val="windowText" lastClr="000000"/>
                </a:solidFill>
                <a:latin typeface="Calibri" panose="020F0502020204030204" charset="0"/>
                <a:ea typeface="+mn-ea"/>
                <a:cs typeface="+mn-ea"/>
              </a:defRPr>
            </a:pPr>
          </a:p>
        </c:txPr>
      </c:legendEntry>
      <c:legendEntry>
        <c:idx val="1"/>
        <c:txPr>
          <a:bodyPr rot="0" spcFirstLastPara="0" vertOverflow="ellipsis" vert="horz" wrap="square" anchor="ctr" anchorCtr="1"/>
          <a:lstStyle/>
          <a:p>
            <a:pPr>
              <a:defRPr lang="en-US" sz="1200" b="0" i="0" u="none" strike="noStrike" kern="1200" baseline="0">
                <a:solidFill>
                  <a:sysClr val="windowText" lastClr="000000"/>
                </a:solidFill>
                <a:latin typeface="Calibri" panose="020F0502020204030204" charset="0"/>
                <a:ea typeface="+mn-ea"/>
                <a:cs typeface="+mn-ea"/>
              </a:defRPr>
            </a:pPr>
          </a:p>
        </c:txPr>
      </c:legendEntry>
      <c:legendEntry>
        <c:idx val="2"/>
        <c:txPr>
          <a:bodyPr rot="0" spcFirstLastPara="0" vertOverflow="ellipsis" vert="horz" wrap="square" anchor="ctr" anchorCtr="1"/>
          <a:lstStyle/>
          <a:p>
            <a:pPr>
              <a:defRPr lang="en-US" sz="1200" b="0" i="0" u="none" strike="noStrike" kern="1200" baseline="0">
                <a:solidFill>
                  <a:sysClr val="windowText" lastClr="000000"/>
                </a:solidFill>
                <a:latin typeface="Calibri" panose="020F0502020204030204" charset="0"/>
                <a:ea typeface="+mn-ea"/>
                <a:cs typeface="+mn-ea"/>
              </a:defRPr>
            </a:pPr>
          </a:p>
        </c:txPr>
      </c:legendEntry>
      <c:layout>
        <c:manualLayout>
          <c:xMode val="edge"/>
          <c:yMode val="edge"/>
          <c:x val="0.027165181831459"/>
          <c:y val="0.880888422571666"/>
          <c:w val="0.942310500949321"/>
          <c:h val="0.108584686774942"/>
        </c:manualLayout>
      </c:layout>
      <c:overlay val="0"/>
      <c:txPr>
        <a:bodyPr rot="0" spcFirstLastPara="0" vertOverflow="ellipsis" vert="horz" wrap="square" anchor="ctr" anchorCtr="1"/>
        <a:lstStyle/>
        <a:p>
          <a:pPr>
            <a:defRPr lang="en-US" sz="1200" b="0" i="0" u="none" strike="noStrike" kern="1200" baseline="0">
              <a:solidFill>
                <a:sysClr val="windowText" lastClr="000000"/>
              </a:solidFill>
              <a:latin typeface="Calibri" panose="020F0502020204030204" charset="0"/>
              <a:ea typeface="+mn-ea"/>
              <a:cs typeface="+mn-ea"/>
            </a:defRPr>
          </a:pPr>
        </a:p>
      </c:txPr>
    </c:legend>
    <c:plotVisOnly val="1"/>
    <c:dispBlanksAs val="gap"/>
    <c:showDLblsOverMax val="0"/>
  </c:chart>
  <c:spPr>
    <a:solidFill>
      <a:sysClr val="window" lastClr="FFFFFF"/>
    </a:solidFill>
    <a:ln w="9525" cap="flat" cmpd="sng" algn="ctr">
      <a:noFill/>
      <a:prstDash val="solid"/>
      <a:round/>
    </a:ln>
  </c:spPr>
  <c:txPr>
    <a:bodyPr/>
    <a:lstStyle/>
    <a:p>
      <a:pPr>
        <a:defRPr lang="en-US" sz="1200">
          <a:solidFill>
            <a:sysClr val="windowText" lastClr="000000"/>
          </a:solidFill>
        </a:defRPr>
      </a:pPr>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3"/>
          <p:cNvPicPr>
            <a:picLocks noChangeAspect="1"/>
          </p:cNvPicPr>
          <p:nvPr userDrawn="1"/>
        </p:nvPicPr>
        <p:blipFill>
          <a:blip r:embed="rId2"/>
          <a:stretch>
            <a:fillRect/>
          </a:stretch>
        </p:blipFill>
        <p:spPr>
          <a:xfrm>
            <a:off x="0" y="-9525"/>
            <a:ext cx="12206817" cy="6867525"/>
          </a:xfrm>
          <a:prstGeom prst="rect">
            <a:avLst/>
          </a:prstGeom>
          <a:noFill/>
          <a:ln w="9525">
            <a:noFill/>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solidFill>
                  <a:srgbClr val="78398D"/>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3200" b="0" i="0" u="none" kern="1200" baseline="0">
          <a:solidFill>
            <a:schemeClr val="tx2"/>
          </a:solidFill>
          <a:latin typeface="Calibri" panose="020F0502020204030204" charset="0"/>
          <a:ea typeface="+mj-ea"/>
          <a:cs typeface="Calibri" panose="020F050202020403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sharmistha.panda@soulunileaders.com" TargetMode="External"/></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package" Target="../embeddings/Workbook1.xlsx"/><Relationship Id="rId3" Type="http://schemas.openxmlformats.org/officeDocument/2006/relationships/image" Target="../media/image4.wmf"/><Relationship Id="rId2" Type="http://schemas.openxmlformats.org/officeDocument/2006/relationships/package" Target="../embeddings/Presentation1.pptx"/><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7.wmf"/><Relationship Id="rId1" Type="http://schemas.openxmlformats.org/officeDocument/2006/relationships/package" Target="../embeddings/Workbook2.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892810" y="2699385"/>
            <a:ext cx="10375900" cy="230695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Campus Management Application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At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World Skill Center</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
        <p:nvSpPr>
          <p:cNvPr id="5" name="Text Box 4"/>
          <p:cNvSpPr txBox="1"/>
          <p:nvPr/>
        </p:nvSpPr>
        <p:spPr>
          <a:xfrm>
            <a:off x="4050665" y="5699760"/>
            <a:ext cx="7904480" cy="829945"/>
          </a:xfrm>
          <a:prstGeom prst="rect">
            <a:avLst/>
          </a:prstGeom>
          <a:noFill/>
        </p:spPr>
        <p:txBody>
          <a:bodyPr wrap="square" rtlCol="0">
            <a:spAutoFit/>
          </a:bodyPr>
          <a:p>
            <a:pPr algn="r"/>
            <a:r>
              <a:rPr lang="en-US" sz="2400" b="1">
                <a:solidFill>
                  <a:srgbClr val="7030A0"/>
                </a:solidFill>
                <a:latin typeface="Calibri" panose="020F0502020204030204" charset="0"/>
                <a:cs typeface="Calibri" panose="020F0502020204030204" charset="0"/>
              </a:rPr>
              <a:t>WEEKLY PROJECT STATUS REPORT</a:t>
            </a:r>
            <a:endParaRPr lang="en-US" sz="2400" b="1">
              <a:solidFill>
                <a:srgbClr val="7030A0"/>
              </a:solidFill>
              <a:latin typeface="Calibri" panose="020F0502020204030204" charset="0"/>
              <a:cs typeface="Calibri" panose="020F0502020204030204" charset="0"/>
            </a:endParaRPr>
          </a:p>
          <a:p>
            <a:pPr algn="r"/>
            <a:r>
              <a:rPr lang="en-US" sz="2400" b="1">
                <a:solidFill>
                  <a:srgbClr val="7030A0"/>
                </a:solidFill>
                <a:latin typeface="Calibri" panose="020F0502020204030204" charset="0"/>
                <a:cs typeface="Calibri" panose="020F0502020204030204" charset="0"/>
              </a:rPr>
              <a:t>04-Nov-2023</a:t>
            </a:r>
            <a:endParaRPr lang="en-US" sz="2400" b="1">
              <a:solidFill>
                <a:srgbClr val="7030A0"/>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08050" y="3217545"/>
            <a:ext cx="10375900" cy="82994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THANK YOU</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bldLst>
      <p:bldP spid="3" grpId="0" bldLvl="0" animBg="1"/>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latin typeface="Calibri" panose="020F0502020204030204" charset="0"/>
                <a:cs typeface="Calibri" panose="020F0502020204030204" charset="0"/>
              </a:rPr>
              <a:t>PROJECT SUMMARY</a:t>
            </a:r>
            <a:endParaRPr lang="en-US" sz="2400" b="1">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678180" y="3968750"/>
          <a:ext cx="10927080" cy="1256665"/>
        </p:xfrm>
        <a:graphic>
          <a:graphicData uri="http://schemas.openxmlformats.org/drawingml/2006/table">
            <a:tbl>
              <a:tblPr firstRow="1" bandRow="1">
                <a:tableStyleId>{5C22544A-7EE6-4342-B048-85BDC9FD1C3A}</a:tableStyleId>
              </a:tblPr>
              <a:tblGrid>
                <a:gridCol w="5744845"/>
                <a:gridCol w="5182235"/>
              </a:tblGrid>
              <a:tr h="1256665">
                <a:tc>
                  <a:txBody>
                    <a:bodyPr/>
                    <a:p>
                      <a:pPr indent="0" algn="ctr">
                        <a:buNone/>
                      </a:pPr>
                      <a:r>
                        <a:rPr lang="en-US" sz="1600" b="1">
                          <a:ln>
                            <a:noFill/>
                          </a:ln>
                          <a:solidFill>
                            <a:srgbClr val="000000"/>
                          </a:solidFill>
                          <a:latin typeface="Calibri" panose="020F0502020204030204" charset="0"/>
                          <a:cs typeface="Calibri" panose="020F0502020204030204" charset="0"/>
                        </a:rPr>
                        <a:t>OVERALL PROJECT STATUS</a:t>
                      </a:r>
                      <a:endParaRPr lang="en-US" sz="1600" b="1">
                        <a:ln>
                          <a:noFill/>
                        </a:ln>
                        <a:solidFill>
                          <a:srgbClr val="000000"/>
                        </a:solidFill>
                        <a:latin typeface="Calibri" panose="020F0502020204030204" charset="0"/>
                        <a:cs typeface="Calibri" panose="020F0502020204030204" charset="0"/>
                      </a:endParaRPr>
                    </a:p>
                    <a:p>
                      <a:pPr indent="0" algn="ctr">
                        <a:buNone/>
                      </a:pPr>
                      <a:r>
                        <a:rPr lang="en-US" sz="1600" b="1">
                          <a:ln>
                            <a:noFill/>
                          </a:ln>
                          <a:solidFill>
                            <a:srgbClr val="000000"/>
                          </a:solidFill>
                          <a:latin typeface="Calibri" panose="020F0502020204030204" charset="0"/>
                          <a:cs typeface="Calibri" panose="020F0502020204030204" charset="0"/>
                        </a:rPr>
                        <a:t> (R)ed, (A)mber, (G)reen</a:t>
                      </a:r>
                      <a:endParaRPr lang="en-US" sz="1600" b="1">
                        <a:ln>
                          <a:noFill/>
                        </a:ln>
                        <a:solidFill>
                          <a:srgbClr val="000000"/>
                        </a:solidFill>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2F2F2"/>
                    </a:solidFill>
                  </a:tcPr>
                </a:tc>
                <a:tc>
                  <a:txBody>
                    <a:bodyPr/>
                    <a:p>
                      <a:pPr indent="0" algn="ctr">
                        <a:buNone/>
                      </a:pPr>
                      <a:r>
                        <a:rPr lang="en-US" sz="1600" b="1">
                          <a:ln>
                            <a:noFill/>
                          </a:ln>
                          <a:solidFill>
                            <a:srgbClr val="000000"/>
                          </a:solidFill>
                          <a:latin typeface="Calibri" panose="020F0502020204030204" charset="0"/>
                          <a:cs typeface="Calibri" panose="020F0502020204030204" charset="0"/>
                        </a:rPr>
                        <a:t>DELAY</a:t>
                      </a:r>
                      <a:endParaRPr lang="en-US" sz="1600" b="1">
                        <a:ln>
                          <a:noFill/>
                        </a:ln>
                        <a:solidFill>
                          <a:srgbClr val="000000"/>
                        </a:solidFill>
                        <a:highlight>
                          <a:srgbClr val="FF0000"/>
                        </a:highlight>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F0000"/>
                    </a:solidFill>
                  </a:tcPr>
                </a:tc>
              </a:tr>
            </a:tbl>
          </a:graphicData>
        </a:graphic>
      </p:graphicFrame>
      <p:graphicFrame>
        <p:nvGraphicFramePr>
          <p:cNvPr id="5" name="Table 4"/>
          <p:cNvGraphicFramePr/>
          <p:nvPr/>
        </p:nvGraphicFramePr>
        <p:xfrm>
          <a:off x="701040" y="1790700"/>
          <a:ext cx="10881360" cy="1550670"/>
        </p:xfrm>
        <a:graphic>
          <a:graphicData uri="http://schemas.openxmlformats.org/drawingml/2006/table">
            <a:tbl>
              <a:tblPr firstRow="1" bandRow="1">
                <a:tableStyleId>{5C22544A-7EE6-4342-B048-85BDC9FD1C3A}</a:tableStyleId>
              </a:tblPr>
              <a:tblGrid>
                <a:gridCol w="1790065"/>
                <a:gridCol w="3914775"/>
                <a:gridCol w="1739265"/>
                <a:gridCol w="3437255"/>
              </a:tblGrid>
              <a:tr h="516890">
                <a:tc>
                  <a:txBody>
                    <a:bodyPr/>
                    <a:p>
                      <a:pPr marL="114300" indent="0">
                        <a:buNone/>
                      </a:pPr>
                      <a:r>
                        <a:rPr lang="en-US" sz="1400" b="1">
                          <a:solidFill>
                            <a:schemeClr val="bg1"/>
                          </a:solidFill>
                          <a:latin typeface="Calibri" panose="020F0502020204030204" charset="0"/>
                          <a:cs typeface="Calibri" panose="020F0502020204030204" charset="0"/>
                        </a:rPr>
                        <a:t>PROJECT NAME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gridSpan="3">
                  <a:txBody>
                    <a:bodyPr/>
                    <a:p>
                      <a:pPr indent="0" algn="l"/>
                      <a:r>
                        <a:rPr lang="en-US" sz="1400">
                          <a:solidFill>
                            <a:schemeClr val="tx1"/>
                          </a:solidFill>
                          <a:latin typeface="Calibri" panose="020F0502020204030204" charset="0"/>
                          <a:cs typeface="Calibri" panose="020F0502020204030204" charset="0"/>
                          <a:sym typeface="+mn-ea"/>
                        </a:rPr>
                        <a:t> </a:t>
                      </a:r>
                      <a:r>
                        <a:rPr lang="en-US" sz="1600" b="0">
                          <a:solidFill>
                            <a:schemeClr val="tx1"/>
                          </a:solidFill>
                          <a:latin typeface="Calibri" panose="020F0502020204030204" charset="0"/>
                          <a:cs typeface="Calibri" panose="020F0502020204030204" charset="0"/>
                          <a:sym typeface="+mn-ea"/>
                        </a:rPr>
                        <a:t>Campus Management Application At World Skill Center(WSC)</a:t>
                      </a:r>
                      <a:endParaRPr lang="en-US" sz="1600" b="0">
                        <a:solidFill>
                          <a:schemeClr val="tx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F2F2F2"/>
                    </a:solid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SOUL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400">
                          <a:solidFill>
                            <a:srgbClr val="1D41D5"/>
                          </a:solidFill>
                          <a:latin typeface="Century Gothic" panose="020B0502020202020204" charset="0"/>
                          <a:cs typeface="Century Gothic" panose="020B0502020202020204" charset="0"/>
                          <a:sym typeface="+mn-ea"/>
                          <a:hlinkClick r:id="rId1"/>
                        </a:rPr>
                        <a:t>sharmistha.panda@soulunileaders.com</a:t>
                      </a:r>
                      <a:endParaRPr lang="en-US" sz="14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rPr>
                        <a:t>WSC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300" b="0" u="sng">
                          <a:solidFill>
                            <a:srgbClr val="1D41D5"/>
                          </a:solidFill>
                          <a:latin typeface="Century Gothic" panose="020B0502020202020204" charset="0"/>
                          <a:cs typeface="Century Gothic" panose="020B0502020202020204" charset="0"/>
                        </a:rPr>
                        <a:t>bishnupriya.panda@worldskillcenter.org</a:t>
                      </a:r>
                      <a:endParaRPr lang="en-US" sz="1300" b="0" u="sng">
                        <a:solidFill>
                          <a:srgbClr val="1D41D5"/>
                        </a:solidFill>
                        <a:latin typeface="Century Gothic" panose="020B0502020202020204" charset="0"/>
                        <a:cs typeface="Century Gothic" panose="020B050202020202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PROJECT START DATE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b="0">
                          <a:solidFill>
                            <a:srgbClr val="000000"/>
                          </a:solidFill>
                          <a:latin typeface="Calibri" panose="020F0502020204030204" charset="0"/>
                          <a:cs typeface="Calibri" panose="020F0502020204030204" charset="0"/>
                        </a:rPr>
                        <a:t>03-02-2023</a:t>
                      </a:r>
                      <a:endParaRPr lang="en-US" sz="16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sym typeface="+mn-ea"/>
                        </a:rPr>
                        <a:t>PROJECT END DATE</a:t>
                      </a:r>
                      <a:endParaRPr lang="en-US" sz="1400" b="1">
                        <a:solidFill>
                          <a:schemeClr val="bg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a:solidFill>
                            <a:srgbClr val="000000"/>
                          </a:solidFill>
                          <a:latin typeface="Calibri" panose="020F0502020204030204" charset="0"/>
                          <a:cs typeface="Calibri" panose="020F0502020204030204" charset="0"/>
                          <a:sym typeface="+mn-ea"/>
                        </a:rPr>
                        <a:t>03-02-2024</a:t>
                      </a:r>
                      <a:endParaRPr lang="en-US" sz="1600" b="0">
                        <a:solidFill>
                          <a:srgbClr val="000000"/>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graphicFrame>
        <p:nvGraphicFramePr>
          <p:cNvPr id="4" name="Table 3"/>
          <p:cNvGraphicFramePr/>
          <p:nvPr/>
        </p:nvGraphicFramePr>
        <p:xfrm>
          <a:off x="651510" y="5619750"/>
          <a:ext cx="10930890" cy="822960"/>
        </p:xfrm>
        <a:graphic>
          <a:graphicData uri="http://schemas.openxmlformats.org/drawingml/2006/table">
            <a:tbl>
              <a:tblPr firstRow="1" bandRow="1">
                <a:tableStyleId>{5C22544A-7EE6-4342-B048-85BDC9FD1C3A}</a:tableStyleId>
              </a:tblPr>
              <a:tblGrid>
                <a:gridCol w="1821815"/>
                <a:gridCol w="1821815"/>
                <a:gridCol w="1821815"/>
                <a:gridCol w="1821815"/>
                <a:gridCol w="1821815"/>
                <a:gridCol w="1821815"/>
              </a:tblGrid>
              <a:tr h="822960">
                <a:tc>
                  <a:txBody>
                    <a:bodyPr/>
                    <a:p>
                      <a:pPr algn="ctr" fontAlgn="t">
                        <a:buNone/>
                      </a:pPr>
                      <a:r>
                        <a:rPr lang="en-US" sz="1600" b="1">
                          <a:ln>
                            <a:noFill/>
                          </a:ln>
                          <a:solidFill>
                            <a:schemeClr val="tx1"/>
                          </a:solidFill>
                          <a:latin typeface="Calibri" panose="020F0502020204030204" charset="0"/>
                          <a:cs typeface="Calibri" panose="020F0502020204030204" charset="0"/>
                        </a:rPr>
                        <a:t>Red</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c>
                  <a:txBody>
                    <a:bodyPr/>
                    <a:p>
                      <a:pPr>
                        <a:buNone/>
                      </a:pPr>
                      <a:r>
                        <a:rPr lang="en-US" sz="1600" b="0">
                          <a:ln>
                            <a:noFill/>
                          </a:ln>
                          <a:solidFill>
                            <a:schemeClr val="tx1"/>
                          </a:solidFill>
                          <a:latin typeface="Calibri" panose="020F0502020204030204" charset="0"/>
                          <a:cs typeface="Calibri" panose="020F0502020204030204" charset="0"/>
                        </a:rPr>
                        <a:t>L</a:t>
                      </a:r>
                      <a:r>
                        <a:rPr lang="en-US" sz="1600" b="0">
                          <a:solidFill>
                            <a:schemeClr val="tx1"/>
                          </a:solidFill>
                          <a:latin typeface="Calibri" panose="020F0502020204030204" charset="0"/>
                          <a:cs typeface="Calibri" panose="020F0502020204030204" charset="0"/>
                        </a:rPr>
                        <a:t>ikely delay in overall project schedule</a:t>
                      </a:r>
                      <a:endParaRPr lang="en-US" sz="1600" b="0">
                        <a:solidFill>
                          <a:schemeClr val="tx1"/>
                        </a:solidFill>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Amber</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r>
                        <a:rPr lang="en-US" sz="1600" b="0">
                          <a:ln>
                            <a:noFill/>
                          </a:ln>
                          <a:solidFill>
                            <a:schemeClr val="tx1"/>
                          </a:solidFill>
                          <a:latin typeface="Calibri" panose="020F0502020204030204" charset="0"/>
                          <a:cs typeface="Calibri" panose="020F0502020204030204" charset="0"/>
                        </a:rPr>
                        <a:t>Some Activities are delayed</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Green</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p>
                      <a:pPr algn="ctr">
                        <a:buNone/>
                      </a:pPr>
                      <a:r>
                        <a:rPr lang="en-US" sz="1600" b="0">
                          <a:ln>
                            <a:noFill/>
                          </a:ln>
                          <a:solidFill>
                            <a:schemeClr val="tx1"/>
                          </a:solidFill>
                          <a:latin typeface="Calibri" panose="020F0502020204030204" charset="0"/>
                          <a:cs typeface="Calibri" panose="020F0502020204030204" charset="0"/>
                        </a:rPr>
                        <a:t>On track</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solidFill>
                  <a:srgbClr val="78398D"/>
                </a:solidFill>
                <a:latin typeface="Calibri" panose="020F0502020204030204" charset="0"/>
                <a:cs typeface="Calibri" panose="020F0502020204030204" charset="0"/>
              </a:rPr>
              <a:t>PRIORITY1 RELEASE HIGHLIGHTS</a:t>
            </a:r>
            <a:endParaRPr lang="en-US" sz="2400" b="1">
              <a:solidFill>
                <a:srgbClr val="78398D"/>
              </a:solidFill>
              <a:latin typeface="Calibri" panose="020F0502020204030204" charset="0"/>
              <a:cs typeface="Calibri" panose="020F0502020204030204" charset="0"/>
            </a:endParaRPr>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
        <p:nvSpPr>
          <p:cNvPr id="18" name="Text Box 17"/>
          <p:cNvSpPr txBox="1"/>
          <p:nvPr/>
        </p:nvSpPr>
        <p:spPr>
          <a:xfrm>
            <a:off x="1063625" y="3313430"/>
            <a:ext cx="6020435" cy="1599565"/>
          </a:xfrm>
          <a:prstGeom prst="rect">
            <a:avLst/>
          </a:prstGeom>
          <a:noFill/>
        </p:spPr>
        <p:txBody>
          <a:bodyPr wrap="square" rtlCol="0">
            <a:spAutoFit/>
          </a:bodyPr>
          <a:p>
            <a:pPr marL="285750" indent="-285750">
              <a:buFont typeface="Arial" panose="020B0604020202020204" pitchFamily="34" charset="0"/>
              <a:buChar char="•"/>
            </a:pPr>
            <a:r>
              <a:rPr lang="en-US" sz="1400">
                <a:latin typeface="Calibri" panose="020F0502020204030204" charset="0"/>
                <a:ea typeface="+mj-ea"/>
                <a:cs typeface="Calibri" panose="020F0502020204030204" charset="0"/>
              </a:rPr>
              <a:t>SLCM release was scheduled in two phases, </a:t>
            </a:r>
            <a:r>
              <a:rPr lang="en-US" sz="1400" i="1">
                <a:latin typeface="Calibri" panose="020F0502020204030204" charset="0"/>
                <a:ea typeface="+mj-ea"/>
                <a:cs typeface="Calibri" panose="020F0502020204030204" charset="0"/>
              </a:rPr>
              <a:t>priority 1</a:t>
            </a:r>
            <a:r>
              <a:rPr lang="en-US" sz="1400">
                <a:latin typeface="Calibri" panose="020F0502020204030204" charset="0"/>
                <a:ea typeface="+mj-ea"/>
                <a:cs typeface="Calibri" panose="020F0502020204030204" charset="0"/>
              </a:rPr>
              <a:t> and </a:t>
            </a:r>
            <a:r>
              <a:rPr lang="en-US" sz="1400" i="1">
                <a:latin typeface="Calibri" panose="020F0502020204030204" charset="0"/>
                <a:ea typeface="+mj-ea"/>
                <a:cs typeface="Calibri" panose="020F0502020204030204" charset="0"/>
              </a:rPr>
              <a:t>priority 2</a:t>
            </a:r>
            <a:endParaRPr lang="en-US" sz="1400">
              <a:latin typeface="Calibri" panose="020F0502020204030204" charset="0"/>
              <a:ea typeface="+mj-ea"/>
              <a:cs typeface="Calibri" panose="020F0502020204030204" charset="0"/>
            </a:endParaRPr>
          </a:p>
          <a:p>
            <a:pPr marL="285750" indent="-285750">
              <a:buFont typeface="Arial" panose="020B0604020202020204" pitchFamily="34" charset="0"/>
              <a:buChar char="•"/>
            </a:pPr>
            <a:r>
              <a:rPr lang="en-US" sz="1400">
                <a:latin typeface="Calibri" panose="020F0502020204030204" charset="0"/>
                <a:ea typeface="+mj-ea"/>
                <a:cs typeface="Calibri" panose="020F0502020204030204" charset="0"/>
              </a:rPr>
              <a:t>Priority 1 release date was scheduled on 31 Aug 2023</a:t>
            </a:r>
            <a:endParaRPr lang="en-US" sz="1400">
              <a:latin typeface="Calibri" panose="020F0502020204030204" charset="0"/>
              <a:ea typeface="+mj-ea"/>
              <a:cs typeface="Calibri" panose="020F0502020204030204" charset="0"/>
            </a:endParaRPr>
          </a:p>
          <a:p>
            <a:pPr marL="285750" indent="-285750">
              <a:buFont typeface="Arial" panose="020B0604020202020204" pitchFamily="34" charset="0"/>
              <a:buChar char="•"/>
            </a:pPr>
            <a:r>
              <a:rPr lang="en-US" sz="1400">
                <a:latin typeface="Calibri" panose="020F0502020204030204" charset="0"/>
                <a:ea typeface="+mj-ea"/>
                <a:cs typeface="Calibri" panose="020F0502020204030204" charset="0"/>
              </a:rPr>
              <a:t>The Student Applicant feature, which was part of priority 2, was requested </a:t>
            </a:r>
            <a:endParaRPr lang="en-US" sz="1400">
              <a:latin typeface="Calibri" panose="020F0502020204030204" charset="0"/>
              <a:ea typeface="+mj-ea"/>
              <a:cs typeface="Calibri" panose="020F0502020204030204" charset="0"/>
            </a:endParaRPr>
          </a:p>
          <a:p>
            <a:pPr indent="0">
              <a:buFont typeface="Arial" panose="020B0604020202020204" pitchFamily="34" charset="0"/>
              <a:buNone/>
            </a:pPr>
            <a:r>
              <a:rPr lang="en-US" sz="1400">
                <a:latin typeface="Calibri" panose="020F0502020204030204" charset="0"/>
                <a:ea typeface="+mj-ea"/>
                <a:cs typeface="Calibri" panose="020F0502020204030204" charset="0"/>
              </a:rPr>
              <a:t>       to be Go Live on September 26, 2023</a:t>
            </a:r>
            <a:endParaRPr lang="en-US" sz="1400">
              <a:latin typeface="Calibri" panose="020F0502020204030204" charset="0"/>
              <a:ea typeface="+mj-ea"/>
              <a:cs typeface="Calibri" panose="020F0502020204030204" charset="0"/>
            </a:endParaRPr>
          </a:p>
          <a:p>
            <a:pPr marL="285750" indent="-285750">
              <a:buFont typeface="Arial" panose="020B0604020202020204" pitchFamily="34" charset="0"/>
              <a:buChar char="•"/>
            </a:pPr>
            <a:r>
              <a:rPr lang="en-US" sz="1400">
                <a:latin typeface="Calibri" panose="020F0502020204030204" charset="0"/>
                <a:ea typeface="+mj-ea"/>
                <a:cs typeface="Calibri" panose="020F0502020204030204" charset="0"/>
              </a:rPr>
              <a:t>The spreadsheet </a:t>
            </a:r>
            <a:r>
              <a:rPr lang="en-US" sz="1400" i="1">
                <a:latin typeface="Calibri" panose="020F0502020204030204" charset="0"/>
                <a:ea typeface="+mj-ea"/>
                <a:cs typeface="Calibri" panose="020F0502020204030204" charset="0"/>
              </a:rPr>
              <a:t>Priority1ImplementationChanges.xlsx</a:t>
            </a:r>
            <a:r>
              <a:rPr lang="en-US" sz="1400">
                <a:latin typeface="Calibri" panose="020F0502020204030204" charset="0"/>
                <a:ea typeface="+mj-ea"/>
                <a:cs typeface="Calibri" panose="020F0502020204030204" charset="0"/>
              </a:rPr>
              <a:t> lists all the 25 changes</a:t>
            </a:r>
            <a:endParaRPr lang="en-US" sz="1400">
              <a:latin typeface="Calibri" panose="020F0502020204030204" charset="0"/>
              <a:ea typeface="+mj-ea"/>
              <a:cs typeface="Calibri" panose="020F0502020204030204" charset="0"/>
            </a:endParaRPr>
          </a:p>
          <a:p>
            <a:pPr marL="285750" indent="-285750">
              <a:buFont typeface="Arial" panose="020B0604020202020204" pitchFamily="34" charset="0"/>
              <a:buChar char="•"/>
            </a:pPr>
            <a:r>
              <a:rPr lang="en-US" sz="1400">
                <a:latin typeface="Calibri" panose="020F0502020204030204" charset="0"/>
                <a:ea typeface="+mj-ea"/>
                <a:cs typeface="Calibri" panose="020F0502020204030204" charset="0"/>
              </a:rPr>
              <a:t>The ppt </a:t>
            </a:r>
            <a:r>
              <a:rPr lang="en-US" sz="1400" i="1">
                <a:latin typeface="Calibri" panose="020F0502020204030204" charset="0"/>
                <a:ea typeface="+mj-ea"/>
                <a:cs typeface="Calibri" panose="020F0502020204030204" charset="0"/>
              </a:rPr>
              <a:t>SLCM &amp; HRMS Priority1 Release.pptx</a:t>
            </a:r>
            <a:r>
              <a:rPr lang="en-US" sz="1400">
                <a:latin typeface="Calibri" panose="020F0502020204030204" charset="0"/>
                <a:ea typeface="+mj-ea"/>
                <a:cs typeface="Calibri" panose="020F0502020204030204" charset="0"/>
              </a:rPr>
              <a:t> lists all the release features</a:t>
            </a:r>
            <a:endParaRPr lang="en-US" sz="1600">
              <a:latin typeface="Calibri" panose="020F0502020204030204" charset="0"/>
              <a:ea typeface="+mj-ea"/>
              <a:cs typeface="Calibri" panose="020F0502020204030204" charset="0"/>
            </a:endParaRPr>
          </a:p>
        </p:txBody>
      </p:sp>
      <p:graphicFrame>
        <p:nvGraphicFramePr>
          <p:cNvPr id="5" name="Table 4"/>
          <p:cNvGraphicFramePr/>
          <p:nvPr/>
        </p:nvGraphicFramePr>
        <p:xfrm>
          <a:off x="1178560" y="1602105"/>
          <a:ext cx="5128895" cy="1523365"/>
        </p:xfrm>
        <a:graphic>
          <a:graphicData uri="http://schemas.openxmlformats.org/drawingml/2006/table">
            <a:tbl>
              <a:tblPr/>
              <a:tblGrid>
                <a:gridCol w="3157220"/>
                <a:gridCol w="1971675"/>
              </a:tblGrid>
              <a:tr h="477520">
                <a:tc>
                  <a:txBody>
                    <a:bodyPr/>
                    <a:p>
                      <a:pPr algn="l">
                        <a:buNone/>
                      </a:pPr>
                      <a:r>
                        <a:rPr lang="en-US" sz="1500" b="1">
                          <a:solidFill>
                            <a:schemeClr val="bg1"/>
                          </a:solidFill>
                          <a:latin typeface="Bookman Old Style" panose="02050604050505020204" charset="0"/>
                          <a:cs typeface="Bookman Old Style" panose="02050604050505020204" charset="0"/>
                        </a:rPr>
                        <a:t>Release Planned</a:t>
                      </a:r>
                      <a:endParaRPr lang="en-US" sz="1500" b="1">
                        <a:solidFill>
                          <a:schemeClr val="bg1"/>
                        </a:solidFill>
                        <a:latin typeface="Bookman Old Style" panose="02050604050505020204" charset="0"/>
                        <a:cs typeface="Bookman Old Style" panose="02050604050505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gradFill>
                      <a:gsLst>
                        <a:gs pos="0">
                          <a:srgbClr val="14CD68"/>
                        </a:gs>
                        <a:gs pos="100000">
                          <a:srgbClr val="0B6E38"/>
                        </a:gs>
                      </a:gsLst>
                      <a:lin scaled="0"/>
                    </a:gradFill>
                  </a:tcPr>
                </a:tc>
                <a:tc>
                  <a:txBody>
                    <a:bodyPr/>
                    <a:p>
                      <a:pPr algn="ctr">
                        <a:buClrTx/>
                        <a:buSzTx/>
                        <a:buNone/>
                      </a:pPr>
                      <a:r>
                        <a:rPr lang="en-US" sz="2400" b="1">
                          <a:solidFill>
                            <a:srgbClr val="C00000"/>
                          </a:solidFill>
                          <a:latin typeface="Calibri" panose="020F0502020204030204" charset="-122"/>
                        </a:rPr>
                        <a:t>1 </a:t>
                      </a:r>
                      <a:endParaRPr lang="en-US" sz="2400" b="1">
                        <a:solidFill>
                          <a:srgbClr val="C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2">
                        <a:lumMod val="20000"/>
                        <a:lumOff val="80000"/>
                      </a:schemeClr>
                    </a:solidFill>
                  </a:tcPr>
                </a:tc>
              </a:tr>
              <a:tr h="478155">
                <a:tc>
                  <a:txBody>
                    <a:bodyPr/>
                    <a:p>
                      <a:pPr algn="l">
                        <a:buClrTx/>
                        <a:buSzTx/>
                        <a:buNone/>
                      </a:pPr>
                      <a:r>
                        <a:rPr lang="en-US" sz="1500" b="1">
                          <a:solidFill>
                            <a:schemeClr val="bg1"/>
                          </a:solidFill>
                          <a:latin typeface="Bookman Old Style" panose="02050604050505020204" charset="0"/>
                          <a:cs typeface="Bookman Old Style" panose="02050604050505020204" charset="0"/>
                        </a:rPr>
                        <a:t>Release Requested</a:t>
                      </a:r>
                      <a:endParaRPr lang="en-US" sz="1500" b="1">
                        <a:solidFill>
                          <a:schemeClr val="bg1"/>
                        </a:solidFill>
                        <a:latin typeface="Bookman Old Style" panose="02050604050505020204" charset="0"/>
                        <a:cs typeface="Bookman Old Style" panose="02050604050505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gradFill>
                      <a:gsLst>
                        <a:gs pos="0">
                          <a:srgbClr val="FE4444"/>
                        </a:gs>
                        <a:gs pos="100000">
                          <a:srgbClr val="832B2B"/>
                        </a:gs>
                      </a:gsLst>
                      <a:lin scaled="0"/>
                    </a:gradFill>
                  </a:tcPr>
                </a:tc>
                <a:tc>
                  <a:txBody>
                    <a:bodyPr/>
                    <a:p>
                      <a:pPr algn="ctr">
                        <a:buNone/>
                      </a:pPr>
                      <a:r>
                        <a:rPr lang="en-US" sz="2400" b="1">
                          <a:solidFill>
                            <a:srgbClr val="C00000"/>
                          </a:solidFill>
                          <a:latin typeface="Calibri" panose="020F0502020204030204" charset="-122"/>
                        </a:rPr>
                        <a:t>2</a:t>
                      </a:r>
                      <a:endParaRPr lang="en-US" sz="2400" b="1">
                        <a:solidFill>
                          <a:srgbClr val="C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2">
                        <a:lumMod val="20000"/>
                        <a:lumOff val="80000"/>
                      </a:schemeClr>
                    </a:solidFill>
                  </a:tcPr>
                </a:tc>
              </a:tr>
              <a:tr h="567690">
                <a:tc>
                  <a:txBody>
                    <a:bodyPr/>
                    <a:p>
                      <a:pPr algn="l">
                        <a:buNone/>
                      </a:pPr>
                      <a:r>
                        <a:rPr lang="en-US" sz="1500" b="1">
                          <a:solidFill>
                            <a:schemeClr val="bg1"/>
                          </a:solidFill>
                          <a:latin typeface="Bookman Old Style" panose="02050604050505020204" charset="0"/>
                          <a:cs typeface="Bookman Old Style" panose="02050604050505020204" charset="0"/>
                        </a:rPr>
                        <a:t>Priority1 Release Effort</a:t>
                      </a:r>
                      <a:endParaRPr lang="en-US" sz="1500" b="1">
                        <a:solidFill>
                          <a:schemeClr val="bg1"/>
                        </a:solidFill>
                        <a:latin typeface="Bookman Old Style" panose="02050604050505020204" charset="0"/>
                        <a:cs typeface="Bookman Old Style" panose="02050604050505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gradFill>
                      <a:gsLst>
                        <a:gs pos="0">
                          <a:srgbClr val="007BD3"/>
                        </a:gs>
                        <a:gs pos="100000">
                          <a:srgbClr val="034373"/>
                        </a:gs>
                      </a:gsLst>
                      <a:lin scaled="0"/>
                    </a:gradFill>
                  </a:tcPr>
                </a:tc>
                <a:tc>
                  <a:txBody>
                    <a:bodyPr/>
                    <a:p>
                      <a:pPr algn="ctr">
                        <a:buNone/>
                      </a:pPr>
                      <a:r>
                        <a:rPr lang="en-US" sz="2400" b="1">
                          <a:solidFill>
                            <a:srgbClr val="C00000"/>
                          </a:solidFill>
                          <a:latin typeface="Calibri" panose="020F0502020204030204" charset="-122"/>
                        </a:rPr>
                        <a:t> </a:t>
                      </a:r>
                      <a:r>
                        <a:rPr lang="en-US" sz="2400" b="1">
                          <a:solidFill>
                            <a:srgbClr val="C00000"/>
                          </a:solidFill>
                          <a:latin typeface="Calibri" panose="020F0502020204030204" charset="-122"/>
                          <a:sym typeface="+mn-ea"/>
                        </a:rPr>
                        <a:t>~ 536    </a:t>
                      </a:r>
                      <a:endParaRPr lang="en-US" sz="2400" b="1">
                        <a:solidFill>
                          <a:srgbClr val="C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2">
                        <a:lumMod val="20000"/>
                        <a:lumOff val="80000"/>
                      </a:schemeClr>
                    </a:solidFill>
                  </a:tcPr>
                </a:tc>
              </a:tr>
            </a:tbl>
          </a:graphicData>
        </a:graphic>
      </p:graphicFrame>
      <p:graphicFrame>
        <p:nvGraphicFramePr>
          <p:cNvPr id="6" name="Table 5"/>
          <p:cNvGraphicFramePr/>
          <p:nvPr/>
        </p:nvGraphicFramePr>
        <p:xfrm>
          <a:off x="6386195" y="1603375"/>
          <a:ext cx="4933950" cy="1511300"/>
        </p:xfrm>
        <a:graphic>
          <a:graphicData uri="http://schemas.openxmlformats.org/drawingml/2006/table">
            <a:tbl>
              <a:tblPr/>
              <a:tblGrid>
                <a:gridCol w="3394075"/>
                <a:gridCol w="1539875"/>
              </a:tblGrid>
              <a:tr h="725170">
                <a:tc>
                  <a:txBody>
                    <a:bodyPr/>
                    <a:p>
                      <a:pPr algn="l">
                        <a:buClrTx/>
                        <a:buSzTx/>
                        <a:buNone/>
                      </a:pPr>
                      <a:r>
                        <a:rPr lang="en-US" sz="1500" b="1">
                          <a:solidFill>
                            <a:schemeClr val="bg1"/>
                          </a:solidFill>
                          <a:latin typeface="Bookman Old Style" panose="02050604050505020204" charset="0"/>
                          <a:cs typeface="Bookman Old Style" panose="02050604050505020204" charset="0"/>
                        </a:rPr>
                        <a:t>Changes Requested during  Implementation</a:t>
                      </a:r>
                      <a:endParaRPr lang="en-US" sz="1500" b="1">
                        <a:solidFill>
                          <a:schemeClr val="bg1"/>
                        </a:solidFill>
                        <a:latin typeface="Bookman Old Style" panose="02050604050505020204" charset="0"/>
                        <a:cs typeface="Bookman Old Style" panose="02050604050505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gradFill>
                      <a:gsLst>
                        <a:gs pos="0">
                          <a:srgbClr val="FE4444"/>
                        </a:gs>
                        <a:gs pos="100000">
                          <a:srgbClr val="832B2B"/>
                        </a:gs>
                      </a:gsLst>
                      <a:lin scaled="0"/>
                    </a:gradFill>
                  </a:tcPr>
                </a:tc>
                <a:tc>
                  <a:txBody>
                    <a:bodyPr/>
                    <a:p>
                      <a:pPr algn="ctr">
                        <a:buClrTx/>
                        <a:buSzTx/>
                        <a:buNone/>
                      </a:pPr>
                      <a:r>
                        <a:rPr lang="en-US" sz="2400" b="1">
                          <a:solidFill>
                            <a:srgbClr val="C00000"/>
                          </a:solidFill>
                          <a:latin typeface="Calibri" panose="020F0502020204030204" charset="-122"/>
                        </a:rPr>
                        <a:t>  25</a:t>
                      </a:r>
                      <a:endParaRPr lang="en-US" sz="2400" b="1">
                        <a:solidFill>
                          <a:srgbClr val="C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3">
                        <a:lumMod val="95000"/>
                      </a:schemeClr>
                    </a:solidFill>
                  </a:tcPr>
                </a:tc>
              </a:tr>
              <a:tr h="786130">
                <a:tc>
                  <a:txBody>
                    <a:bodyPr/>
                    <a:p>
                      <a:pPr algn="l">
                        <a:buClrTx/>
                        <a:buSzTx/>
                        <a:buNone/>
                      </a:pPr>
                      <a:r>
                        <a:rPr lang="en-US" sz="1500" b="1">
                          <a:solidFill>
                            <a:schemeClr val="bg1"/>
                          </a:solidFill>
                          <a:latin typeface="Bookman Old Style" panose="02050604050505020204" charset="0"/>
                          <a:cs typeface="Bookman Old Style" panose="02050604050505020204" charset="0"/>
                          <a:sym typeface="+mn-ea"/>
                        </a:rPr>
                        <a:t>Change Implementation</a:t>
                      </a:r>
                      <a:endParaRPr lang="en-US" sz="1500" b="1">
                        <a:solidFill>
                          <a:schemeClr val="bg1"/>
                        </a:solidFill>
                        <a:latin typeface="Bookman Old Style" panose="02050604050505020204" charset="0"/>
                        <a:cs typeface="Bookman Old Style" panose="02050604050505020204" charset="0"/>
                      </a:endParaRPr>
                    </a:p>
                    <a:p>
                      <a:pPr algn="l">
                        <a:buClrTx/>
                        <a:buSzTx/>
                        <a:buNone/>
                      </a:pPr>
                      <a:r>
                        <a:rPr lang="en-US" sz="1500" b="1">
                          <a:solidFill>
                            <a:schemeClr val="bg1"/>
                          </a:solidFill>
                          <a:latin typeface="Bookman Old Style" panose="02050604050505020204" charset="0"/>
                          <a:cs typeface="Bookman Old Style" panose="02050604050505020204" charset="0"/>
                          <a:sym typeface="+mn-ea"/>
                        </a:rPr>
                        <a:t>Effort (hrs)</a:t>
                      </a:r>
                      <a:endParaRPr lang="en-US" sz="1500" b="1">
                        <a:solidFill>
                          <a:schemeClr val="bg1"/>
                        </a:solidFill>
                        <a:latin typeface="Bookman Old Style" panose="02050604050505020204" charset="0"/>
                        <a:cs typeface="Bookman Old Style" panose="02050604050505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gradFill>
                      <a:gsLst>
                        <a:gs pos="0">
                          <a:srgbClr val="007BD3"/>
                        </a:gs>
                        <a:gs pos="100000">
                          <a:srgbClr val="034373"/>
                        </a:gs>
                      </a:gsLst>
                      <a:lin scaled="0"/>
                    </a:gradFill>
                  </a:tcPr>
                </a:tc>
                <a:tc>
                  <a:txBody>
                    <a:bodyPr/>
                    <a:p>
                      <a:pPr algn="ctr">
                        <a:buNone/>
                      </a:pPr>
                      <a:r>
                        <a:rPr lang="en-US" sz="2400" b="1">
                          <a:solidFill>
                            <a:srgbClr val="C00000"/>
                          </a:solidFill>
                          <a:latin typeface="Calibri" panose="020F0502020204030204" charset="-122"/>
                        </a:rPr>
                        <a:t>~ 327</a:t>
                      </a:r>
                      <a:endParaRPr lang="en-US" sz="2400" b="1">
                        <a:solidFill>
                          <a:srgbClr val="C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EDED"/>
                    </a:solidFill>
                  </a:tcPr>
                </a:tc>
              </a:tr>
            </a:tbl>
          </a:graphicData>
        </a:graphic>
      </p:graphicFrame>
      <p:graphicFrame>
        <p:nvGraphicFramePr>
          <p:cNvPr id="14" name="Content Placeholder 13">
            <a:hlinkClick r:id="" action="ppaction://ole?verb="/>
          </p:cNvPr>
          <p:cNvGraphicFramePr>
            <a:graphicFrameLocks noChangeAspect="1"/>
          </p:cNvGraphicFramePr>
          <p:nvPr>
            <p:ph sz="half" idx="2"/>
          </p:nvPr>
        </p:nvGraphicFramePr>
        <p:xfrm>
          <a:off x="3171825" y="5203190"/>
          <a:ext cx="1060450" cy="967740"/>
        </p:xfrm>
        <a:graphic>
          <a:graphicData uri="http://schemas.openxmlformats.org/presentationml/2006/ole">
            <mc:AlternateContent xmlns:mc="http://schemas.openxmlformats.org/markup-compatibility/2006">
              <mc:Choice xmlns:v="urn:schemas-microsoft-com:vml" Requires="v">
                <p:oleObj spid="_x0000_s1027" name="" showAsIcon="1" r:id="rId2" imgW="971550" imgH="971550" progId="PowerPoint.Show.12">
                  <p:embed/>
                </p:oleObj>
              </mc:Choice>
              <mc:Fallback>
                <p:oleObj name="" showAsIcon="1" r:id="rId2" imgW="971550" imgH="971550" progId="PowerPoint.Show.12">
                  <p:embed/>
                  <p:pic>
                    <p:nvPicPr>
                      <p:cNvPr id="0" name="Picture 1026"/>
                      <p:cNvPicPr/>
                      <p:nvPr/>
                    </p:nvPicPr>
                    <p:blipFill>
                      <a:blip r:embed="rId3"/>
                      <a:stretch>
                        <a:fillRect/>
                      </a:stretch>
                    </p:blipFill>
                    <p:spPr>
                      <a:xfrm>
                        <a:off x="3171825" y="5203190"/>
                        <a:ext cx="1060450" cy="967740"/>
                      </a:xfrm>
                      <a:prstGeom prst="rect">
                        <a:avLst/>
                      </a:prstGeom>
                    </p:spPr>
                  </p:pic>
                </p:oleObj>
              </mc:Fallback>
            </mc:AlternateContent>
          </a:graphicData>
        </a:graphic>
      </p:graphicFrame>
      <p:graphicFrame>
        <p:nvGraphicFramePr>
          <p:cNvPr id="4" name="Chart 3"/>
          <p:cNvGraphicFramePr/>
          <p:nvPr/>
        </p:nvGraphicFramePr>
        <p:xfrm>
          <a:off x="7150100" y="3300095"/>
          <a:ext cx="4291330" cy="28435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Object 6">
            <a:hlinkClick r:id="" action="ppaction://ole?verb="/>
          </p:cNvPr>
          <p:cNvGraphicFramePr>
            <a:graphicFrameLocks noChangeAspect="1"/>
          </p:cNvGraphicFramePr>
          <p:nvPr/>
        </p:nvGraphicFramePr>
        <p:xfrm>
          <a:off x="1628140" y="5203190"/>
          <a:ext cx="1174750" cy="967740"/>
        </p:xfrm>
        <a:graphic>
          <a:graphicData uri="http://schemas.openxmlformats.org/presentationml/2006/ole">
            <mc:AlternateContent xmlns:mc="http://schemas.openxmlformats.org/markup-compatibility/2006">
              <mc:Choice xmlns:v="urn:schemas-microsoft-com:vml" Requires="v">
                <p:oleObj spid="_x0000_s1025" name="" showAsIcon="1" r:id="rId4" imgW="971550" imgH="800100" progId="Excel.Sheet.12">
                  <p:embed/>
                </p:oleObj>
              </mc:Choice>
              <mc:Fallback>
                <p:oleObj name="" showAsIcon="1" r:id="rId4" imgW="971550" imgH="800100" progId="Excel.Sheet.12">
                  <p:embed/>
                  <p:pic>
                    <p:nvPicPr>
                      <p:cNvPr id="0" name="Picture 1024"/>
                      <p:cNvPicPr/>
                      <p:nvPr/>
                    </p:nvPicPr>
                    <p:blipFill>
                      <a:blip r:embed="rId5"/>
                      <a:stretch>
                        <a:fillRect/>
                      </a:stretch>
                    </p:blipFill>
                    <p:spPr>
                      <a:xfrm>
                        <a:off x="1628140" y="5203190"/>
                        <a:ext cx="1174750" cy="96774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solidFill>
                  <a:srgbClr val="78398D"/>
                </a:solidFill>
                <a:latin typeface="Calibri" panose="020F0502020204030204" charset="0"/>
                <a:cs typeface="Calibri" panose="020F0502020204030204" charset="0"/>
              </a:rPr>
              <a:t>MODULE MILESTONE STATUS</a:t>
            </a:r>
            <a:endParaRPr lang="en-US" sz="2400" b="1">
              <a:latin typeface="Calibri" panose="020F0502020204030204" charset="0"/>
              <a:cs typeface="Calibri" panose="020F0502020204030204" charset="0"/>
            </a:endParaRPr>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
        <p:nvSpPr>
          <p:cNvPr id="33" name="Text Box 32"/>
          <p:cNvSpPr txBox="1"/>
          <p:nvPr/>
        </p:nvSpPr>
        <p:spPr>
          <a:xfrm>
            <a:off x="737235" y="5502275"/>
            <a:ext cx="11077575" cy="811530"/>
          </a:xfrm>
          <a:prstGeom prst="rect">
            <a:avLst/>
          </a:prstGeom>
          <a:noFill/>
        </p:spPr>
        <p:txBody>
          <a:bodyPr wrap="square" rtlCol="0">
            <a:noAutofit/>
          </a:bodyPr>
          <a:p>
            <a:pPr indent="0">
              <a:buFont typeface="Arial" panose="020B0604020202020204" pitchFamily="34" charset="0"/>
              <a:buNone/>
            </a:pPr>
            <a:r>
              <a:rPr lang="en-US" sz="1600" b="1" i="1">
                <a:solidFill>
                  <a:srgbClr val="C00000"/>
                </a:solidFill>
                <a:latin typeface="Calibri" panose="020F0502020204030204" charset="0"/>
                <a:cs typeface="Calibri" panose="020F0502020204030204" charset="0"/>
              </a:rPr>
              <a:t>**</a:t>
            </a:r>
            <a:r>
              <a:rPr lang="en-US" sz="1600" i="1">
                <a:solidFill>
                  <a:schemeClr val="tx1"/>
                </a:solidFill>
                <a:latin typeface="Calibri" panose="020F0502020204030204" charset="0"/>
                <a:cs typeface="Calibri" panose="020F0502020204030204" charset="0"/>
              </a:rPr>
              <a:t> </a:t>
            </a:r>
            <a:r>
              <a:rPr lang="en-US" sz="1600" b="1" i="1">
                <a:solidFill>
                  <a:srgbClr val="1552D1"/>
                </a:solidFill>
                <a:latin typeface="Calibri" panose="020F0502020204030204" charset="0"/>
                <a:cs typeface="Calibri" panose="020F0502020204030204" charset="0"/>
                <a:sym typeface="+mn-ea"/>
              </a:rPr>
              <a:t>Procurement &amp; </a:t>
            </a:r>
            <a:r>
              <a:rPr lang="en-US" sz="1600" b="1" i="1">
                <a:solidFill>
                  <a:srgbClr val="1552D1"/>
                </a:solidFill>
                <a:latin typeface="Calibri" panose="020F0502020204030204" charset="0"/>
                <a:cs typeface="Calibri" panose="020F0502020204030204" charset="0"/>
                <a:sym typeface="+mn-ea"/>
              </a:rPr>
              <a:t>Infrastructure - </a:t>
            </a:r>
            <a:r>
              <a:rPr lang="en-US" sz="1600" i="1">
                <a:solidFill>
                  <a:schemeClr val="tx1"/>
                </a:solidFill>
                <a:latin typeface="Calibri" panose="020F0502020204030204" charset="0"/>
                <a:cs typeface="Calibri" panose="020F0502020204030204" charset="0"/>
              </a:rPr>
              <a:t>Training to the module owners could not be done due to their unavailability (procurement - second session)</a:t>
            </a:r>
            <a:endParaRPr lang="en-US" sz="1600" i="1">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600" i="1">
              <a:solidFill>
                <a:schemeClr val="tx1"/>
              </a:solidFill>
              <a:latin typeface="Calibri" panose="020F0502020204030204" charset="0"/>
              <a:cs typeface="Calibri" panose="020F0502020204030204" charset="0"/>
            </a:endParaRPr>
          </a:p>
        </p:txBody>
      </p:sp>
      <p:graphicFrame>
        <p:nvGraphicFramePr>
          <p:cNvPr id="5" name="Content Placeholder 4"/>
          <p:cNvGraphicFramePr/>
          <p:nvPr>
            <p:ph sz="half" idx="1"/>
          </p:nvPr>
        </p:nvGraphicFramePr>
        <p:xfrm>
          <a:off x="842645" y="3088005"/>
          <a:ext cx="10972800" cy="2387600"/>
        </p:xfrm>
        <a:graphic>
          <a:graphicData uri="http://schemas.openxmlformats.org/drawingml/2006/table">
            <a:tbl>
              <a:tblPr/>
              <a:tblGrid>
                <a:gridCol w="2212340"/>
                <a:gridCol w="1089660"/>
                <a:gridCol w="1449070"/>
                <a:gridCol w="1688465"/>
                <a:gridCol w="1732915"/>
                <a:gridCol w="1341120"/>
                <a:gridCol w="1459230"/>
              </a:tblGrid>
              <a:tr h="485140">
                <a:tc>
                  <a:txBody>
                    <a:bodyPr/>
                    <a:p>
                      <a:pPr algn="ctr">
                        <a:buNone/>
                      </a:pPr>
                      <a:r>
                        <a:rPr lang="en-US" sz="1400" b="1">
                          <a:solidFill>
                            <a:srgbClr val="000000"/>
                          </a:solidFill>
                          <a:latin typeface="Calibri" panose="020F0502020204030204" charset="-122"/>
                        </a:rPr>
                        <a:t>PRIORITY 2</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Requirement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Design</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Development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System Testing</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Deployment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sym typeface="+mn-ea"/>
                        </a:rPr>
                        <a:t>Training</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r>
              <a:tr h="271780">
                <a:tc>
                  <a:txBody>
                    <a:bodyPr/>
                    <a:p>
                      <a:pPr algn="ctr">
                        <a:buNone/>
                      </a:pPr>
                      <a:r>
                        <a:rPr lang="en-US" sz="1600" b="1">
                          <a:solidFill>
                            <a:srgbClr val="000000"/>
                          </a:solidFill>
                          <a:latin typeface="Calibri" panose="020F0502020204030204" charset="-122"/>
                        </a:rPr>
                        <a:t>SLCM</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sym typeface="+mn-ea"/>
                        </a:rPr>
                        <a:t>Complete</a:t>
                      </a:r>
                      <a:endParaRPr lang="en-US" sz="1400">
                        <a:solidFill>
                          <a:srgbClr val="000000"/>
                        </a:solidFill>
                        <a:latin typeface="Calibri" panose="020F050202020403020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r h="302260">
                <a:tc>
                  <a:txBody>
                    <a:bodyPr/>
                    <a:p>
                      <a:pPr algn="ctr">
                        <a:buNone/>
                      </a:pPr>
                      <a:r>
                        <a:rPr lang="en-US" sz="1600" b="1">
                          <a:solidFill>
                            <a:srgbClr val="000000"/>
                          </a:solidFill>
                          <a:latin typeface="Calibri" panose="020F0502020204030204" charset="-122"/>
                        </a:rPr>
                        <a:t>TnP</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r h="271780">
                <a:tc>
                  <a:txBody>
                    <a:bodyPr/>
                    <a:p>
                      <a:pPr algn="ctr">
                        <a:buNone/>
                      </a:pPr>
                      <a:r>
                        <a:rPr lang="en-US" sz="1600" b="1">
                          <a:solidFill>
                            <a:srgbClr val="000000"/>
                          </a:solidFill>
                          <a:latin typeface="Calibri" panose="020F0502020204030204" charset="-122"/>
                        </a:rPr>
                        <a:t>Procurement</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sym typeface="+mn-ea"/>
                        </a:rPr>
                        <a:t>Complete</a:t>
                      </a:r>
                      <a:endParaRPr lang="en-US" sz="1400" b="1">
                        <a:solidFill>
                          <a:srgbClr val="FFFFFF"/>
                        </a:solidFill>
                        <a:latin typeface="Calibri" panose="020F050202020403020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sym typeface="+mn-ea"/>
                        </a:rPr>
                        <a:t>Complete</a:t>
                      </a:r>
                      <a:endParaRPr lang="en-US" sz="1400" b="1">
                        <a:solidFill>
                          <a:srgbClr val="000000"/>
                        </a:solidFill>
                        <a:latin typeface="Calibri" panose="020F050202020403020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b="1">
                          <a:solidFill>
                            <a:schemeClr val="bg1"/>
                          </a:solidFill>
                          <a:latin typeface="Calibri" panose="020F0502020204030204" charset="-122"/>
                          <a:sym typeface="+mn-ea"/>
                        </a:rPr>
                        <a:t>Partial**</a:t>
                      </a:r>
                      <a:endParaRPr lang="en-US" sz="1400" b="1">
                        <a:solidFill>
                          <a:schemeClr val="bg1"/>
                        </a:solidFill>
                        <a:latin typeface="Calibri" panose="020F050202020403020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r>
              <a:tr h="271780">
                <a:tc>
                  <a:txBody>
                    <a:bodyPr/>
                    <a:p>
                      <a:pPr algn="ctr">
                        <a:buNone/>
                      </a:pPr>
                      <a:r>
                        <a:rPr lang="en-US" sz="1600" b="1">
                          <a:solidFill>
                            <a:srgbClr val="000000"/>
                          </a:solidFill>
                          <a:latin typeface="Calibri" panose="020F0502020204030204" charset="-122"/>
                        </a:rPr>
                        <a:t>HRMS</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In Progress</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r h="271780">
                <a:tc>
                  <a:txBody>
                    <a:bodyPr/>
                    <a:p>
                      <a:pPr algn="ctr">
                        <a:buNone/>
                      </a:pPr>
                      <a:r>
                        <a:rPr lang="en-US" sz="1600" b="1">
                          <a:solidFill>
                            <a:srgbClr val="000000"/>
                          </a:solidFill>
                          <a:latin typeface="Calibri" panose="020F0502020204030204" charset="-122"/>
                        </a:rPr>
                        <a:t>Infrastructure</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sym typeface="+mn-ea"/>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b="1">
                          <a:solidFill>
                            <a:schemeClr val="bg1"/>
                          </a:solidFill>
                          <a:latin typeface="Calibri" panose="020F0502020204030204" charset="-122"/>
                          <a:sym typeface="+mn-ea"/>
                        </a:rPr>
                        <a:t>Delay**</a:t>
                      </a:r>
                      <a:endParaRPr lang="en-US" sz="1400" b="1">
                        <a:solidFill>
                          <a:schemeClr val="bg1"/>
                        </a:solidFill>
                        <a:latin typeface="Calibri" panose="020F050202020403020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r>
              <a:tr h="271780">
                <a:tc>
                  <a:txBody>
                    <a:bodyPr/>
                    <a:p>
                      <a:pPr algn="ctr">
                        <a:buNone/>
                      </a:pPr>
                      <a:r>
                        <a:rPr lang="en-US" sz="1600" b="1">
                          <a:solidFill>
                            <a:srgbClr val="000000"/>
                          </a:solidFill>
                          <a:latin typeface="Calibri" panose="020F0502020204030204" charset="-122"/>
                        </a:rPr>
                        <a:t>Finance</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In Progress</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algn="ctr">
                        <a:buNone/>
                      </a:pPr>
                      <a:r>
                        <a:rPr lang="en-US" sz="1400">
                          <a:solidFill>
                            <a:srgbClr val="000000"/>
                          </a:solidFill>
                          <a:latin typeface="Calibri" panose="020F0502020204030204" charset="-122"/>
                        </a:rPr>
                        <a:t>Not Started</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6" name="Content Placeholder 5"/>
          <p:cNvGraphicFramePr/>
          <p:nvPr>
            <p:ph sz="half" idx="2"/>
          </p:nvPr>
        </p:nvGraphicFramePr>
        <p:xfrm>
          <a:off x="842645" y="1598295"/>
          <a:ext cx="10972800" cy="1310005"/>
        </p:xfrm>
        <a:graphic>
          <a:graphicData uri="http://schemas.openxmlformats.org/drawingml/2006/table">
            <a:tbl>
              <a:tblPr/>
              <a:tblGrid>
                <a:gridCol w="2212340"/>
                <a:gridCol w="1089660"/>
                <a:gridCol w="1449070"/>
                <a:gridCol w="1688465"/>
                <a:gridCol w="1732915"/>
                <a:gridCol w="1341120"/>
                <a:gridCol w="1459230"/>
              </a:tblGrid>
              <a:tr h="357505">
                <a:tc>
                  <a:txBody>
                    <a:bodyPr/>
                    <a:p>
                      <a:pPr algn="ctr">
                        <a:buNone/>
                      </a:pPr>
                      <a:r>
                        <a:rPr lang="en-US" sz="1400" b="1">
                          <a:solidFill>
                            <a:srgbClr val="000000"/>
                          </a:solidFill>
                          <a:latin typeface="Calibri" panose="020F0502020204030204" charset="-122"/>
                        </a:rPr>
                        <a:t>PRIORITY 1</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Requirement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Design</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Development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System Testing</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Deployment</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c>
                  <a:txBody>
                    <a:bodyPr/>
                    <a:p>
                      <a:pPr algn="ctr">
                        <a:buNone/>
                      </a:pPr>
                      <a:r>
                        <a:rPr lang="en-US" sz="1400" b="1">
                          <a:solidFill>
                            <a:srgbClr val="000000"/>
                          </a:solidFill>
                          <a:latin typeface="Calibri" panose="020F0502020204030204" charset="-122"/>
                        </a:rPr>
                        <a:t>Training</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B084"/>
                    </a:solidFill>
                  </a:tcPr>
                </a:tc>
              </a:tr>
              <a:tr h="476250">
                <a:tc>
                  <a:txBody>
                    <a:bodyPr/>
                    <a:p>
                      <a:pPr algn="ctr">
                        <a:buNone/>
                      </a:pPr>
                      <a:r>
                        <a:rPr lang="en-US" sz="1600" b="1">
                          <a:solidFill>
                            <a:srgbClr val="000000"/>
                          </a:solidFill>
                          <a:latin typeface="Calibri" panose="020F0502020204030204" charset="-122"/>
                        </a:rPr>
                        <a:t>SLCM</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476250">
                <a:tc>
                  <a:txBody>
                    <a:bodyPr/>
                    <a:p>
                      <a:pPr algn="ctr">
                        <a:buClrTx/>
                        <a:buSzTx/>
                        <a:buNone/>
                      </a:pPr>
                      <a:r>
                        <a:rPr lang="en-US" sz="1600" b="1">
                          <a:solidFill>
                            <a:srgbClr val="000000"/>
                          </a:solidFill>
                          <a:latin typeface="Calibri" panose="020F0502020204030204" charset="-122"/>
                        </a:rPr>
                        <a:t>HRMS</a:t>
                      </a:r>
                      <a:endParaRPr lang="en-US" sz="1600" b="1">
                        <a:solidFill>
                          <a:srgbClr val="000000"/>
                        </a:solidFill>
                        <a:latin typeface="Calibri" panose="020F0502020204030204"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algn="ctr">
                        <a:buNone/>
                      </a:pPr>
                      <a:r>
                        <a:rPr lang="en-US" sz="1400">
                          <a:solidFill>
                            <a:srgbClr val="000000"/>
                          </a:solidFill>
                          <a:latin typeface="Calibri" panose="020F0502020204030204" charset="-122"/>
                        </a:rPr>
                        <a:t>Complete</a:t>
                      </a:r>
                      <a:endParaRPr lang="en-US" sz="140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400" b="1">
                <a:sym typeface="+mn-ea"/>
              </a:rPr>
              <a:t>TASKS PLANNED/ACCOMPLISHED THIS WEEK</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64135" y="1452880"/>
          <a:ext cx="12052935" cy="3827780"/>
        </p:xfrm>
        <a:graphic>
          <a:graphicData uri="http://schemas.openxmlformats.org/drawingml/2006/table">
            <a:tbl>
              <a:tblPr bandRow="1">
                <a:tableStyleId>{073A0DAA-6AF3-43AB-8588-CEC1D06C72B9}</a:tableStyleId>
              </a:tblPr>
              <a:tblGrid>
                <a:gridCol w="704215"/>
                <a:gridCol w="3150235"/>
                <a:gridCol w="1089025"/>
                <a:gridCol w="930275"/>
                <a:gridCol w="6179185"/>
              </a:tblGrid>
              <a:tr h="365760">
                <a:tc>
                  <a:txBody>
                    <a:bodyPr/>
                    <a:p>
                      <a:pPr algn="ctr">
                        <a:buNone/>
                      </a:pPr>
                      <a:r>
                        <a:rPr lang="en-US" sz="1800" b="1">
                          <a:solidFill>
                            <a:schemeClr val="bg1"/>
                          </a:solidFill>
                          <a:latin typeface="Calibri" panose="020F0502020204030204" charset="0"/>
                          <a:cs typeface="Calibri" panose="020F0502020204030204" charset="0"/>
                          <a:sym typeface="+mn-ea"/>
                        </a:rPr>
                        <a:t>Sl No.</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347345">
                <a:tc rowSpan="5">
                  <a:txBody>
                    <a:bodyPr/>
                    <a:p>
                      <a:pPr algn="ctr"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1</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rowSpan="5">
                  <a:txBody>
                    <a:bodyPr/>
                    <a:p>
                      <a:pPr algn="l" fontAlgn="ctr">
                        <a:lnSpc>
                          <a:spcPct val="120000"/>
                        </a:lnSpc>
                        <a:buClrTx/>
                        <a:buSzTx/>
                        <a:buNone/>
                      </a:pPr>
                      <a:r>
                        <a:rPr lang="en-US" altLang="zh-CN" sz="1400">
                          <a:solidFill>
                            <a:schemeClr val="tx1"/>
                          </a:solidFill>
                          <a:latin typeface="Calibri" panose="020F0502020204030204" charset="0"/>
                          <a:sym typeface="Arial" panose="020B0604020202020204" pitchFamily="34" charset="0"/>
                        </a:rPr>
                        <a:t>Student Admission / Enrollment / Applicant </a:t>
                      </a:r>
                      <a:endParaRPr lang="en-US" altLang="zh-CN" sz="1400" b="0">
                        <a:solidFill>
                          <a:schemeClr val="tx1"/>
                        </a:solidFill>
                        <a:latin typeface="Calibri" panose="020F0502020204030204" charset="0"/>
                        <a:cs typeface="Calibri" panose="020F0502020204030204" charset="0"/>
                        <a:sym typeface="Arial" panose="020B0604020202020204" pitchFamily="34" charset="0"/>
                      </a:endParaRPr>
                    </a:p>
                  </a:txBody>
                  <a:tcPr anchor="ctr" anchorCtr="0">
                    <a:solidFill>
                      <a:schemeClr val="bg2">
                        <a:lumMod val="20000"/>
                        <a:lumOff val="80000"/>
                      </a:schemeClr>
                    </a:solidFill>
                  </a:tcPr>
                </a:tc>
                <a:tc rowSpan="5">
                  <a:txBody>
                    <a:bodyPr/>
                    <a:p>
                      <a:pPr algn="ctr" fontAlgn="ctr">
                        <a:lnSpc>
                          <a:spcPct val="120000"/>
                        </a:lnSpc>
                        <a:buClrTx/>
                        <a:buSzTx/>
                        <a:buNone/>
                      </a:pPr>
                      <a:r>
                        <a:rPr lang="en-US" altLang="zh-CN" sz="1400">
                          <a:latin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rowSpan="5">
                  <a:txBody>
                    <a:bodyPr/>
                    <a:p>
                      <a:pPr algn="ctr" fontAlgn="ctr">
                        <a:lnSpc>
                          <a:spcPct val="120000"/>
                        </a:lnSpc>
                        <a:buClrTx/>
                        <a:buSzTx/>
                        <a:buNone/>
                      </a:pPr>
                      <a:r>
                        <a:rPr lang="en-US" altLang="zh-CN" sz="1400" b="1">
                          <a:solidFill>
                            <a:srgbClr val="1552D1"/>
                          </a:solidFill>
                          <a:latin typeface="Calibri" panose="020F0502020204030204" charset="0"/>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200">
                          <a:solidFill>
                            <a:schemeClr val="tx1"/>
                          </a:solidFill>
                          <a:latin typeface="Calibri" panose="020F0502020204030204" charset="0"/>
                          <a:cs typeface="Calibri" panose="020F0502020204030204" charset="0"/>
                          <a:sym typeface="+mn-ea"/>
                        </a:rPr>
                        <a:t>Course enrollment of the students (SOE / SOS) - started on </a:t>
                      </a:r>
                      <a:r>
                        <a:rPr lang="en-US" sz="1200" b="1">
                          <a:solidFill>
                            <a:srgbClr val="1552D1"/>
                          </a:solidFill>
                          <a:latin typeface="Calibri" panose="020F0502020204030204" charset="0"/>
                          <a:cs typeface="Calibri" panose="020F0502020204030204" charset="0"/>
                          <a:sym typeface="+mn-ea"/>
                        </a:rPr>
                        <a:t>4th October 2023 - </a:t>
                      </a:r>
                      <a:r>
                        <a:rPr lang="en-US" sz="1200" b="1">
                          <a:solidFill>
                            <a:srgbClr val="00B050"/>
                          </a:solidFill>
                          <a:latin typeface="Calibri" panose="020F0502020204030204" charset="0"/>
                          <a:cs typeface="Calibri" panose="020F0502020204030204" charset="0"/>
                          <a:sym typeface="+mn-ea"/>
                        </a:rPr>
                        <a:t>Done</a:t>
                      </a:r>
                      <a:endParaRPr lang="en-US" sz="1200" b="0">
                        <a:solidFill>
                          <a:srgbClr val="7030A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200">
                          <a:solidFill>
                            <a:schemeClr val="tx1"/>
                          </a:solidFill>
                          <a:latin typeface="Calibri" panose="020F0502020204030204" charset="0"/>
                          <a:cs typeface="Calibri" panose="020F0502020204030204" charset="0"/>
                          <a:sym typeface="+mn-ea"/>
                        </a:rPr>
                        <a:t>Online Payment by the students (SOE / SOS)  - started on </a:t>
                      </a:r>
                      <a:r>
                        <a:rPr lang="en-US" sz="1200" b="1">
                          <a:solidFill>
                            <a:srgbClr val="1552D1"/>
                          </a:solidFill>
                          <a:latin typeface="Calibri" panose="020F0502020204030204" charset="0"/>
                          <a:cs typeface="Calibri" panose="020F0502020204030204" charset="0"/>
                          <a:sym typeface="+mn-ea"/>
                        </a:rPr>
                        <a:t>4th October 2023 - </a:t>
                      </a:r>
                      <a:r>
                        <a:rPr lang="en-US" sz="1200" b="1">
                          <a:solidFill>
                            <a:srgbClr val="00B050"/>
                          </a:solidFill>
                          <a:latin typeface="Calibri" panose="020F0502020204030204" charset="0"/>
                          <a:cs typeface="Calibri" panose="020F0502020204030204" charset="0"/>
                          <a:sym typeface="+mn-ea"/>
                        </a:rPr>
                        <a:t>Done</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967740">
                <a:tc vMerge="1">
                  <a:tcPr/>
                </a:tc>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200">
                          <a:solidFill>
                            <a:schemeClr val="tx1"/>
                          </a:solidFill>
                          <a:latin typeface="Calibri" panose="020F0502020204030204" charset="0"/>
                          <a:cs typeface="Calibri" panose="020F0502020204030204" charset="0"/>
                          <a:sym typeface="+mn-ea"/>
                        </a:rPr>
                        <a:t>Support to WSC trainers, Accounts team, IT Team to handle students query, issues (defect fix) , change requests- </a:t>
                      </a:r>
                      <a:r>
                        <a:rPr lang="en-US" sz="1200" b="1">
                          <a:solidFill>
                            <a:srgbClr val="1552D1"/>
                          </a:solidFill>
                          <a:latin typeface="Calibri" panose="020F0502020204030204" charset="0"/>
                          <a:cs typeface="Calibri" panose="020F0502020204030204" charset="0"/>
                          <a:sym typeface="+mn-ea"/>
                        </a:rPr>
                        <a:t>26 September ~ 31 October 2023 - </a:t>
                      </a:r>
                      <a:r>
                        <a:rPr lang="en-US" sz="1200" b="1">
                          <a:solidFill>
                            <a:srgbClr val="00B050"/>
                          </a:solidFill>
                          <a:latin typeface="Calibri" panose="020F0502020204030204" charset="0"/>
                          <a:cs typeface="Calibri" panose="020F0502020204030204" charset="0"/>
                          <a:sym typeface="+mn-ea"/>
                        </a:rPr>
                        <a:t>Done</a:t>
                      </a:r>
                      <a:endParaRPr lang="en-US" sz="12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410210">
                <a:tc vMerge="1">
                  <a:tcPr>
                    <a:solidFill>
                      <a:schemeClr val="bg2">
                        <a:lumMod val="20000"/>
                        <a:lumOff val="80000"/>
                      </a:schemeClr>
                    </a:solidFill>
                  </a:tcPr>
                </a:tc>
                <a:tc vMerge="1">
                  <a:tcPr>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200">
                          <a:solidFill>
                            <a:schemeClr val="tx1"/>
                          </a:solidFill>
                          <a:latin typeface="Calibri" panose="020F0502020204030204" charset="0"/>
                          <a:cs typeface="Calibri" panose="020F0502020204030204" charset="0"/>
                          <a:sym typeface="+mn-ea"/>
                        </a:rPr>
                        <a:t>Developed student admission reports as requested by WSC team on 25 Oct 2023 - </a:t>
                      </a:r>
                      <a:r>
                        <a:rPr lang="en-US" sz="1200" b="1">
                          <a:solidFill>
                            <a:srgbClr val="00B050"/>
                          </a:solidFill>
                          <a:latin typeface="Calibri" panose="020F0502020204030204" charset="0"/>
                          <a:cs typeface="Calibri" panose="020F0502020204030204" charset="0"/>
                          <a:sym typeface="+mn-ea"/>
                        </a:rPr>
                        <a:t>Done</a:t>
                      </a:r>
                      <a:endParaRPr lang="en-US" sz="120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SOUL team disabled online access of all students as requested by WSC </a:t>
                      </a:r>
                      <a:r>
                        <a:rPr lang="en-US" sz="1200">
                          <a:solidFill>
                            <a:schemeClr val="tx1"/>
                          </a:solidFill>
                          <a:latin typeface="Calibri" panose="020F0502020204030204" charset="0"/>
                          <a:cs typeface="Calibri" panose="020F0502020204030204" charset="0"/>
                          <a:sym typeface="+mn-ea"/>
                        </a:rPr>
                        <a:t>- </a:t>
                      </a:r>
                      <a:r>
                        <a:rPr lang="en-US" sz="1200" b="1">
                          <a:solidFill>
                            <a:srgbClr val="00B050"/>
                          </a:solidFill>
                          <a:latin typeface="Calibri" panose="020F0502020204030204" charset="0"/>
                          <a:cs typeface="Calibri" panose="020F0502020204030204" charset="0"/>
                          <a:sym typeface="+mn-ea"/>
                        </a:rPr>
                        <a:t>Done</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a:txBody>
                    <a:bodyPr/>
                    <a:p>
                      <a:pPr algn="ctr" fontAlgn="ctr">
                        <a:lnSpc>
                          <a:spcPct val="120000"/>
                        </a:lnSpc>
                        <a:buNone/>
                      </a:pPr>
                      <a:r>
                        <a:rPr lang="en-US" sz="1400">
                          <a:solidFill>
                            <a:schemeClr val="tx1"/>
                          </a:solidFill>
                          <a:latin typeface="Calibri" panose="020F0502020204030204" charset="0"/>
                          <a:cs typeface="Calibri" panose="020F0502020204030204" charset="0"/>
                        </a:rPr>
                        <a:t>2</a:t>
                      </a:r>
                      <a:endParaRPr lang="en-US" sz="1400">
                        <a:solidFill>
                          <a:schemeClr val="tx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fontAlgn="ctr">
                        <a:lnSpc>
                          <a:spcPct val="120000"/>
                        </a:lnSpc>
                        <a:buNone/>
                      </a:pPr>
                      <a:r>
                        <a:rPr lang="en-US" sz="1400">
                          <a:latin typeface="Calibri" panose="020F0502020204030204" charset="0"/>
                          <a:cs typeface="Calibri" panose="020F0502020204030204" charset="0"/>
                        </a:rPr>
                        <a:t>Development </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Development activities of SLCM priority2 continuing - </a:t>
                      </a:r>
                      <a:r>
                        <a:rPr lang="en-US" sz="1200" b="1">
                          <a:solidFill>
                            <a:srgbClr val="00B050"/>
                          </a:solidFill>
                          <a:latin typeface="Calibri" panose="020F0502020204030204" charset="0"/>
                          <a:cs typeface="Calibri" panose="020F0502020204030204" charset="0"/>
                          <a:sym typeface="+mn-ea"/>
                        </a:rPr>
                        <a:t>Done</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a:txBody>
                    <a:bodyPr/>
                    <a:p>
                      <a:pPr algn="ctr" fontAlgn="ctr">
                        <a:lnSpc>
                          <a:spcPct val="120000"/>
                        </a:lnSpc>
                        <a:buNone/>
                      </a:pPr>
                      <a:r>
                        <a:rPr lang="en-US" sz="1400">
                          <a:solidFill>
                            <a:schemeClr val="tx1"/>
                          </a:solidFill>
                          <a:latin typeface="Calibri" panose="020F0502020204030204" charset="0"/>
                          <a:cs typeface="Calibri" panose="020F0502020204030204" charset="0"/>
                        </a:rPr>
                        <a:t>3</a:t>
                      </a:r>
                      <a:endParaRPr lang="en-US" sz="1400">
                        <a:solidFill>
                          <a:schemeClr val="tx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fontAlgn="ctr">
                        <a:lnSpc>
                          <a:spcPct val="120000"/>
                        </a:lnSpc>
                        <a:buNone/>
                      </a:pPr>
                      <a:r>
                        <a:rPr lang="en-US" sz="1400">
                          <a:latin typeface="Calibri" panose="020F0502020204030204" charset="0"/>
                          <a:cs typeface="Calibri" panose="020F0502020204030204" charset="0"/>
                        </a:rPr>
                        <a:t>System Integration Testing</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Testing activities continuing - </a:t>
                      </a:r>
                      <a:r>
                        <a:rPr lang="en-US" sz="1200" b="1">
                          <a:solidFill>
                            <a:srgbClr val="1552D1"/>
                          </a:solidFill>
                          <a:latin typeface="Calibri" panose="020F0502020204030204" charset="0"/>
                          <a:cs typeface="Calibri" panose="020F0502020204030204" charset="0"/>
                          <a:sym typeface="+mn-ea"/>
                        </a:rPr>
                        <a:t>On Going</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a:txBody>
                    <a:bodyPr/>
                    <a:p>
                      <a:pPr algn="ctr" fontAlgn="ctr">
                        <a:lnSpc>
                          <a:spcPct val="120000"/>
                        </a:lnSpc>
                        <a:buNone/>
                      </a:pPr>
                      <a:r>
                        <a:rPr lang="en-US" sz="1400">
                          <a:solidFill>
                            <a:schemeClr val="tx1"/>
                          </a:solidFill>
                          <a:latin typeface="Calibri" panose="020F0502020204030204" charset="0"/>
                          <a:cs typeface="Calibri" panose="020F0502020204030204" charset="0"/>
                        </a:rPr>
                        <a:t>4</a:t>
                      </a:r>
                      <a:endParaRPr lang="en-US" sz="1400">
                        <a:solidFill>
                          <a:schemeClr val="tx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fontAlgn="ctr">
                        <a:lnSpc>
                          <a:spcPct val="120000"/>
                        </a:lnSpc>
                        <a:buNone/>
                      </a:pPr>
                      <a:r>
                        <a:rPr lang="en-US" sz="1400">
                          <a:latin typeface="Calibri" panose="020F0502020204030204" charset="0"/>
                          <a:cs typeface="Calibri" panose="020F0502020204030204" charset="0"/>
                        </a:rPr>
                        <a:t>User / Training Manual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SOUL team working on the user manual documentation - </a:t>
                      </a:r>
                      <a:r>
                        <a:rPr lang="en-US" sz="1200" b="1">
                          <a:solidFill>
                            <a:srgbClr val="00B050"/>
                          </a:solidFill>
                          <a:latin typeface="Calibri" panose="020F0502020204030204" charset="0"/>
                          <a:cs typeface="Calibri" panose="020F0502020204030204" charset="0"/>
                          <a:sym typeface="+mn-ea"/>
                        </a:rPr>
                        <a:t>Done</a:t>
                      </a:r>
                      <a:endParaRPr lang="en-US" sz="1200" b="0" i="1">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sz="2400" b="1">
                <a:latin typeface="Calibri" panose="020F0502020204030204" charset="0"/>
                <a:cs typeface="Calibri" panose="020F0502020204030204" charset="0"/>
              </a:rPr>
              <a:t>OVERALL PROJECT PROGRESS TIMELINE</a:t>
            </a:r>
            <a:endParaRPr lang="en-US" sz="2400"/>
          </a:p>
        </p:txBody>
      </p:sp>
      <p:sp>
        <p:nvSpPr>
          <p:cNvPr id="14" name="Text Box 13"/>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5" name="Text Box 14"/>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1" name="Text Box 10"/>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8" name="Text Box 7"/>
          <p:cNvSpPr txBox="1"/>
          <p:nvPr/>
        </p:nvSpPr>
        <p:spPr>
          <a:xfrm>
            <a:off x="513080" y="5908040"/>
            <a:ext cx="10119360" cy="583565"/>
          </a:xfrm>
          <a:prstGeom prst="rect">
            <a:avLst/>
          </a:prstGeom>
          <a:noFill/>
        </p:spPr>
        <p:txBody>
          <a:bodyPr wrap="square" rtlCol="0">
            <a:spAutoFit/>
          </a:bodyPr>
          <a:p>
            <a:r>
              <a:rPr lang="en-US" sz="1600" b="1">
                <a:latin typeface="Calibri" panose="020F0502020204030204" charset="0"/>
                <a:cs typeface="Calibri" panose="020F0502020204030204" charset="0"/>
              </a:rPr>
              <a:t>Milestone 1</a:t>
            </a:r>
            <a:r>
              <a:rPr lang="en-US" sz="1600">
                <a:latin typeface="Calibri" panose="020F0502020204030204" charset="0"/>
                <a:cs typeface="Calibri" panose="020F0502020204030204" charset="0"/>
              </a:rPr>
              <a:t> - Gap Analysis Document and SRS documents signed off on 12 June, 2023</a:t>
            </a:r>
            <a:endParaRPr lang="en-US" sz="1600">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Milestone 2</a:t>
            </a:r>
            <a:r>
              <a:rPr lang="en-US" sz="1600">
                <a:latin typeface="Calibri" panose="020F0502020204030204" charset="0"/>
                <a:cs typeface="Calibri" panose="020F0502020204030204" charset="0"/>
              </a:rPr>
              <a:t> - Design Document digital sign off done</a:t>
            </a:r>
            <a:endParaRPr lang="en-US" sz="1600">
              <a:latin typeface="Calibri" panose="020F0502020204030204" charset="0"/>
              <a:cs typeface="Calibri" panose="020F0502020204030204" charset="0"/>
            </a:endParaRPr>
          </a:p>
        </p:txBody>
      </p:sp>
      <p:pic>
        <p:nvPicPr>
          <p:cNvPr id="9" name="Picture 8"/>
          <p:cNvPicPr>
            <a:picLocks noChangeAspect="1"/>
          </p:cNvPicPr>
          <p:nvPr/>
        </p:nvPicPr>
        <p:blipFill>
          <a:blip r:embed="rId1"/>
          <a:stretch>
            <a:fillRect/>
          </a:stretch>
        </p:blipFill>
        <p:spPr>
          <a:xfrm>
            <a:off x="15240" y="1021080"/>
            <a:ext cx="12161520" cy="4815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ISSUES</a:t>
            </a:r>
            <a:r>
              <a:rPr lang="en-US" sz="2400" b="1">
                <a:latin typeface="Calibri" panose="020F0502020204030204" charset="0"/>
                <a:cs typeface="Calibri" panose="020F0502020204030204" charset="0"/>
              </a:rPr>
              <a:t>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64770" y="1235710"/>
          <a:ext cx="12062460" cy="5646420"/>
        </p:xfrm>
        <a:graphic>
          <a:graphicData uri="http://schemas.openxmlformats.org/drawingml/2006/table">
            <a:tbl>
              <a:tblPr bandRow="1">
                <a:tableStyleId>{073A0DAA-6AF3-43AB-8588-CEC1D06C72B9}</a:tableStyleId>
              </a:tblPr>
              <a:tblGrid>
                <a:gridCol w="956945"/>
                <a:gridCol w="3446145"/>
                <a:gridCol w="1324610"/>
                <a:gridCol w="1325245"/>
                <a:gridCol w="966470"/>
                <a:gridCol w="4043045"/>
              </a:tblGrid>
              <a:tr h="304800">
                <a:tc>
                  <a:txBody>
                    <a:bodyPr/>
                    <a:p>
                      <a:pPr algn="ctr">
                        <a:buNone/>
                      </a:pPr>
                      <a:r>
                        <a:rPr lang="en-US" sz="1400" b="1">
                          <a:solidFill>
                            <a:schemeClr val="bg1"/>
                          </a:solidFill>
                          <a:latin typeface="Calibri" panose="020F0502020204030204" charset="0"/>
                          <a:cs typeface="Calibri" panose="020F0502020204030204" charset="0"/>
                          <a:sym typeface="+mn-ea"/>
                        </a:rPr>
                        <a:t>Sl No.</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Date</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sz="1400" b="1">
                          <a:solidFill>
                            <a:schemeClr val="bg1"/>
                          </a:solidFill>
                          <a:latin typeface="Calibri" panose="020F0502020204030204" charset="0"/>
                          <a:cs typeface="Calibri" panose="020F0502020204030204" charset="0"/>
                        </a:rPr>
                        <a:t>Action Items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548640">
                <a:tc>
                  <a:txBody>
                    <a:bodyPr/>
                    <a:p>
                      <a:pPr algn="ctr" fontAlgn="ctr">
                        <a:lnSpc>
                          <a:spcPct val="120000"/>
                        </a:lnSpc>
                        <a:buNone/>
                      </a:pPr>
                      <a:r>
                        <a:rPr lang="en-US" sz="1200">
                          <a:latin typeface="Calibri" panose="020F0502020204030204" charset="0"/>
                          <a:cs typeface="Calibri" panose="020F0502020204030204" charset="0"/>
                          <a:sym typeface="+mn-ea"/>
                        </a:rPr>
                        <a:t>1</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sym typeface="+mn-ea"/>
                        </a:rPr>
                        <a:t>A delay in discussing and capturing requirements</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rPr>
                        <a:t>19-Jan-23</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WSC</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rPr>
                        <a:t>OPEN</a:t>
                      </a:r>
                      <a:endParaRPr lang="en-US" sz="12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200">
                          <a:latin typeface="Calibri" panose="020F0502020204030204" charset="0"/>
                          <a:cs typeface="Calibri" panose="020F0502020204030204" charset="0"/>
                          <a:sym typeface="+mn-ea"/>
                        </a:rPr>
                        <a:t>WSC stakeholders to acknowledge the delay</a:t>
                      </a:r>
                      <a:endParaRPr lang="en-US" sz="1200" b="0">
                        <a:solidFill>
                          <a:schemeClr val="tx1"/>
                        </a:solidFill>
                        <a:latin typeface="Calibri" panose="020F0502020204030204" charset="0"/>
                        <a:cs typeface="Calibri" panose="020F0502020204030204" charset="0"/>
                        <a:sym typeface="+mn-ea"/>
                      </a:endParaRPr>
                    </a:p>
                  </a:txBody>
                  <a:tcPr anchor="ctr" anchorCtr="0">
                    <a:solidFill>
                      <a:srgbClr val="FF0000"/>
                    </a:solidFill>
                  </a:tcPr>
                </a:tc>
              </a:tr>
              <a:tr h="763270">
                <a:tc>
                  <a:txBody>
                    <a:bodyPr/>
                    <a:p>
                      <a:pPr algn="ctr" fontAlgn="ctr">
                        <a:lnSpc>
                          <a:spcPct val="120000"/>
                        </a:lnSpc>
                        <a:buNone/>
                      </a:pPr>
                      <a:r>
                        <a:rPr lang="en-US" sz="1200">
                          <a:latin typeface="Calibri" panose="020F0502020204030204" charset="0"/>
                          <a:cs typeface="Calibri" panose="020F0502020204030204" charset="0"/>
                          <a:sym typeface="+mn-ea"/>
                        </a:rPr>
                        <a:t>2</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sym typeface="+mn-ea"/>
                        </a:rPr>
                        <a:t>Availability of OCAC server </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rPr>
                        <a:t>11-May-23</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200">
                        <a:latin typeface="Calibri" panose="020F0502020204030204" charset="0"/>
                        <a:cs typeface="Calibri" panose="020F0502020204030204" charset="0"/>
                        <a:sym typeface="+mn-ea"/>
                      </a:endParaRPr>
                    </a:p>
                    <a:p>
                      <a:pPr algn="ctr" fontAlgn="ctr">
                        <a:lnSpc>
                          <a:spcPct val="120000"/>
                        </a:lnSpc>
                        <a:buClrTx/>
                        <a:buSzTx/>
                        <a:buNone/>
                      </a:pPr>
                      <a:r>
                        <a:rPr lang="en-US" sz="1200">
                          <a:latin typeface="Calibri" panose="020F0502020204030204" charset="0"/>
                          <a:cs typeface="Calibri" panose="020F0502020204030204" charset="0"/>
                          <a:sym typeface="+mn-ea"/>
                        </a:rPr>
                        <a:t>WSC</a:t>
                      </a:r>
                      <a:endParaRPr lang="en-US" sz="1200">
                        <a:latin typeface="Calibri" panose="020F0502020204030204" charset="0"/>
                        <a:cs typeface="Calibri" panose="020F0502020204030204" charset="0"/>
                      </a:endParaRPr>
                    </a:p>
                    <a:p>
                      <a:pPr algn="ctr" fontAlgn="ctr">
                        <a:lnSpc>
                          <a:spcPct val="120000"/>
                        </a:lnSpc>
                        <a:buClrTx/>
                        <a:buSzTx/>
                        <a:buNone/>
                      </a:pP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sym typeface="+mn-ea"/>
                        </a:rPr>
                        <a:t>OPEN</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a:solidFill>
                            <a:schemeClr val="tx1"/>
                          </a:solidFill>
                          <a:latin typeface="Calibri" panose="020F0502020204030204" charset="0"/>
                          <a:cs typeface="Calibri" panose="020F0502020204030204" charset="0"/>
                          <a:sym typeface="+mn-ea"/>
                        </a:rPr>
                        <a:t>WSC to acknowledge the additional effort required (CR) to test the desktop version of the application</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989965">
                <a:tc>
                  <a:txBody>
                    <a:bodyPr/>
                    <a:p>
                      <a:pPr algn="ctr" fontAlgn="ctr">
                        <a:lnSpc>
                          <a:spcPct val="120000"/>
                        </a:lnSpc>
                        <a:buNone/>
                      </a:pPr>
                      <a:r>
                        <a:rPr lang="en-US" sz="1200">
                          <a:latin typeface="Calibri" panose="020F0502020204030204" charset="0"/>
                          <a:cs typeface="Calibri" panose="020F0502020204030204" charset="0"/>
                          <a:sym typeface="+mn-ea"/>
                        </a:rPr>
                        <a:t>3</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sym typeface="+mn-ea"/>
                        </a:rPr>
                        <a:t>SOUL highlighted the addition to scope (change request) for the features that were discovered during the requirements study but were not specified in the request for proposal document</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09-June-23</a:t>
                      </a:r>
                      <a:endParaRPr lang="en-US" sz="1200">
                        <a:latin typeface="Calibri" panose="020F0502020204030204" charset="0"/>
                        <a:cs typeface="Calibri" panose="020F0502020204030204" charset="0"/>
                      </a:endParaRPr>
                    </a:p>
                    <a:p>
                      <a:pPr algn="ctr" fontAlgn="ctr">
                        <a:lnSpc>
                          <a:spcPct val="120000"/>
                        </a:lnSpc>
                        <a:buClrTx/>
                        <a:buSzTx/>
                        <a:buNone/>
                      </a:pP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200">
                        <a:latin typeface="Calibri" panose="020F0502020204030204" charset="0"/>
                        <a:cs typeface="Calibri" panose="020F0502020204030204" charset="0"/>
                        <a:sym typeface="+mn-ea"/>
                      </a:endParaRPr>
                    </a:p>
                    <a:p>
                      <a:pPr algn="ctr" fontAlgn="ctr">
                        <a:lnSpc>
                          <a:spcPct val="120000"/>
                        </a:lnSpc>
                        <a:buClrTx/>
                        <a:buSzTx/>
                        <a:buNone/>
                      </a:pPr>
                      <a:r>
                        <a:rPr lang="en-US" sz="1200">
                          <a:latin typeface="Calibri" panose="020F0502020204030204" charset="0"/>
                          <a:cs typeface="Calibri" panose="020F0502020204030204" charset="0"/>
                          <a:sym typeface="+mn-ea"/>
                        </a:rPr>
                        <a:t>WSC</a:t>
                      </a:r>
                      <a:endParaRPr lang="en-US" sz="1200">
                        <a:latin typeface="Calibri" panose="020F0502020204030204" charset="0"/>
                        <a:cs typeface="Calibri" panose="020F0502020204030204" charset="0"/>
                      </a:endParaRPr>
                    </a:p>
                    <a:p>
                      <a:pPr algn="ctr" fontAlgn="ctr">
                        <a:lnSpc>
                          <a:spcPct val="120000"/>
                        </a:lnSpc>
                        <a:buClrTx/>
                        <a:buSzTx/>
                        <a:buNone/>
                      </a:pP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sym typeface="+mn-ea"/>
                        </a:rPr>
                        <a:t>OPEN</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a:latin typeface="Calibri" panose="020F0502020204030204" charset="0"/>
                          <a:cs typeface="Calibri" panose="020F0502020204030204" charset="0"/>
                          <a:sym typeface="+mn-ea"/>
                        </a:rPr>
                        <a:t>WSC stakeholders to acknowledge the change request</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538480">
                <a:tc>
                  <a:txBody>
                    <a:bodyPr/>
                    <a:p>
                      <a:pPr algn="ctr" fontAlgn="ctr">
                        <a:lnSpc>
                          <a:spcPct val="120000"/>
                        </a:lnSpc>
                        <a:buNone/>
                      </a:pPr>
                      <a:r>
                        <a:rPr lang="en-US" sz="1200">
                          <a:latin typeface="Calibri" panose="020F0502020204030204" charset="0"/>
                          <a:cs typeface="Calibri" panose="020F0502020204030204" charset="0"/>
                          <a:sym typeface="+mn-ea"/>
                        </a:rPr>
                        <a:t>4</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rPr>
                        <a:t>Demonstration : </a:t>
                      </a:r>
                      <a:r>
                        <a:rPr lang="en-US" sz="1200">
                          <a:latin typeface="Calibri" panose="020F0502020204030204" charset="0"/>
                          <a:cs typeface="Calibri" panose="020F0502020204030204" charset="0"/>
                          <a:sym typeface="+mn-ea"/>
                        </a:rPr>
                        <a:t>Procurement and Inventory management</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08-Sep-23</a:t>
                      </a:r>
                      <a:endParaRPr lang="en-US" sz="1200">
                        <a:latin typeface="Calibri" panose="020F0502020204030204" charset="0"/>
                        <a:cs typeface="Calibri" panose="020F0502020204030204" charset="0"/>
                        <a:sym typeface="+mn-ea"/>
                      </a:endParaRPr>
                    </a:p>
                    <a:p>
                      <a:pPr algn="ctr" fontAlgn="ctr">
                        <a:lnSpc>
                          <a:spcPct val="120000"/>
                        </a:lnSpc>
                        <a:buClrTx/>
                        <a:buSzTx/>
                        <a:buNone/>
                      </a:pP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SOUL - WSC</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C00000"/>
                          </a:solidFill>
                          <a:latin typeface="Calibri" panose="020F0502020204030204" charset="0"/>
                          <a:cs typeface="Calibri" panose="020F0502020204030204" charset="0"/>
                          <a:sym typeface="+mn-ea"/>
                        </a:rPr>
                        <a:t>DELAY</a:t>
                      </a:r>
                      <a:endParaRPr lang="en-US" sz="12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WSC IT team should liaise with stakeholders to ensure their availability</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538480">
                <a:tc>
                  <a:txBody>
                    <a:bodyPr/>
                    <a:p>
                      <a:pPr algn="ctr" fontAlgn="ctr">
                        <a:lnSpc>
                          <a:spcPct val="120000"/>
                        </a:lnSpc>
                        <a:buNone/>
                      </a:pPr>
                      <a:r>
                        <a:rPr lang="en-US" sz="1200">
                          <a:latin typeface="Calibri" panose="020F0502020204030204" charset="0"/>
                          <a:cs typeface="Calibri" panose="020F0502020204030204" charset="0"/>
                          <a:sym typeface="+mn-ea"/>
                        </a:rPr>
                        <a:t>5</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rPr>
                        <a:t>Pending Action Items from WSC</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rPr>
                        <a:t>19-Sep-23</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rPr>
                        <a:t>WSC</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sym typeface="+mn-ea"/>
                        </a:rPr>
                        <a:t>OPEN</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WSC IT teams should assist SOUL to close the pending open points</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86815">
                <a:tc>
                  <a:txBody>
                    <a:bodyPr/>
                    <a:p>
                      <a:pPr algn="ctr" fontAlgn="ctr">
                        <a:lnSpc>
                          <a:spcPct val="120000"/>
                        </a:lnSpc>
                        <a:buNone/>
                      </a:pPr>
                      <a:r>
                        <a:rPr lang="en-US" sz="1200">
                          <a:latin typeface="Calibri" panose="020F0502020204030204" charset="0"/>
                          <a:cs typeface="Calibri" panose="020F0502020204030204" charset="0"/>
                        </a:rPr>
                        <a:t>6</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sym typeface="+mn-ea"/>
                        </a:rPr>
                        <a:t>Money Receipt Generation</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30-Oct-23</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SOUL - WSC</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sym typeface="+mn-ea"/>
                        </a:rPr>
                        <a:t>OPEN</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SOUL team explained the temporary solution  to finance team member. For further analysis and permanent fix, SOUL team has requested OCAC to share the image of the server in OVA format. To proceed further on this, WSC needs to sign a backup restore form and share with OCAC.</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775970">
                <a:tc>
                  <a:txBody>
                    <a:bodyPr/>
                    <a:p>
                      <a:pPr algn="ctr" fontAlgn="ctr">
                        <a:lnSpc>
                          <a:spcPct val="120000"/>
                        </a:lnSpc>
                        <a:buNone/>
                      </a:pPr>
                      <a:r>
                        <a:rPr lang="en-US" sz="1200">
                          <a:latin typeface="Calibri" panose="020F0502020204030204" charset="0"/>
                          <a:cs typeface="Calibri" panose="020F0502020204030204" charset="0"/>
                        </a:rPr>
                        <a:t>7</a:t>
                      </a:r>
                      <a:endParaRPr lang="en-US" sz="12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fontAlgn="ctr">
                        <a:lnSpc>
                          <a:spcPct val="120000"/>
                        </a:lnSpc>
                        <a:buNone/>
                      </a:pPr>
                      <a:r>
                        <a:rPr lang="en-US" sz="1200">
                          <a:latin typeface="Calibri" panose="020F0502020204030204" charset="0"/>
                          <a:cs typeface="Calibri" panose="020F0502020204030204" charset="0"/>
                          <a:sym typeface="+mn-ea"/>
                        </a:rPr>
                        <a:t>Integration - Payment Gateway (Axis)</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01-Nov-23</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a:latin typeface="Calibri" panose="020F0502020204030204" charset="0"/>
                          <a:cs typeface="Calibri" panose="020F0502020204030204" charset="0"/>
                          <a:sym typeface="+mn-ea"/>
                        </a:rPr>
                        <a:t>SOUL - WSC</a:t>
                      </a:r>
                      <a:endParaRPr lang="en-US" sz="12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200" b="1">
                          <a:solidFill>
                            <a:srgbClr val="1552D1"/>
                          </a:solidFill>
                          <a:latin typeface="Calibri" panose="020F0502020204030204" charset="0"/>
                          <a:cs typeface="Calibri" panose="020F0502020204030204" charset="0"/>
                          <a:sym typeface="+mn-ea"/>
                        </a:rPr>
                        <a:t>OPEN</a:t>
                      </a:r>
                      <a:endParaRPr lang="en-US" sz="12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200" b="0">
                          <a:solidFill>
                            <a:schemeClr val="tx1"/>
                          </a:solidFill>
                          <a:latin typeface="Calibri" panose="020F0502020204030204" charset="0"/>
                          <a:cs typeface="Calibri" panose="020F0502020204030204" charset="0"/>
                          <a:sym typeface="+mn-ea"/>
                        </a:rPr>
                        <a:t>SOUL team has requested for sample python code to call Get Status API</a:t>
                      </a:r>
                      <a:endParaRPr lang="en-US" sz="12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graphicFrame>
        <p:nvGraphicFramePr>
          <p:cNvPr id="3" name="Object 2">
            <a:hlinkClick r:id="" action="ppaction://ole?verb="/>
          </p:cNvPr>
          <p:cNvGraphicFramePr>
            <a:graphicFrameLocks noChangeAspect="1"/>
          </p:cNvGraphicFramePr>
          <p:nvPr/>
        </p:nvGraphicFramePr>
        <p:xfrm>
          <a:off x="9005570" y="4671060"/>
          <a:ext cx="344170" cy="283845"/>
        </p:xfrm>
        <a:graphic>
          <a:graphicData uri="http://schemas.openxmlformats.org/presentationml/2006/ole">
            <mc:AlternateContent xmlns:mc="http://schemas.openxmlformats.org/markup-compatibility/2006">
              <mc:Choice xmlns:v="urn:schemas-microsoft-com:vml" Requires="v">
                <p:oleObj spid="_x0000_s1025" name="" showAsIcon="1" r:id="rId1" imgW="971550" imgH="800100" progId="Excel.Sheet.12">
                  <p:embed/>
                </p:oleObj>
              </mc:Choice>
              <mc:Fallback>
                <p:oleObj name="" showAsIcon="1" r:id="rId1" imgW="971550" imgH="800100" progId="Excel.Sheet.12">
                  <p:embed/>
                  <p:pic>
                    <p:nvPicPr>
                      <p:cNvPr id="0" name="Picture 1024"/>
                      <p:cNvPicPr/>
                      <p:nvPr/>
                    </p:nvPicPr>
                    <p:blipFill>
                      <a:blip r:embed="rId2"/>
                      <a:stretch>
                        <a:fillRect/>
                      </a:stretch>
                    </p:blipFill>
                    <p:spPr>
                      <a:xfrm>
                        <a:off x="9005570" y="4671060"/>
                        <a:ext cx="344170" cy="283845"/>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solidFill>
                  <a:srgbClr val="78398D"/>
                </a:solidFill>
                <a:latin typeface="Calibri" panose="020F0502020204030204" charset="0"/>
                <a:cs typeface="Calibri" panose="020F0502020204030204" charset="0"/>
              </a:rPr>
              <a:t>CHANGE REQUESTS </a:t>
            </a:r>
            <a:br>
              <a:rPr lang="en-US" sz="2400" b="1">
                <a:solidFill>
                  <a:srgbClr val="78398D"/>
                </a:solidFill>
                <a:latin typeface="Calibri" panose="020F0502020204030204" charset="0"/>
                <a:cs typeface="Calibri" panose="020F0502020204030204" charset="0"/>
              </a:rPr>
            </a:br>
            <a:r>
              <a:rPr lang="en-US" sz="2400" b="1">
                <a:solidFill>
                  <a:srgbClr val="78398D"/>
                </a:solidFill>
                <a:latin typeface="Calibri" panose="020F0502020204030204" charset="0"/>
                <a:cs typeface="Calibri" panose="020F0502020204030204" charset="0"/>
              </a:rPr>
              <a:t>(Requested during Requirement Gathering Stage)</a:t>
            </a:r>
            <a:endParaRPr lang="en-US" sz="2400" b="1">
              <a:solidFill>
                <a:srgbClr val="78398D"/>
              </a:solidFill>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8" name="Content Placeholder 17"/>
          <p:cNvGraphicFramePr/>
          <p:nvPr>
            <p:ph sz="half" idx="2"/>
          </p:nvPr>
        </p:nvGraphicFramePr>
        <p:xfrm>
          <a:off x="396875" y="1725930"/>
          <a:ext cx="11398885" cy="4070350"/>
        </p:xfrm>
        <a:graphic>
          <a:graphicData uri="http://schemas.openxmlformats.org/drawingml/2006/table">
            <a:tbl>
              <a:tblPr bandRow="1">
                <a:tableStyleId>{073A0DAA-6AF3-43AB-8588-CEC1D06C72B9}</a:tableStyleId>
              </a:tblPr>
              <a:tblGrid>
                <a:gridCol w="965835"/>
                <a:gridCol w="4878070"/>
                <a:gridCol w="4029710"/>
                <a:gridCol w="1525270"/>
              </a:tblGrid>
              <a:tr h="577850">
                <a:tc>
                  <a:txBody>
                    <a:bodyPr/>
                    <a:p>
                      <a:pPr algn="ctr">
                        <a:buNone/>
                      </a:pPr>
                      <a:r>
                        <a:rPr lang="en-US" sz="1800" b="1">
                          <a:solidFill>
                            <a:schemeClr val="bg1"/>
                          </a:solidFill>
                          <a:latin typeface="Calibri" panose="020F0502020204030204" charset="0"/>
                          <a:cs typeface="Calibri" panose="020F0502020204030204" charset="0"/>
                          <a:sym typeface="+mn-ea"/>
                        </a:rPr>
                        <a:t>Sl No.</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Module</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Effort (hr)</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r>
              <a:tr h="606425">
                <a:tc>
                  <a:txBody>
                    <a:bodyPr/>
                    <a:p>
                      <a:pPr algn="ctr" fontAlgn="ctr">
                        <a:lnSpc>
                          <a:spcPct val="180000"/>
                        </a:lnSpc>
                        <a:buClrTx/>
                        <a:buSzTx/>
                        <a:buNone/>
                      </a:pPr>
                      <a:r>
                        <a:rPr lang="en-US" sz="1400">
                          <a:latin typeface="Calibri" panose="020F0502020204030204" charset="0"/>
                          <a:cs typeface="Calibri" panose="020F0502020204030204" charset="0"/>
                        </a:rPr>
                        <a:t>1</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Counselling and Entrance Examination Process</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Students Management</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 475</a:t>
                      </a:r>
                      <a:endParaRPr lang="en-US" sz="1400">
                        <a:latin typeface="Calibri" panose="020F0502020204030204" charset="0"/>
                        <a:cs typeface="Calibri" panose="020F0502020204030204" charset="0"/>
                      </a:endParaRPr>
                    </a:p>
                  </a:txBody>
                  <a:tcPr>
                    <a:solidFill>
                      <a:schemeClr val="accent3">
                        <a:lumMod val="85000"/>
                      </a:schemeClr>
                    </a:solidFill>
                  </a:tcPr>
                </a:tc>
              </a:tr>
              <a:tr h="605790">
                <a:tc>
                  <a:txBody>
                    <a:bodyPr/>
                    <a:p>
                      <a:pPr algn="ctr" fontAlgn="ctr">
                        <a:lnSpc>
                          <a:spcPct val="180000"/>
                        </a:lnSpc>
                        <a:buClrTx/>
                        <a:buSzTx/>
                        <a:buNone/>
                      </a:pPr>
                      <a:r>
                        <a:rPr lang="en-US" sz="1400">
                          <a:latin typeface="Calibri" panose="020F0502020204030204" charset="0"/>
                          <a:cs typeface="Calibri" panose="020F0502020204030204" charset="0"/>
                        </a:rPr>
                        <a:t>2</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Training Of Trainers(TOT)</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sym typeface="+mn-ea"/>
                        </a:rPr>
                        <a:t>Students Management</a:t>
                      </a:r>
                      <a:endParaRPr lang="en-US" sz="1400">
                        <a:latin typeface="Calibri" panose="020F0502020204030204" charset="0"/>
                        <a:cs typeface="Calibri" panose="020F0502020204030204" charset="0"/>
                        <a:sym typeface="+mn-ea"/>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 900</a:t>
                      </a:r>
                      <a:endParaRPr lang="en-US" sz="1400">
                        <a:latin typeface="Calibri" panose="020F0502020204030204" charset="0"/>
                        <a:cs typeface="Calibri" panose="020F0502020204030204" charset="0"/>
                      </a:endParaRPr>
                    </a:p>
                  </a:txBody>
                  <a:tcPr>
                    <a:solidFill>
                      <a:schemeClr val="accent3">
                        <a:lumMod val="85000"/>
                      </a:schemeClr>
                    </a:solidFill>
                  </a:tcPr>
                </a:tc>
              </a:tr>
              <a:tr h="606425">
                <a:tc>
                  <a:txBody>
                    <a:bodyPr/>
                    <a:p>
                      <a:pPr algn="ctr" fontAlgn="ctr">
                        <a:lnSpc>
                          <a:spcPct val="180000"/>
                        </a:lnSpc>
                        <a:buClrTx/>
                        <a:buSzTx/>
                        <a:buNone/>
                      </a:pPr>
                      <a:r>
                        <a:rPr lang="en-US" sz="1400">
                          <a:latin typeface="Calibri" panose="020F0502020204030204" charset="0"/>
                          <a:cs typeface="Calibri" panose="020F0502020204030204" charset="0"/>
                        </a:rPr>
                        <a:t>3</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Recruitment Process</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Human Resources Management System</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 368</a:t>
                      </a:r>
                      <a:endParaRPr lang="en-US" sz="1400">
                        <a:latin typeface="Calibri" panose="020F0502020204030204" charset="0"/>
                        <a:cs typeface="Calibri" panose="020F0502020204030204" charset="0"/>
                      </a:endParaRPr>
                    </a:p>
                  </a:txBody>
                  <a:tcPr>
                    <a:solidFill>
                      <a:schemeClr val="accent3">
                        <a:lumMod val="85000"/>
                      </a:schemeClr>
                    </a:solidFill>
                  </a:tcPr>
                </a:tc>
              </a:tr>
              <a:tr h="605790">
                <a:tc>
                  <a:txBody>
                    <a:bodyPr/>
                    <a:p>
                      <a:pPr algn="ctr" fontAlgn="ctr">
                        <a:lnSpc>
                          <a:spcPct val="180000"/>
                        </a:lnSpc>
                        <a:buClrTx/>
                        <a:buSzTx/>
                        <a:buNone/>
                      </a:pPr>
                      <a:r>
                        <a:rPr lang="en-US" sz="1400">
                          <a:latin typeface="Calibri" panose="020F0502020204030204" charset="0"/>
                          <a:cs typeface="Calibri" panose="020F0502020204030204" charset="0"/>
                        </a:rPr>
                        <a:t>4</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Employee Re-Engagement</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sym typeface="+mn-ea"/>
                        </a:rPr>
                        <a:t>Human Resources Management System</a:t>
                      </a:r>
                      <a:endParaRPr lang="en-US" sz="1400">
                        <a:latin typeface="Calibri" panose="020F0502020204030204" charset="0"/>
                        <a:cs typeface="Calibri" panose="020F0502020204030204" charset="0"/>
                        <a:sym typeface="+mn-ea"/>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 240</a:t>
                      </a:r>
                      <a:endParaRPr lang="en-US" sz="1400">
                        <a:latin typeface="Calibri" panose="020F0502020204030204" charset="0"/>
                        <a:cs typeface="Calibri" panose="020F0502020204030204" charset="0"/>
                      </a:endParaRPr>
                    </a:p>
                  </a:txBody>
                  <a:tcPr>
                    <a:solidFill>
                      <a:schemeClr val="accent3">
                        <a:lumMod val="85000"/>
                      </a:schemeClr>
                    </a:solidFill>
                  </a:tcPr>
                </a:tc>
              </a:tr>
              <a:tr h="1068070">
                <a:tc>
                  <a:txBody>
                    <a:bodyPr/>
                    <a:p>
                      <a:pPr algn="ctr" fontAlgn="ctr">
                        <a:lnSpc>
                          <a:spcPct val="180000"/>
                        </a:lnSpc>
                        <a:buClrTx/>
                        <a:buSzTx/>
                        <a:buNone/>
                      </a:pPr>
                      <a:r>
                        <a:rPr lang="en-US" sz="1400">
                          <a:latin typeface="Calibri" panose="020F0502020204030204" charset="0"/>
                          <a:cs typeface="Calibri" panose="020F0502020204030204" charset="0"/>
                        </a:rPr>
                        <a:t>5</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Testing effort for application installation in desktop version</a:t>
                      </a:r>
                      <a:endParaRPr lang="en-US" sz="14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sym typeface="+mn-ea"/>
                        </a:rPr>
                        <a:t>OCAC Server</a:t>
                      </a:r>
                      <a:endParaRPr lang="en-US" sz="1400">
                        <a:latin typeface="Calibri" panose="020F0502020204030204" charset="0"/>
                        <a:cs typeface="Calibri" panose="020F0502020204030204" charset="0"/>
                        <a:sym typeface="+mn-ea"/>
                      </a:endParaRPr>
                    </a:p>
                  </a:txBody>
                  <a:tcPr>
                    <a:solidFill>
                      <a:schemeClr val="accent3">
                        <a:lumMod val="85000"/>
                      </a:schemeClr>
                    </a:solidFill>
                  </a:tcPr>
                </a:tc>
                <a:tc>
                  <a:txBody>
                    <a:bodyPr/>
                    <a:p>
                      <a:pPr algn="l" fontAlgn="ctr">
                        <a:lnSpc>
                          <a:spcPct val="180000"/>
                        </a:lnSpc>
                        <a:buClrTx/>
                        <a:buSzTx/>
                        <a:buNone/>
                      </a:pPr>
                      <a:r>
                        <a:rPr lang="en-US" sz="1400">
                          <a:latin typeface="Calibri" panose="020F0502020204030204" charset="0"/>
                          <a:cs typeface="Calibri" panose="020F0502020204030204" charset="0"/>
                        </a:rPr>
                        <a:t>~ 160</a:t>
                      </a:r>
                      <a:endParaRPr lang="en-US" sz="1400">
                        <a:latin typeface="Calibri" panose="020F0502020204030204" charset="0"/>
                        <a:cs typeface="Calibri" panose="020F0502020204030204" charset="0"/>
                      </a:endParaRPr>
                    </a:p>
                  </a:txBody>
                  <a:tcPr>
                    <a:solidFill>
                      <a:schemeClr val="accent3">
                        <a:lumMod val="85000"/>
                      </a:schemeClr>
                    </a:solidFill>
                  </a:tcPr>
                </a:tc>
              </a:tr>
            </a:tbl>
          </a:graphicData>
        </a:graphic>
      </p:graphicFrame>
      <p:sp>
        <p:nvSpPr>
          <p:cNvPr id="3" name="Text Box 2"/>
          <p:cNvSpPr txBox="1"/>
          <p:nvPr/>
        </p:nvSpPr>
        <p:spPr>
          <a:xfrm>
            <a:off x="396875" y="6078220"/>
            <a:ext cx="11135360" cy="337185"/>
          </a:xfrm>
          <a:prstGeom prst="rect">
            <a:avLst/>
          </a:prstGeom>
          <a:noFill/>
        </p:spPr>
        <p:txBody>
          <a:bodyPr wrap="square" rtlCol="0">
            <a:spAutoFit/>
          </a:bodyPr>
          <a:p>
            <a:r>
              <a:rPr lang="en-US" sz="1600"/>
              <a:t>As discussed on 9th June 2023, the change requests Budget and Payroll have been removed from the the list</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latin typeface="Calibri" panose="020F0502020204030204" charset="0"/>
                <a:cs typeface="Calibri" panose="020F0502020204030204" charset="0"/>
              </a:rPr>
              <a:t>UPCOMING WORK</a:t>
            </a:r>
            <a:endParaRPr lang="en-US" sz="2400"/>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147955" y="1809750"/>
          <a:ext cx="11896090" cy="3568065"/>
        </p:xfrm>
        <a:graphic>
          <a:graphicData uri="http://schemas.openxmlformats.org/drawingml/2006/table">
            <a:tbl>
              <a:tblPr bandRow="1">
                <a:tableStyleId>{073A0DAA-6AF3-43AB-8588-CEC1D06C72B9}</a:tableStyleId>
              </a:tblPr>
              <a:tblGrid>
                <a:gridCol w="843915"/>
                <a:gridCol w="3980534"/>
                <a:gridCol w="2327683"/>
                <a:gridCol w="2371726"/>
                <a:gridCol w="2372232"/>
              </a:tblGrid>
              <a:tr h="365760">
                <a:tc>
                  <a:txBody>
                    <a:bodyPr/>
                    <a:p>
                      <a:pPr algn="ctr">
                        <a:buNone/>
                      </a:pPr>
                      <a:r>
                        <a:rPr lang="en-US" sz="1800" b="1">
                          <a:solidFill>
                            <a:schemeClr val="bg1"/>
                          </a:solidFill>
                          <a:latin typeface="Calibri" panose="020F0502020204030204" charset="0"/>
                          <a:cs typeface="Calibri" panose="020F0502020204030204" charset="0"/>
                          <a:sym typeface="+mn-ea"/>
                        </a:rPr>
                        <a:t>Sl No.</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Status</a:t>
                      </a:r>
                      <a:endParaRPr lang="en-US"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14045">
                <a:tc>
                  <a:txBody>
                    <a:bodyPr/>
                    <a:p>
                      <a:pPr algn="ctr" fontAlgn="ctr">
                        <a:lnSpc>
                          <a:spcPct val="120000"/>
                        </a:lnSpc>
                        <a:buNone/>
                      </a:pPr>
                      <a:r>
                        <a:rPr lang="en-US" sz="1400" b="0">
                          <a:solidFill>
                            <a:schemeClr val="tx1"/>
                          </a:solidFill>
                          <a:latin typeface="Calibri" panose="020F0502020204030204" charset="0"/>
                          <a:cs typeface="Calibri" panose="020F0502020204030204" charset="0"/>
                        </a:rPr>
                        <a:t>1</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fontAlgn="ctr">
                        <a:lnSpc>
                          <a:spcPct val="120000"/>
                        </a:lnSpc>
                        <a:buNone/>
                      </a:pPr>
                      <a:r>
                        <a:rPr lang="en-US" sz="1400">
                          <a:latin typeface="Calibri" panose="020F0502020204030204" charset="0"/>
                          <a:cs typeface="Calibri" panose="020F0502020204030204" charset="0"/>
                          <a:sym typeface="+mn-ea"/>
                        </a:rPr>
                        <a:t>System Integration Testing</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On-Going</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System testing will be continued for HRMS (Payroll) and Finance &amp; Accounting</a:t>
                      </a: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r h="1115060">
                <a:tc>
                  <a:txBody>
                    <a:bodyPr/>
                    <a:p>
                      <a:pPr algn="ctr" fontAlgn="ctr">
                        <a:lnSpc>
                          <a:spcPct val="120000"/>
                        </a:lnSpc>
                        <a:buNone/>
                      </a:pPr>
                      <a:r>
                        <a:rPr lang="en-US" sz="1400" b="0">
                          <a:solidFill>
                            <a:schemeClr val="tx1"/>
                          </a:solidFill>
                          <a:latin typeface="Calibri" panose="020F0502020204030204" charset="0"/>
                          <a:cs typeface="Calibri" panose="020F0502020204030204" charset="0"/>
                        </a:rPr>
                        <a:t>2</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fontAlgn="ctr">
                        <a:lnSpc>
                          <a:spcPct val="120000"/>
                        </a:lnSpc>
                        <a:buNone/>
                      </a:pPr>
                      <a:r>
                        <a:rPr lang="en-US" sz="1400" b="0">
                          <a:solidFill>
                            <a:schemeClr val="tx1"/>
                          </a:solidFill>
                          <a:latin typeface="Calibri" panose="020F0502020204030204" charset="0"/>
                          <a:cs typeface="Calibri" panose="020F0502020204030204" charset="0"/>
                        </a:rPr>
                        <a:t>Application demonstration to module owners</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WSC IT team to prepare the training timetable and share with SOUL team by 4th November, 2023 </a:t>
                      </a: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r h="614045">
                <a:tc>
                  <a:txBody>
                    <a:bodyPr/>
                    <a:p>
                      <a:pPr algn="ctr" fontAlgn="ctr">
                        <a:lnSpc>
                          <a:spcPct val="120000"/>
                        </a:lnSpc>
                        <a:buNone/>
                      </a:pPr>
                      <a:r>
                        <a:rPr lang="en-US" sz="1400" b="0">
                          <a:solidFill>
                            <a:schemeClr val="tx1"/>
                          </a:solidFill>
                          <a:latin typeface="Calibri" panose="020F0502020204030204" charset="0"/>
                          <a:cs typeface="Calibri" panose="020F0502020204030204" charset="0"/>
                        </a:rPr>
                        <a:t>3</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fontAlgn="ctr">
                        <a:lnSpc>
                          <a:spcPct val="120000"/>
                        </a:lnSpc>
                        <a:buNone/>
                      </a:pPr>
                      <a:r>
                        <a:rPr lang="en-US" sz="1400" b="0">
                          <a:solidFill>
                            <a:schemeClr val="tx1"/>
                          </a:solidFill>
                          <a:latin typeface="Calibri" panose="020F0502020204030204" charset="0"/>
                          <a:cs typeface="Calibri" panose="020F0502020204030204" charset="0"/>
                        </a:rPr>
                        <a:t>SOUL team will propose the payment refund process</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r h="614045">
                <a:tc>
                  <a:txBody>
                    <a:bodyPr/>
                    <a:p>
                      <a:pPr algn="ctr" fontAlgn="ctr">
                        <a:lnSpc>
                          <a:spcPct val="120000"/>
                        </a:lnSpc>
                        <a:buNone/>
                      </a:pPr>
                      <a:r>
                        <a:rPr lang="en-US" sz="1400" b="0">
                          <a:solidFill>
                            <a:schemeClr val="tx1"/>
                          </a:solidFill>
                          <a:latin typeface="Calibri" panose="020F0502020204030204" charset="0"/>
                          <a:cs typeface="Calibri" panose="020F0502020204030204" charset="0"/>
                        </a:rPr>
                        <a:t>4</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fontAlgn="ctr">
                        <a:lnSpc>
                          <a:spcPct val="120000"/>
                        </a:lnSpc>
                        <a:buNone/>
                      </a:pPr>
                      <a:r>
                        <a:rPr lang="en-US" sz="1400" b="0">
                          <a:solidFill>
                            <a:schemeClr val="tx1"/>
                          </a:solidFill>
                          <a:latin typeface="Calibri" panose="020F0502020204030204" charset="0"/>
                          <a:cs typeface="Calibri" panose="020F0502020204030204" charset="0"/>
                        </a:rPr>
                        <a:t>SOUL team will analyze the money receipt generation issue after receiving the OVA from OCAC</a:t>
                      </a:r>
                      <a:endParaRPr lang="en-US" sz="14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5496</Words>
  <Application>WPS Presentation</Application>
  <PresentationFormat>Widescreen</PresentationFormat>
  <Paragraphs>550</Paragraphs>
  <Slides>10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24" baseType="lpstr">
      <vt:lpstr>Arial</vt:lpstr>
      <vt:lpstr>SimSun</vt:lpstr>
      <vt:lpstr>Wingdings</vt:lpstr>
      <vt:lpstr>Calibri</vt:lpstr>
      <vt:lpstr>Times New Roman</vt:lpstr>
      <vt:lpstr>Microsoft YaHei</vt:lpstr>
      <vt:lpstr>Century Gothic</vt:lpstr>
      <vt:lpstr>Bookman Old Style</vt:lpstr>
      <vt:lpstr>Calibri</vt:lpstr>
      <vt:lpstr>Arial Unicode MS</vt:lpstr>
      <vt:lpstr>Default Design</vt:lpstr>
      <vt:lpstr>PowerPoint.Show.12</vt:lpstr>
      <vt:lpstr>Excel.Sheet.12</vt:lpstr>
      <vt:lpstr>Excel.Sheet.12</vt:lpstr>
      <vt:lpstr>PowerPoint 演示文稿</vt:lpstr>
      <vt:lpstr>PROJECT SUMMARY</vt:lpstr>
      <vt:lpstr>PRIORITY1 RELEASE HIGHLIGHTS</vt:lpstr>
      <vt:lpstr>MODULE MILESTONE STATUS</vt:lpstr>
      <vt:lpstr> TASKS PLANNED/ACCOMPLISHED THIS WEEK</vt:lpstr>
      <vt:lpstr>OVERALL PROJECT PROGRESS TIMELINE</vt:lpstr>
      <vt:lpstr>ISSUES </vt:lpstr>
      <vt:lpstr>CHANGE REQUESTS  (Requested during Requirement Gathering Stage)</vt:lpstr>
      <vt:lpstr>UPCOMING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sharm</cp:lastModifiedBy>
  <cp:revision>1458</cp:revision>
  <dcterms:created xsi:type="dcterms:W3CDTF">2023-02-08T07:09:00Z</dcterms:created>
  <dcterms:modified xsi:type="dcterms:W3CDTF">2023-11-04T10:05:08Z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8F0A3785FF074E5BAEBA42BC1743EA69</vt:lpwstr>
  </property>
  <property fmtid="{D5CDD505-2E9C-101B-9397-08002B2CF9AE}" pid="3" name="KSOProductBuildVer">
    <vt:lpwstr>1033-12.2.0.13266</vt:lpwstr>
  </property>
</Properties>
</file>