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pptx" ContentType="application/vnd.openxmlformats-officedocument.presentationml.presentation"/>
  <Default Extension="xlsx" ContentType="application/vnd.openxmlformats-officedocument.spreadsheetml.shee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68" r:id="rId3"/>
    <p:sldId id="460" r:id="rId5"/>
    <p:sldId id="262" r:id="rId6"/>
    <p:sldId id="461" r:id="rId7"/>
    <p:sldId id="435" r:id="rId8"/>
    <p:sldId id="260" r:id="rId9"/>
    <p:sldId id="386" r:id="rId10"/>
    <p:sldId id="275" r:id="rId11"/>
    <p:sldId id="261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2D1"/>
    <a:srgbClr val="A969C4"/>
    <a:srgbClr val="900DC1"/>
    <a:srgbClr val="78398D"/>
    <a:srgbClr val="76388E"/>
    <a:srgbClr val="231549"/>
    <a:srgbClr val="68368A"/>
    <a:srgbClr val="7F398C"/>
    <a:srgbClr val="4E2971"/>
    <a:srgbClr val="6A09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oleObject" Target="file:///C:\Users\sharm\SP_OFFICE\SharmisthaPanda\SP\APPLICATIONS\WSC\Weekly_ProjectStatus_Report\Report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/>
          <a:lstStyle/>
          <a:p>
            <a:pPr>
              <a:defRPr lang="en-US" sz="1440" b="1" i="0" u="none" strike="noStrike" kern="1200" baseline="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pPr>
            <a:r>
              <a:rPr lang="en-US" sz="1440">
                <a:solidFill>
                  <a:sysClr val="windowText" lastClr="000000"/>
                </a:solidFill>
              </a:rPr>
              <a:t>Change Implementation Effort</a:t>
            </a:r>
            <a:endParaRPr lang="en-US" sz="1440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216625016520309"/>
          <c:y val="0.0393822169490663"/>
        </c:manualLayout>
      </c:layout>
      <c:overlay val="0"/>
      <c:spPr>
        <a:ln>
          <a:solidFill>
            <a:sysClr val="windowText" lastClr="000000">
              <a:tint val="75000"/>
              <a:shade val="95000"/>
              <a:satMod val="105000"/>
            </a:sysClr>
          </a:solidFill>
        </a:ln>
      </c:spPr>
    </c:title>
    <c:autoTitleDeleted val="0"/>
    <c:plotArea>
      <c:layout>
        <c:manualLayout>
          <c:layoutTarget val="inner"/>
          <c:xMode val="edge"/>
          <c:yMode val="edge"/>
          <c:x val="0.268517671971153"/>
          <c:y val="0.168312902331167"/>
          <c:w val="0.455011074197121"/>
          <c:h val="0.717215797512546"/>
        </c:manualLayout>
      </c:layout>
      <c:pieChart>
        <c:varyColors val="1"/>
        <c:ser>
          <c:idx val="0"/>
          <c:order val="0"/>
          <c:explosion val="0"/>
          <c:dPt>
            <c:idx val="0"/>
            <c:bubble3D val="0"/>
            <c:spPr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</c:spPr>
          </c:dPt>
          <c:dPt>
            <c:idx val="1"/>
            <c:bubble3D val="0"/>
            <c:spPr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ang="5400000" scaled="0"/>
              </a:gradFill>
            </c:spPr>
          </c:dPt>
          <c:dPt>
            <c:idx val="2"/>
            <c:bubble3D val="0"/>
            <c:spPr>
              <a:gradFill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ang="5400000" scaled="0"/>
              </a:gradFill>
            </c:spPr>
          </c:dPt>
          <c:dLbls>
            <c:dLbl>
              <c:idx val="0"/>
              <c:layout>
                <c:manualLayout>
                  <c:x val="-0.142782780396755"/>
                  <c:y val="0.0531304029675847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15807089594153"/>
                  <c:y val="-0.14473961296282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43108396997306"/>
                  <c:y val="-0.00939673951275177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1" i="0" u="none" strike="noStrike" kern="1200" baseline="0">
                    <a:solidFill>
                      <a:sysClr val="window" lastClr="FFFFFF"/>
                    </a:solidFill>
                    <a:latin typeface="Calibri" panose="020F0502020204030204" charset="0"/>
                    <a:ea typeface="+mn-ea"/>
                    <a:cs typeface="+mn-ea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[ReportData.xlsx]ChangesEffort!$G$7:$G$9</c:f>
              <c:strCache>
                <c:ptCount val="3"/>
                <c:pt idx="0">
                  <c:v>Customization</c:v>
                </c:pt>
                <c:pt idx="1">
                  <c:v>Data Upload</c:v>
                </c:pt>
                <c:pt idx="2">
                  <c:v>New Development</c:v>
                </c:pt>
              </c:strCache>
            </c:strRef>
          </c:cat>
          <c:val>
            <c:numRef>
              <c:f>[ReportData.xlsx]ChangesEffort!$H$7:$H$9</c:f>
              <c:numCache>
                <c:formatCode>General</c:formatCode>
                <c:ptCount val="3"/>
                <c:pt idx="0">
                  <c:v>10</c:v>
                </c:pt>
                <c:pt idx="1">
                  <c:v>3</c:v>
                </c:pt>
                <c:pt idx="2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pPr>
          </a:p>
        </c:txPr>
      </c:legendEntry>
      <c:layout>
        <c:manualLayout>
          <c:xMode val="edge"/>
          <c:yMode val="edge"/>
          <c:x val="0.027165181831459"/>
          <c:y val="0.880888422571666"/>
          <c:w val="0.942310500949321"/>
          <c:h val="0.108584686774942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ysClr val="windowText" lastClr="000000"/>
              </a:solidFill>
              <a:latin typeface="Calibri" panose="020F0502020204030204" charset="0"/>
              <a:ea typeface="+mn-ea"/>
              <a:cs typeface="+mn-ea"/>
            </a:defRPr>
          </a:pPr>
        </a:p>
      </c:txPr>
    </c:legend>
    <c:plotVisOnly val="1"/>
    <c:dispBlanksAs val="gap"/>
    <c:showDLblsOverMax val="0"/>
  </c:chart>
  <c:spPr>
    <a:solidFill>
      <a:sysClr val="window" lastClr="FFFFFF"/>
    </a:solidFill>
    <a:ln w="9525" cap="flat" cmpd="sng" algn="ctr">
      <a:noFill/>
      <a:prstDash val="solid"/>
      <a:round/>
    </a:ln>
  </c:spPr>
  <c:txPr>
    <a:bodyPr/>
    <a:lstStyle/>
    <a:p>
      <a:pPr>
        <a:defRPr lang="en-US" sz="1200">
          <a:solidFill>
            <a:sysClr val="windowText" lastClr="000000"/>
          </a:solidFill>
        </a:defRPr>
      </a:pPr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525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A32D9-BCEE-48FC-9084-42EEA3BBCC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>
                <a:solidFill>
                  <a:srgbClr val="78398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2"/>
          </a:solidFill>
          <a:latin typeface="Calibri" panose="020F0502020204030204" charset="0"/>
          <a:ea typeface="+mj-ea"/>
          <a:cs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sharmistha.panda@soulunileaders.com" TargetMode="Externa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5.wmf"/><Relationship Id="rId4" Type="http://schemas.openxmlformats.org/officeDocument/2006/relationships/package" Target="../embeddings/Workbook1.xlsx"/><Relationship Id="rId3" Type="http://schemas.openxmlformats.org/officeDocument/2006/relationships/image" Target="../media/image4.wmf"/><Relationship Id="rId2" Type="http://schemas.openxmlformats.org/officeDocument/2006/relationships/package" Target="../embeddings/Presentation1.pptx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3.xml"/><Relationship Id="rId2" Type="http://schemas.openxmlformats.org/officeDocument/2006/relationships/image" Target="../media/image7.wmf"/><Relationship Id="rId1" Type="http://schemas.openxmlformats.org/officeDocument/2006/relationships/package" Target="../embeddings/Workbook2.xlsx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92810" y="2699385"/>
            <a:ext cx="10375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Campus Management Application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At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World Skill Center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50665" y="5699760"/>
            <a:ext cx="7904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WEEKLY PROJECT STATUS REPORT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10-Nov-2023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08050" y="3217545"/>
            <a:ext cx="10375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THANK YOU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PROJECT SUMMARY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3" name="Content Placeholder 2"/>
          <p:cNvGraphicFramePr/>
          <p:nvPr>
            <p:ph idx="1"/>
          </p:nvPr>
        </p:nvGraphicFramePr>
        <p:xfrm>
          <a:off x="678180" y="3968750"/>
          <a:ext cx="10927080" cy="1256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845"/>
                <a:gridCol w="5182235"/>
              </a:tblGrid>
              <a:tr h="12566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OVERALL PROJECT STATUS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(R)ed, (A)mber, (G)reen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DELAY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highlight>
                          <a:srgbClr val="FF0000"/>
                        </a:highlight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701040" y="1790700"/>
          <a:ext cx="10881360" cy="155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065"/>
                <a:gridCol w="3914775"/>
                <a:gridCol w="1739265"/>
                <a:gridCol w="3437255"/>
              </a:tblGrid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NAME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 gridSpan="3">
                  <a:txBody>
                    <a:bodyPr/>
                    <a:p>
                      <a:pPr indent="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Campus Management Application At World Skill Center(WSC)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SOUL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400">
                          <a:solidFill>
                            <a:srgbClr val="1D41D5"/>
                          </a:solidFill>
                          <a:latin typeface="Century Gothic" panose="020B0502020202020204" charset="0"/>
                          <a:cs typeface="Century Gothic" panose="020B0502020202020204" charset="0"/>
                          <a:sym typeface="+mn-ea"/>
                          <a:hlinkClick r:id="rId1"/>
                        </a:rPr>
                        <a:t>sharmistha.panda@soulunileaders.com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WSC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300" b="0" u="sng">
                          <a:solidFill>
                            <a:srgbClr val="1D41D5"/>
                          </a:solidFill>
                          <a:latin typeface="Century Gothic" panose="020B0502020202020204" charset="0"/>
                          <a:cs typeface="Century Gothic" panose="020B0502020202020204" charset="0"/>
                        </a:rPr>
                        <a:t>bishnupriya.panda@worldskillcenter.org</a:t>
                      </a:r>
                      <a:endParaRPr lang="en-US" sz="1300" b="0" u="sng">
                        <a:solidFill>
                          <a:srgbClr val="1D41D5"/>
                        </a:solidFill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START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03-02-2023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PROJECT END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03-02-2024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651510" y="5619750"/>
          <a:ext cx="1093089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815"/>
                <a:gridCol w="1821815"/>
                <a:gridCol w="1821815"/>
                <a:gridCol w="1821815"/>
                <a:gridCol w="1821815"/>
                <a:gridCol w="1821815"/>
              </a:tblGrid>
              <a:tr h="822960">
                <a:tc>
                  <a:txBody>
                    <a:bodyPr/>
                    <a:p>
                      <a:pPr algn="ctr" fontAlgn="t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Red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ikely delay in overall project schedule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Amber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Some Activities are delayed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Green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track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PRIORITY1 RELEASE HIGHLIGHTS</a:t>
            </a:r>
            <a:endParaRPr lang="en-US" sz="2400" b="1">
              <a:solidFill>
                <a:srgbClr val="78398D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1063625" y="3313430"/>
            <a:ext cx="602043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SLCM release was scheduled in two phases, </a:t>
            </a:r>
            <a:r>
              <a:rPr lang="en-US" sz="1400" i="1">
                <a:latin typeface="Calibri" panose="020F0502020204030204" charset="0"/>
                <a:ea typeface="+mj-ea"/>
                <a:cs typeface="Calibri" panose="020F0502020204030204" charset="0"/>
              </a:rPr>
              <a:t>priority 1</a:t>
            </a: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 and </a:t>
            </a:r>
            <a:r>
              <a:rPr lang="en-US" sz="1400" i="1">
                <a:latin typeface="Calibri" panose="020F0502020204030204" charset="0"/>
                <a:ea typeface="+mj-ea"/>
                <a:cs typeface="Calibri" panose="020F0502020204030204" charset="0"/>
              </a:rPr>
              <a:t>priority 2</a:t>
            </a:r>
            <a:endParaRPr lang="en-US" sz="1400">
              <a:latin typeface="Calibri" panose="020F0502020204030204" charset="0"/>
              <a:ea typeface="+mj-ea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Priority 1 release date was scheduled on 31 Aug 2023</a:t>
            </a:r>
            <a:endParaRPr lang="en-US" sz="1400">
              <a:latin typeface="Calibri" panose="020F0502020204030204" charset="0"/>
              <a:ea typeface="+mj-ea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The Student Applicant feature, which was part of priority 2, was requested </a:t>
            </a:r>
            <a:endParaRPr lang="en-US" sz="1400">
              <a:latin typeface="Calibri" panose="020F0502020204030204" charset="0"/>
              <a:ea typeface="+mj-ea"/>
              <a:cs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       to be Go Live on September 26, 2023</a:t>
            </a:r>
            <a:endParaRPr lang="en-US" sz="1400">
              <a:latin typeface="Calibri" panose="020F0502020204030204" charset="0"/>
              <a:ea typeface="+mj-ea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The spreadsheet </a:t>
            </a:r>
            <a:r>
              <a:rPr lang="en-US" sz="1400" i="1">
                <a:latin typeface="Calibri" panose="020F0502020204030204" charset="0"/>
                <a:ea typeface="+mj-ea"/>
                <a:cs typeface="Calibri" panose="020F0502020204030204" charset="0"/>
              </a:rPr>
              <a:t>Priority1ImplementationChanges.xlsx</a:t>
            </a: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 lists all the 25 changes</a:t>
            </a:r>
            <a:endParaRPr lang="en-US" sz="1400">
              <a:latin typeface="Calibri" panose="020F0502020204030204" charset="0"/>
              <a:ea typeface="+mj-ea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The ppt </a:t>
            </a:r>
            <a:r>
              <a:rPr lang="en-US" sz="1400" i="1">
                <a:latin typeface="Calibri" panose="020F0502020204030204" charset="0"/>
                <a:ea typeface="+mj-ea"/>
                <a:cs typeface="Calibri" panose="020F0502020204030204" charset="0"/>
              </a:rPr>
              <a:t>SLCM &amp; HRMS Priority1 Release.pptx</a:t>
            </a: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 lists all the release features</a:t>
            </a:r>
            <a:endParaRPr lang="en-US" sz="1600"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1178560" y="1602105"/>
          <a:ext cx="5128895" cy="1523365"/>
        </p:xfrm>
        <a:graphic>
          <a:graphicData uri="http://schemas.openxmlformats.org/drawingml/2006/table">
            <a:tbl>
              <a:tblPr/>
              <a:tblGrid>
                <a:gridCol w="3157220"/>
                <a:gridCol w="1971675"/>
              </a:tblGrid>
              <a:tr h="4775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</a:rPr>
                        <a:t>Release Planned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1 </a:t>
                      </a:r>
                      <a:endParaRPr lang="en-US" sz="2400" b="1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78155"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</a:rPr>
                        <a:t>Release Requested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2400" b="1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5676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</a:rPr>
                        <a:t>Priority1 Release Effort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 </a:t>
                      </a: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  <a:sym typeface="+mn-ea"/>
                        </a:rPr>
                        <a:t>~ 536    </a:t>
                      </a:r>
                      <a:endParaRPr lang="en-US" sz="2400" b="1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6386195" y="1603375"/>
          <a:ext cx="4933950" cy="1511300"/>
        </p:xfrm>
        <a:graphic>
          <a:graphicData uri="http://schemas.openxmlformats.org/drawingml/2006/table">
            <a:tbl>
              <a:tblPr/>
              <a:tblGrid>
                <a:gridCol w="3394075"/>
                <a:gridCol w="1539875"/>
              </a:tblGrid>
              <a:tr h="725170"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</a:rPr>
                        <a:t>Changes Requested during  Implementation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  25</a:t>
                      </a:r>
                      <a:endParaRPr lang="en-US" sz="2400" b="1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786130"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  <a:sym typeface="+mn-ea"/>
                        </a:rPr>
                        <a:t>Change Implementation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  <a:sym typeface="+mn-ea"/>
                        </a:rPr>
                        <a:t>Effort (hrs)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~ 327</a:t>
                      </a:r>
                      <a:endParaRPr lang="en-US" sz="2400" b="1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Content Placeholder 13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3171825" y="5203190"/>
          <a:ext cx="1060450" cy="967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showAsIcon="1" r:id="rId2" imgW="971550" imgH="971550" progId="PowerPoint.Show.12">
                  <p:embed/>
                </p:oleObj>
              </mc:Choice>
              <mc:Fallback>
                <p:oleObj name="" showAsIcon="1" r:id="rId2" imgW="971550" imgH="971550" progId="PowerPoint.Show.12">
                  <p:embed/>
                  <p:pic>
                    <p:nvPicPr>
                      <p:cNvPr id="0" name="Picture 10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71825" y="5203190"/>
                        <a:ext cx="1060450" cy="967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7150100" y="3300095"/>
          <a:ext cx="4291330" cy="2843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7" name="Object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28140" y="5203190"/>
          <a:ext cx="1174750" cy="967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4" imgW="971550" imgH="800100" progId="Excel.Sheet.12">
                  <p:embed/>
                </p:oleObj>
              </mc:Choice>
              <mc:Fallback>
                <p:oleObj name="" showAsIcon="1" r:id="rId4" imgW="971550" imgH="800100" progId="Excel.Sheet.12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8140" y="5203190"/>
                        <a:ext cx="1174750" cy="967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MODULE MILESTONE STATUS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737235" y="5502275"/>
            <a:ext cx="11077575" cy="811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1200" b="1" i="1">
                <a:solidFill>
                  <a:srgbClr val="1552D1"/>
                </a:solidFill>
                <a:latin typeface="Calibri" panose="020F0502020204030204" charset="0"/>
                <a:cs typeface="Calibri" panose="020F0502020204030204" charset="0"/>
              </a:rPr>
              <a:t>*Infrastructure</a:t>
            </a:r>
            <a:r>
              <a:rPr lang="en-US" sz="1200" i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- Maintenance and Management training done on 9 November, 2023. Project plan and monitoring to be done.</a:t>
            </a:r>
            <a:endParaRPr lang="en-US" sz="1400" i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600" i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endParaRPr lang="en-US" sz="1600" i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5" name="Content Placeholder 4"/>
          <p:cNvGraphicFramePr/>
          <p:nvPr>
            <p:ph sz="half" idx="1"/>
          </p:nvPr>
        </p:nvGraphicFramePr>
        <p:xfrm>
          <a:off x="842645" y="3088005"/>
          <a:ext cx="10972800" cy="2387600"/>
        </p:xfrm>
        <a:graphic>
          <a:graphicData uri="http://schemas.openxmlformats.org/drawingml/2006/table">
            <a:tbl>
              <a:tblPr/>
              <a:tblGrid>
                <a:gridCol w="2212340"/>
                <a:gridCol w="1089660"/>
                <a:gridCol w="1449070"/>
                <a:gridCol w="1688465"/>
                <a:gridCol w="1732915"/>
                <a:gridCol w="1341120"/>
                <a:gridCol w="1459230"/>
              </a:tblGrid>
              <a:tr h="4851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PRIORITY 2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Requirement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Design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Development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System Testing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Deployment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Training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SLCM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2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TnP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Procurement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 b="1">
                        <a:solidFill>
                          <a:srgbClr val="FFFFFF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HRMS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Infrastructure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-122"/>
                          <a:sym typeface="+mn-ea"/>
                        </a:rPr>
                        <a:t>*Partial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Finance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/>
          <p:nvPr>
            <p:ph sz="half" idx="2"/>
          </p:nvPr>
        </p:nvGraphicFramePr>
        <p:xfrm>
          <a:off x="842645" y="1598295"/>
          <a:ext cx="10972800" cy="1310005"/>
        </p:xfrm>
        <a:graphic>
          <a:graphicData uri="http://schemas.openxmlformats.org/drawingml/2006/table">
            <a:tbl>
              <a:tblPr/>
              <a:tblGrid>
                <a:gridCol w="2212340"/>
                <a:gridCol w="1089660"/>
                <a:gridCol w="1449070"/>
                <a:gridCol w="1688465"/>
                <a:gridCol w="1732915"/>
                <a:gridCol w="1341120"/>
                <a:gridCol w="1459230"/>
              </a:tblGrid>
              <a:tr h="3575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PRIORITY 1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Requirement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Design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Development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System Testing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Deployment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Training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</a:tr>
              <a:tr h="476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SLCM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476250"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HRMS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555"/>
            <a:ext cx="10972800" cy="706120"/>
          </a:xfrm>
        </p:spPr>
        <p:txBody>
          <a:bodyPr/>
          <a:p>
            <a:pPr algn="ctr"/>
            <a:br>
              <a:rPr lang="en-US" sz="2200" b="1">
                <a:sym typeface="+mn-ea"/>
              </a:rPr>
            </a:br>
            <a:r>
              <a:rPr lang="en-US" sz="2400" b="1">
                <a:sym typeface="+mn-ea"/>
              </a:rPr>
              <a:t>TASKS PLANNED/ACCOMPLISHED THIS WEEK</a:t>
            </a:r>
            <a:endParaRPr lang="en-US" sz="2300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64135" y="1452880"/>
          <a:ext cx="12052935" cy="402653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04215"/>
                <a:gridCol w="3150235"/>
                <a:gridCol w="1089025"/>
                <a:gridCol w="930275"/>
                <a:gridCol w="6179185"/>
              </a:tblGrid>
              <a:tr h="499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 No.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05918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1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Student Admission / Enrollment / Applicant 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Arial" panose="020B0604020202020204" pitchFamily="3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altLang="zh-CN" sz="1400">
                          <a:latin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Done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Student admission process completed</a:t>
                      </a:r>
                      <a:endParaRPr lang="en-US" sz="1400" b="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7371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  <a:endParaRPr lang="en-US" sz="14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System Integration Testing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Done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Testing activities completed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7371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4</a:t>
                      </a:r>
                      <a:endParaRPr lang="en-US" sz="14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User / Training Manual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completed user manual documentation</a:t>
                      </a:r>
                      <a:endParaRPr lang="en-US" sz="1400" b="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52082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5</a:t>
                      </a:r>
                      <a:endParaRPr lang="en-US" sz="14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Training to WSC module owners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demonstrated the following features : </a:t>
                      </a:r>
                      <a:endParaRPr lang="en-US" sz="1400" b="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marL="285750" indent="-285750" algn="l" fontAlgn="ctr">
                        <a:lnSpc>
                          <a:spcPct val="120000"/>
                        </a:lnSpc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Training &amp; Placement</a:t>
                      </a:r>
                      <a:endParaRPr lang="en-US" sz="1400" b="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marL="285750" indent="-285750" algn="l" fontAlgn="ctr">
                        <a:lnSpc>
                          <a:spcPct val="120000"/>
                        </a:lnSpc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Procurement &amp; Inventory</a:t>
                      </a:r>
                      <a:endParaRPr lang="en-US" sz="1400" b="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marL="285750" indent="-285750" algn="l" fontAlgn="ctr">
                        <a:lnSpc>
                          <a:spcPct val="120000"/>
                        </a:lnSpc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HRMS</a:t>
                      </a:r>
                      <a:endParaRPr lang="en-US" sz="1400" b="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marL="285750" indent="-285750" algn="l" fontAlgn="ctr">
                        <a:lnSpc>
                          <a:spcPct val="120000"/>
                        </a:lnSpc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Infrastructure Maintenance and Management</a:t>
                      </a:r>
                      <a:endParaRPr lang="en-US" sz="1400" b="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OVERALL PROJECT PROGRESS TIMELINE</a:t>
            </a:r>
            <a:endParaRPr lang="en-US" sz="2400"/>
          </a:p>
        </p:txBody>
      </p:sp>
      <p:sp>
        <p:nvSpPr>
          <p:cNvPr id="14" name="Text Box 13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	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13080" y="5908040"/>
            <a:ext cx="101193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latin typeface="Calibri" panose="020F0502020204030204" charset="0"/>
                <a:cs typeface="Calibri" panose="020F0502020204030204" charset="0"/>
              </a:rPr>
              <a:t>Milestone 1</a:t>
            </a:r>
            <a:r>
              <a:rPr lang="en-US" sz="1600">
                <a:latin typeface="Calibri" panose="020F0502020204030204" charset="0"/>
                <a:cs typeface="Calibri" panose="020F0502020204030204" charset="0"/>
              </a:rPr>
              <a:t> - Gap Analysis Document and SRS documents signed off on 12 June, 2023</a:t>
            </a:r>
            <a:endParaRPr lang="en-US" sz="16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600" b="1">
                <a:latin typeface="Calibri" panose="020F0502020204030204" charset="0"/>
                <a:cs typeface="Calibri" panose="020F0502020204030204" charset="0"/>
              </a:rPr>
              <a:t>Milestone 2</a:t>
            </a:r>
            <a:r>
              <a:rPr lang="en-US" sz="1600">
                <a:latin typeface="Calibri" panose="020F0502020204030204" charset="0"/>
                <a:cs typeface="Calibri" panose="020F0502020204030204" charset="0"/>
              </a:rPr>
              <a:t> - Design Document digital sign off done</a:t>
            </a:r>
            <a:endParaRPr lang="en-US" sz="16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135" y="1179195"/>
            <a:ext cx="11556365" cy="4657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sym typeface="+mn-ea"/>
              </a:rPr>
              <a:t>ISSUES</a:t>
            </a:r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 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64135" y="1235710"/>
          <a:ext cx="12063095" cy="530415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56945"/>
                <a:gridCol w="3446780"/>
                <a:gridCol w="1324610"/>
                <a:gridCol w="1325245"/>
                <a:gridCol w="966470"/>
                <a:gridCol w="4043045"/>
              </a:tblGrid>
              <a:tr h="3219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 No.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45910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1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delay in discussing and capturing requirements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19-Jan-23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2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acknowledge the delay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</a:tr>
              <a:tr h="61785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2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Availability of OCAC server 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11-May-23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2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to acknowledge the additional effort required (CR) to test the desktop version of the application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82931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highlighted the addition to scope (change request) for the features that were discovered during the requirements study but were not specified in the request for proposal document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09-June-23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2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acknowledge the change request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55943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4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Demonstration : 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Procurement and Inventory management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08-Sep-23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- 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200" b="1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Demonstration done </a:t>
                      </a:r>
                      <a:r>
                        <a:rPr lang="en-US" sz="1200" i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 6 November, 2023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55880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5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Pending Action Items from 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19-Sep-23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2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IT teams should assist SOUL to close the pending open points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6675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6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Money Receipt Generation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30-Oct-23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- 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2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Received the server image in OVA format from OCAC. SOUL team trying to setup the environment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02171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7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Integration - Payment Gateway (Axis)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01-Nov-23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- 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2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has requested for sample python code to call Get Status API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update:</a:t>
                      </a:r>
                      <a:r>
                        <a:rPr lang="en-US" sz="12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SOUL team completed development and has sent for UAT sign off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Object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05570" y="4498340"/>
          <a:ext cx="344170" cy="283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1" imgW="971550" imgH="800100" progId="Excel.Sheet.12">
                  <p:embed/>
                </p:oleObj>
              </mc:Choice>
              <mc:Fallback>
                <p:oleObj name="" showAsIcon="1" r:id="rId1" imgW="971550" imgH="800100" progId="Excel.Sheet.12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5570" y="4498340"/>
                        <a:ext cx="344170" cy="283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CHANGE REQUESTS </a:t>
            </a:r>
            <a:b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</a:br>
            <a: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(Requested during Requirement Gathering Stage)</a:t>
            </a:r>
            <a:endParaRPr lang="en-US" sz="2400" b="1">
              <a:solidFill>
                <a:srgbClr val="78398D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8" name="Content Placeholder 17"/>
          <p:cNvGraphicFramePr/>
          <p:nvPr>
            <p:ph sz="half" idx="2"/>
          </p:nvPr>
        </p:nvGraphicFramePr>
        <p:xfrm>
          <a:off x="396875" y="1725930"/>
          <a:ext cx="11398885" cy="407035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65835"/>
                <a:gridCol w="4878070"/>
                <a:gridCol w="4029710"/>
                <a:gridCol w="1525270"/>
              </a:tblGrid>
              <a:tr h="5778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 No.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Module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Effort (hr)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</a:tr>
              <a:tr h="606425">
                <a:tc>
                  <a:txBody>
                    <a:bodyPr/>
                    <a:p>
                      <a:pPr algn="ctr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Counselling and Entrance Examination Process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Students Management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~ 475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05790">
                <a:tc>
                  <a:txBody>
                    <a:bodyPr/>
                    <a:p>
                      <a:pPr algn="ctr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Training Of Trainers(TOT)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Students Management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~ 900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06425">
                <a:tc>
                  <a:txBody>
                    <a:bodyPr/>
                    <a:p>
                      <a:pPr algn="ctr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Recruitment Process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Human Resources Management System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~ 368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05790">
                <a:tc>
                  <a:txBody>
                    <a:bodyPr/>
                    <a:p>
                      <a:pPr algn="ctr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4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Employee Re-Engagement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Human Resources Management System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~ 240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1068070">
                <a:tc>
                  <a:txBody>
                    <a:bodyPr/>
                    <a:p>
                      <a:pPr algn="ctr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5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Testing effort for application installation in desktop version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OCAC Server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~ 160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396875" y="6078220"/>
            <a:ext cx="111353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As discussed on 9th June 2023, the change requests Budget and Payroll have been removed from the the list</a:t>
            </a:r>
            <a:endParaRPr 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UPCOMING WORK</a:t>
            </a:r>
            <a:endParaRPr lang="en-US" sz="2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idx="1"/>
          </p:nvPr>
        </p:nvGraphicFramePr>
        <p:xfrm>
          <a:off x="147955" y="1809750"/>
          <a:ext cx="11896090" cy="270891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843915"/>
                <a:gridCol w="3980534"/>
                <a:gridCol w="2327683"/>
                <a:gridCol w="2371726"/>
                <a:gridCol w="2372232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 No.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11506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Application demonstration to module owners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400" b="1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SOUL team will propose the payment refund process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400" b="1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SOUL team will incorporate the feedback received during Procurement and Training and Placement training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400" b="1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4494</Words>
  <Application>WPS Presentation</Application>
  <PresentationFormat>Widescreen</PresentationFormat>
  <Paragraphs>503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Times New Roman</vt:lpstr>
      <vt:lpstr>Microsoft YaHei</vt:lpstr>
      <vt:lpstr>Century Gothic</vt:lpstr>
      <vt:lpstr>Bookman Old Style</vt:lpstr>
      <vt:lpstr>Calibri</vt:lpstr>
      <vt:lpstr>Arial Unicode MS</vt:lpstr>
      <vt:lpstr>Default Design</vt:lpstr>
      <vt:lpstr>PowerPoint.Show.12</vt:lpstr>
      <vt:lpstr>Excel.Sheet.12</vt:lpstr>
      <vt:lpstr>Excel.Sheet.12</vt:lpstr>
      <vt:lpstr>PowerPoint 演示文稿</vt:lpstr>
      <vt:lpstr>PROJECT SUMMARY</vt:lpstr>
      <vt:lpstr>PRIORITY1 RELEASE HIGHLIGHTS</vt:lpstr>
      <vt:lpstr>MODULE MILESTONE STATUS</vt:lpstr>
      <vt:lpstr> TASKS PLANNED/ACCOMPLISHED THIS WEEK</vt:lpstr>
      <vt:lpstr>OVERALL PROJECT PROGRESS TIMELINE</vt:lpstr>
      <vt:lpstr>ISSUES </vt:lpstr>
      <vt:lpstr>CHANGE REQUESTS  (Requested during Requirement Gathering Stage)</vt:lpstr>
      <vt:lpstr>UPCOMING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sharm</cp:lastModifiedBy>
  <cp:revision>1511</cp:revision>
  <dcterms:created xsi:type="dcterms:W3CDTF">2023-02-08T07:09:00Z</dcterms:created>
  <dcterms:modified xsi:type="dcterms:W3CDTF">2023-11-10T11:24:54Z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8F0A3785FF074E5BAEBA42BC1743EA69</vt:lpwstr>
  </property>
  <property fmtid="{D5CDD505-2E9C-101B-9397-08002B2CF9AE}" pid="3" name="KSOProductBuildVer">
    <vt:lpwstr>1033-12.2.0.13306</vt:lpwstr>
  </property>
</Properties>
</file>