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ptx" ContentType="application/vnd.openxmlformats-officedocument.presentationml.presentation"/>
  <Default Extension="xlsx" ContentType="application/vnd.openxmlformats-officedocument.spreadsheetml.shee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8" r:id="rId3"/>
    <p:sldId id="460" r:id="rId5"/>
    <p:sldId id="262" r:id="rId6"/>
    <p:sldId id="469" r:id="rId7"/>
    <p:sldId id="461" r:id="rId8"/>
    <p:sldId id="435" r:id="rId9"/>
    <p:sldId id="260" r:id="rId10"/>
    <p:sldId id="386" r:id="rId11"/>
    <p:sldId id="275" r:id="rId12"/>
    <p:sldId id="26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0B5FD1"/>
    <a:srgbClr val="1552D1"/>
    <a:srgbClr val="A969C4"/>
    <a:srgbClr val="900DC1"/>
    <a:srgbClr val="78398D"/>
    <a:srgbClr val="76388E"/>
    <a:srgbClr val="231549"/>
    <a:srgbClr val="68368A"/>
    <a:srgbClr val="7F3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rm\SP_OFFICE\SharmisthaPanda\SP\APPLICATIONS\WSC\Weekly_ProjectStatus_Report\Report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920" b="1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  <a:r>
              <a:rPr lang="en-US" sz="1920">
                <a:solidFill>
                  <a:schemeClr val="tx1"/>
                </a:solidFill>
              </a:rPr>
              <a:t>Change Implementation Effort</a:t>
            </a:r>
            <a:endParaRPr lang="en-US" sz="192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2798962556368"/>
          <c:y val="0.0114518592327851"/>
        </c:manualLayout>
      </c:layout>
      <c:overlay val="0"/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252412858376099"/>
          <c:y val="0.14192037470726"/>
          <c:w val="0.40388797619386"/>
          <c:h val="0.661070975554775"/>
        </c:manualLayout>
      </c:layout>
      <c:pieChart>
        <c:varyColors val="1"/>
        <c:ser>
          <c:idx val="0"/>
          <c:order val="0"/>
          <c:explosion val="0"/>
          <c:dPt>
            <c:idx val="0"/>
            <c:bubble3D val="0"/>
            <c:sp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c:spPr>
          </c:dPt>
          <c:dPt>
            <c:idx val="1"/>
            <c:bubble3D val="0"/>
            <c:spPr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ang="5400000" scaled="0"/>
              </a:gradFill>
            </c:spPr>
          </c:dPt>
          <c:dPt>
            <c:idx val="2"/>
            <c:bubble3D val="0"/>
            <c:spPr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ang="5400000" scaled="0"/>
              </a:gradFill>
            </c:spPr>
          </c:dPt>
          <c:dLbls>
            <c:dLbl>
              <c:idx val="0"/>
              <c:layout>
                <c:manualLayout>
                  <c:x val="-0.142782780396755"/>
                  <c:y val="0.053130402967584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15807089594153"/>
                  <c:y val="-0.144739612962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43108396997306"/>
                  <c:y val="-0.0093967395127517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600" b="1" i="0" u="none" strike="noStrike" kern="1200" baseline="0">
                    <a:solidFill>
                      <a:schemeClr val="tx1"/>
                    </a:solidFill>
                    <a:latin typeface="Calibri" panose="020F0502020204030204" charset="0"/>
                    <a:ea typeface="+mn-ea"/>
                    <a:cs typeface="+mn-ea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[ReportData.xlsx]ChangesEffort!$G$7:$G$9</c:f>
              <c:strCache>
                <c:ptCount val="3"/>
                <c:pt idx="0">
                  <c:v>Customization</c:v>
                </c:pt>
                <c:pt idx="1">
                  <c:v>Data Upload</c:v>
                </c:pt>
                <c:pt idx="2">
                  <c:v>New Development</c:v>
                </c:pt>
              </c:strCache>
            </c:strRef>
          </c:cat>
          <c:val>
            <c:numRef>
              <c:f>[ReportData.xlsx]ChangesEffort!$H$7:$H$9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pPr>
          </a:p>
        </c:txPr>
      </c:legendEntry>
      <c:layout>
        <c:manualLayout>
          <c:xMode val="edge"/>
          <c:yMode val="edge"/>
          <c:x val="0.0293318071254829"/>
          <c:y val="0.822014051522248"/>
          <c:w val="0.937902418085563"/>
          <c:h val="0.17096018735363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Calibri" panose="020F0502020204030204" charset="0"/>
              <a:ea typeface="+mn-ea"/>
              <a:cs typeface="+mn-ea"/>
            </a:defRPr>
          </a:pPr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prstDash val="solid"/>
      <a:round/>
    </a:ln>
  </c:spPr>
  <c:txPr>
    <a:bodyPr/>
    <a:lstStyle/>
    <a:p>
      <a:pPr>
        <a:defRPr lang="en-US" sz="1600">
          <a:solidFill>
            <a:schemeClr val="tx1"/>
          </a:solidFill>
        </a:defRPr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D56E6-B1B1-4904-A8C2-04C98D7566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525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A32D9-BCEE-48FC-9084-42EEA3BBCC8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>
                <a:solidFill>
                  <a:srgbClr val="78398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tx2"/>
          </a:solidFill>
          <a:latin typeface="Calibri" panose="020F0502020204030204" charset="0"/>
          <a:ea typeface="+mj-ea"/>
          <a:cs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harmistha.panda@soulunileaders.com" TargetMode="Externa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wmf"/><Relationship Id="rId4" Type="http://schemas.openxmlformats.org/officeDocument/2006/relationships/package" Target="../embeddings/Workbook1.xlsx"/><Relationship Id="rId3" Type="http://schemas.openxmlformats.org/officeDocument/2006/relationships/image" Target="../media/image4.wmf"/><Relationship Id="rId2" Type="http://schemas.openxmlformats.org/officeDocument/2006/relationships/package" Target="../embeddings/Presentation1.pptx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package" Target="../embeddings/Workbook2.xlsx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92810" y="2699385"/>
            <a:ext cx="10375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Campus Management Application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At </a:t>
            </a:r>
            <a:endParaRPr lang="en-US" sz="4800" b="1">
              <a:solidFill>
                <a:schemeClr val="bg1"/>
              </a:solidFill>
              <a:latin typeface="Calibri" panose="020F0502020204030204" charset="0"/>
              <a:cs typeface="Times New Roman" panose="02020603050405020304" charset="0"/>
            </a:endParaRPr>
          </a:p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World Skill Center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0665" y="5699760"/>
            <a:ext cx="790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WEEKLY PROJECT STATUS REPORT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r"/>
            <a:r>
              <a:rPr lang="en-US" sz="24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15-Dec-2023</a:t>
            </a:r>
            <a:endParaRPr lang="en-US" sz="24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UPCOMING WORK</a:t>
            </a:r>
            <a:endParaRPr lang="en-US" sz="2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6" name="Content Placeholder 15"/>
          <p:cNvGraphicFramePr/>
          <p:nvPr>
            <p:ph idx="1"/>
          </p:nvPr>
        </p:nvGraphicFramePr>
        <p:xfrm>
          <a:off x="71120" y="1417955"/>
          <a:ext cx="12033885" cy="49796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852805"/>
                <a:gridCol w="4105275"/>
                <a:gridCol w="1169670"/>
                <a:gridCol w="1052830"/>
                <a:gridCol w="4853305"/>
              </a:tblGrid>
              <a:tr h="288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2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131318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Application demonstration to module owners: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Counselling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 - Session2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Academics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Payroll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171450" indent="-1714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Accounting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IT team to coordinate with the module SME’s for scheduling the training sessions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51765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Support to WSC for the following activities: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Provisional admission to actual admitted students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Roll number generation process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Student group generation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Class Scheduling 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Hostel Admission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85750" indent="-285750" fontAlgn="ctr">
                        <a:lnSpc>
                          <a:spcPct val="120000"/>
                        </a:lnSpc>
                        <a:buFont typeface="Wingdings" panose="05000000000000000000" charset="0"/>
                        <a:buChar char="q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Room Allotment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52832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 Data Template Training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After the WSC IT team confirms the availability of the SME, one of the SOUL team member will visit to explain the ToT data template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Dynamic Workflow HRMS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SOUL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 update WSC on the status of the feasibility study of dynamic workflow for Goal Setting/Employee Renewal Form/Employee Resignation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9596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Font typeface="Wingdings" panose="05000000000000000000" charset="0"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UAT Sign Off</a:t>
                      </a:r>
                      <a:endParaRPr lang="en-US" sz="11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</a:rPr>
                        <a:t>WSC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1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will perform another deployment, and the requirements for *</a:t>
                      </a:r>
                      <a:r>
                        <a:rPr lang="en-US" sz="1100" u="sng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all modules</a:t>
                      </a: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will be available to the WSC team for their UAT</a:t>
                      </a:r>
                      <a:endParaRPr lang="en-US" sz="11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1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* </a:t>
                      </a:r>
                      <a:r>
                        <a:rPr lang="en-US" sz="900" i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SLCM, HRMS,Procurement,Infrastructure,TnP, Accounting</a:t>
                      </a:r>
                      <a:endParaRPr lang="en-US" sz="900" i="1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4"/>
          <p:cNvSpPr/>
          <p:nvPr/>
        </p:nvSpPr>
        <p:spPr>
          <a:xfrm rot="5400000" flipH="1">
            <a:off x="-973668" y="973667"/>
            <a:ext cx="6858002" cy="4910667"/>
          </a:xfrm>
          <a:custGeom>
            <a:avLst/>
            <a:gdLst/>
            <a:ahLst/>
            <a:cxnLst/>
            <a:rect l="l" t="t" r="r" b="b"/>
            <a:pathLst>
              <a:path w="5151968" h="5410203">
                <a:moveTo>
                  <a:pt x="5151967" y="2023534"/>
                </a:moveTo>
                <a:lnTo>
                  <a:pt x="0" y="2023534"/>
                </a:lnTo>
                <a:lnTo>
                  <a:pt x="2575984" y="0"/>
                </a:lnTo>
                <a:close/>
                <a:moveTo>
                  <a:pt x="5151968" y="2023536"/>
                </a:moveTo>
                <a:lnTo>
                  <a:pt x="5151968" y="5410203"/>
                </a:lnTo>
                <a:lnTo>
                  <a:pt x="8468" y="5410203"/>
                </a:lnTo>
                <a:lnTo>
                  <a:pt x="8468" y="2023536"/>
                </a:lnTo>
                <a:close/>
              </a:path>
            </a:pathLst>
          </a:custGeom>
          <a:solidFill>
            <a:srgbClr val="231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14517" y="2592337"/>
            <a:ext cx="12206517" cy="2470707"/>
          </a:xfrm>
          <a:prstGeom prst="rect">
            <a:avLst/>
          </a:prstGeom>
          <a:solidFill>
            <a:srgbClr val="76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908050" y="3217545"/>
            <a:ext cx="10375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/>
            <a:r>
              <a:rPr lang="en-US" sz="4800" b="1">
                <a:solidFill>
                  <a:schemeClr val="bg1"/>
                </a:solidFill>
                <a:latin typeface="Calibri" panose="020F0502020204030204" charset="0"/>
                <a:cs typeface="Times New Roman" panose="02020603050405020304" charset="0"/>
                <a:sym typeface="+mn-ea"/>
              </a:rPr>
              <a:t>THANK YOU</a:t>
            </a:r>
            <a:endParaRPr sz="4800" b="1" dirty="0" smtClean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icrosoft YaHei" panose="020B0503020204020204" charset="-122"/>
              <a:ea typeface="Microsoft YaHei" panose="020B0503020204020204" charset="-122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9" y="185820"/>
            <a:ext cx="1333502" cy="1333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267" y="328246"/>
            <a:ext cx="1890409" cy="104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 bldLvl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PROJECT SUMMARY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678180" y="3968750"/>
          <a:ext cx="10927080" cy="125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4845"/>
                <a:gridCol w="5182235"/>
              </a:tblGrid>
              <a:tr h="1256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OVERALL PROJECT STATUS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(R)ed, (A)mber, (G)reen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DELAY</a:t>
                      </a:r>
                      <a:endParaRPr lang="en-US" sz="1600" b="1">
                        <a:ln>
                          <a:noFill/>
                        </a:ln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701040" y="1790700"/>
          <a:ext cx="10881360" cy="15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065"/>
                <a:gridCol w="3914775"/>
                <a:gridCol w="1739265"/>
                <a:gridCol w="3437255"/>
              </a:tblGrid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NAME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 gridSpan="3">
                  <a:txBody>
                    <a:bodyPr/>
                    <a:p>
                      <a:pPr indent="0" algn="l"/>
                      <a:r>
                        <a:rPr lang="en-US" sz="1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Campus Management Application At World Skill Center(WSC)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SOUL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400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  <a:sym typeface="+mn-ea"/>
                          <a:hlinkClick r:id="rId1"/>
                        </a:rPr>
                        <a:t>sharmistha.panda@soulunileaders.com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WSC POC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300" b="0" u="sng">
                          <a:solidFill>
                            <a:srgbClr val="1D41D5"/>
                          </a:solidFill>
                          <a:latin typeface="Century Gothic" panose="020B0502020202020204" charset="0"/>
                          <a:cs typeface="Century Gothic" panose="020B0502020202020204" charset="0"/>
                        </a:rPr>
                        <a:t>bishnupriya.panda@worldskillcenter.org</a:t>
                      </a:r>
                      <a:endParaRPr lang="en-US" sz="1300" b="0" u="sng">
                        <a:solidFill>
                          <a:srgbClr val="1D41D5"/>
                        </a:solidFill>
                        <a:latin typeface="Century Gothic" panose="020B0502020202020204" charset="0"/>
                        <a:cs typeface="Century Gothic" panose="020B0502020202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6890"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PROJECT START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03-02-2023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14300" indent="0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PROJECT END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398C"/>
                    </a:solidFill>
                  </a:tcPr>
                </a:tc>
                <a:tc>
                  <a:txBody>
                    <a:bodyPr/>
                    <a:p>
                      <a:pPr marL="139700" indent="0"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03-02-2024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51510" y="5619750"/>
          <a:ext cx="1093089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821815"/>
                <a:gridCol w="1821815"/>
                <a:gridCol w="1821815"/>
                <a:gridCol w="1821815"/>
                <a:gridCol w="1821815"/>
              </a:tblGrid>
              <a:tr h="822960">
                <a:tc>
                  <a:txBody>
                    <a:bodyPr/>
                    <a:p>
                      <a:pPr algn="ctr" fontAlgn="t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Red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L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ikely delay in overall project schedule</a:t>
                      </a:r>
                      <a:endParaRPr lang="en-US" sz="16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Amber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Some Activities are delayed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Green</a:t>
                      </a:r>
                      <a:endParaRPr lang="en-US" sz="1600" b="1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track</a:t>
                      </a:r>
                      <a:endParaRPr 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PRIORITY1 RELEASE HIGHLIGHTS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63625" y="3313430"/>
            <a:ext cx="5243195" cy="198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SLCM release was scheduled in two phases,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1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and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 2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Priority 1 release date was scheduled on 31 Aug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Student Applicant feature, which was part of priority 2, was requested to be Go Live on September 26, 2023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spreadsheet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Priority1ImplementationChanges.xlsx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25 changes</a:t>
            </a:r>
            <a:endParaRPr lang="en-US" sz="1400">
              <a:latin typeface="Calibri" panose="020F0502020204030204" charset="0"/>
              <a:ea typeface="+mj-ea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The ppt </a:t>
            </a:r>
            <a:r>
              <a:rPr lang="en-US" sz="1400" i="1">
                <a:latin typeface="Calibri" panose="020F0502020204030204" charset="0"/>
                <a:ea typeface="+mj-ea"/>
                <a:cs typeface="Calibri" panose="020F0502020204030204" charset="0"/>
              </a:rPr>
              <a:t>SLCM &amp; HRMS Priority1 Release.pptx</a:t>
            </a:r>
            <a:r>
              <a:rPr lang="en-US" sz="1400">
                <a:latin typeface="Calibri" panose="020F0502020204030204" charset="0"/>
                <a:ea typeface="+mj-ea"/>
                <a:cs typeface="Calibri" panose="020F0502020204030204" charset="0"/>
              </a:rPr>
              <a:t> lists all the release features</a:t>
            </a:r>
            <a:endParaRPr lang="en-US" sz="160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178560" y="1602105"/>
          <a:ext cx="5128895" cy="1523365"/>
        </p:xfrm>
        <a:graphic>
          <a:graphicData uri="http://schemas.openxmlformats.org/drawingml/2006/table">
            <a:tbl>
              <a:tblPr/>
              <a:tblGrid>
                <a:gridCol w="3157220"/>
                <a:gridCol w="1971675"/>
              </a:tblGrid>
              <a:tr h="4775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Planned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1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815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Release Requested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2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Priority1 Release Effort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</a:t>
                      </a: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  <a:sym typeface="+mn-ea"/>
                        </a:rPr>
                        <a:t>~ 536    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386195" y="1603375"/>
          <a:ext cx="4933950" cy="1511300"/>
        </p:xfrm>
        <a:graphic>
          <a:graphicData uri="http://schemas.openxmlformats.org/drawingml/2006/table">
            <a:tbl>
              <a:tblPr/>
              <a:tblGrid>
                <a:gridCol w="3394075"/>
                <a:gridCol w="1539875"/>
              </a:tblGrid>
              <a:tr h="72517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</a:rPr>
                        <a:t>Changes Requested during 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  26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78613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Change Implementation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sz="1500" b="1">
                          <a:solidFill>
                            <a:schemeClr val="bg1"/>
                          </a:solidFill>
                          <a:latin typeface="Bookman Old Style" panose="02050604050505020204" charset="0"/>
                          <a:cs typeface="Bookman Old Style" panose="02050604050505020204" charset="0"/>
                          <a:sym typeface="+mn-ea"/>
                        </a:rPr>
                        <a:t>Effort (hrs)</a:t>
                      </a:r>
                      <a:endParaRPr lang="en-US" sz="1500" b="1">
                        <a:solidFill>
                          <a:schemeClr val="bg1"/>
                        </a:solidFill>
                        <a:latin typeface="Bookman Old Style" panose="02050604050505020204" charset="0"/>
                        <a:cs typeface="Bookman Old Style" panose="02050604050505020204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C00000"/>
                          </a:solidFill>
                          <a:latin typeface="Calibri" panose="020F0502020204030204" charset="-122"/>
                        </a:rPr>
                        <a:t>~ 329</a:t>
                      </a:r>
                      <a:endParaRPr lang="en-US" sz="2400" b="1">
                        <a:solidFill>
                          <a:srgbClr val="C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13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87395" y="5453380"/>
          <a:ext cx="8477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2" imgW="971550" imgH="971550" progId="PowerPoint.Show.12">
                  <p:embed/>
                </p:oleObj>
              </mc:Choice>
              <mc:Fallback>
                <p:oleObj name="" showAsIcon="1" r:id="rId2" imgW="971550" imgH="971550" progId="PowerPoint.Show.12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5" y="5453380"/>
                        <a:ext cx="8477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395085" y="3314065"/>
          <a:ext cx="492506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0605" y="5490845"/>
          <a:ext cx="81788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4" imgW="971550" imgH="800100" progId="Excel.Sheet.12">
                  <p:embed/>
                </p:oleObj>
              </mc:Choice>
              <mc:Fallback>
                <p:oleObj name="" showAsIcon="1" r:id="rId4" imgW="971550" imgH="800100" progId="Excel.Sheet.12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0605" y="5490845"/>
                        <a:ext cx="81788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APPLICATION TRAINING CHANGES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093470" y="4159250"/>
            <a:ext cx="10005060" cy="150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Procurement </a:t>
            </a:r>
            <a:r>
              <a:rPr 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session-2 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and Training &amp; Placement trainings were conducted on 6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HRMS &amp; Infrastructure - Maintenance and Management training conducted on 9 November,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*</a:t>
            </a:r>
            <a:r>
              <a:rPr lang="en-US" sz="1600">
                <a:latin typeface="Calibri" panose="020F0502020204030204" charset="0"/>
                <a:cs typeface="Calibri" panose="020F0502020204030204" charset="0"/>
                <a:sym typeface="+mn-ea"/>
              </a:rPr>
              <a:t>ToT and Infrastructure - Project Plan and Monitoring training conducted on 4 December, 2023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The file </a:t>
            </a:r>
            <a:r>
              <a:rPr lang="en-US" sz="1600" i="1" u="sng">
                <a:latin typeface="Calibri" panose="020F0502020204030204" charset="0"/>
                <a:cs typeface="Calibri" panose="020F0502020204030204" charset="0"/>
              </a:rPr>
              <a:t>ApplicationTraining_ChangesList.xls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lists all the changes that was </a:t>
            </a:r>
            <a:r>
              <a:rPr lang="en-US" sz="1600" u="sng">
                <a:latin typeface="Calibri" panose="020F0502020204030204" charset="0"/>
                <a:cs typeface="Calibri" panose="020F0502020204030204" charset="0"/>
              </a:rPr>
              <a:t>not provided during requirement gathering sessions</a:t>
            </a:r>
            <a:r>
              <a:rPr lang="en-US" sz="1600">
                <a:latin typeface="Calibri" panose="020F0502020204030204" charset="0"/>
                <a:cs typeface="Calibri" panose="020F0502020204030204" charset="0"/>
              </a:rPr>
              <a:t> but was shared at the time of training to WSC SME’s</a:t>
            </a:r>
            <a:endParaRPr lang="en-US" sz="16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228725" y="1795145"/>
          <a:ext cx="9487535" cy="1786255"/>
        </p:xfrm>
        <a:graphic>
          <a:graphicData uri="http://schemas.openxmlformats.org/drawingml/2006/table">
            <a:tbl>
              <a:tblPr/>
              <a:tblGrid>
                <a:gridCol w="1786255"/>
                <a:gridCol w="1772285"/>
                <a:gridCol w="1897380"/>
                <a:gridCol w="2720340"/>
                <a:gridCol w="1311275"/>
              </a:tblGrid>
              <a:tr h="46355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FFFFFF"/>
                          </a:solidFill>
                          <a:latin typeface="Calibri" panose="020F0502020204030204" charset="-122"/>
                        </a:rPr>
                        <a:t>New Changes Effort (in Hrs)</a:t>
                      </a:r>
                      <a:endParaRPr lang="en-US" b="1">
                        <a:solidFill>
                          <a:srgbClr val="FFFFFF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815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 and Placement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ToT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scaled="0"/>
                    </a:gradFill>
                  </a:tcPr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~27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~354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~45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~48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~68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61415" y="6280150"/>
            <a:ext cx="948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>
                <a:solidFill>
                  <a:srgbClr val="C00000"/>
                </a:solidFill>
              </a:rPr>
              <a:t>*</a:t>
            </a:r>
            <a:r>
              <a:rPr lang="en-US"/>
              <a:t> </a:t>
            </a:r>
            <a:r>
              <a:rPr lang="en-US" sz="1100" i="1"/>
              <a:t>ToT changes proposed by WSC IT team</a:t>
            </a:r>
            <a:endParaRPr lang="en-US" sz="1100" i="1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7470" y="5668010"/>
          <a:ext cx="104013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800100" progId="Excel.Sheet.12">
                  <p:embed/>
                </p:oleObj>
              </mc:Choice>
              <mc:Fallback>
                <p:oleObj name="" showAsIcon="1" r:id="rId1" imgW="971550" imgH="800100" progId="Excel.Sheet.12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97470" y="5668010"/>
                        <a:ext cx="104013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77875"/>
          </a:xfrm>
        </p:spPr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MODULE MILESTONE STATUS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842645" y="5941695"/>
            <a:ext cx="11077575" cy="25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1200" b="1" i="1">
                <a:solidFill>
                  <a:srgbClr val="1552D1"/>
                </a:solidFill>
                <a:latin typeface="Calibri" panose="020F0502020204030204" charset="0"/>
                <a:cs typeface="Calibri" panose="020F0502020204030204" charset="0"/>
              </a:rPr>
              <a:t>*</a:t>
            </a:r>
            <a:r>
              <a:rPr lang="en-US" sz="1200" b="1" i="1">
                <a:solidFill>
                  <a:schemeClr val="accent5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ToT demonstration session 1 was conducted on 15 December, 2023</a:t>
            </a:r>
            <a:endParaRPr lang="en-US" sz="1200" b="1" i="1">
              <a:solidFill>
                <a:schemeClr val="accent5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842645" y="3592195"/>
          <a:ext cx="10972800" cy="2387600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485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2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-122"/>
                        </a:rPr>
                        <a:t>* Partial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2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TnP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Procurement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FFFFFF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Infrastructure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 b="1">
                        <a:solidFill>
                          <a:schemeClr val="tx1"/>
                        </a:solidFill>
                        <a:latin typeface="Calibri" panose="020F050202020403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71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Finance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  <a:sym typeface="+mn-ea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Not Started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842645" y="2118995"/>
          <a:ext cx="10972800" cy="1310005"/>
        </p:xfrm>
        <a:graphic>
          <a:graphicData uri="http://schemas.openxmlformats.org/drawingml/2006/table">
            <a:tbl>
              <a:tblPr/>
              <a:tblGrid>
                <a:gridCol w="2212340"/>
                <a:gridCol w="1089660"/>
                <a:gridCol w="1449070"/>
                <a:gridCol w="1688465"/>
                <a:gridCol w="1732915"/>
                <a:gridCol w="1341120"/>
                <a:gridCol w="1459230"/>
              </a:tblGrid>
              <a:tr h="357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PRIORITY 1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Requirement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Design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Development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System Testing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Deployment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14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SLCM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HRMS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Complete</a:t>
                      </a:r>
                      <a:endParaRPr lang="en-US" sz="14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834515" y="1432560"/>
            <a:ext cx="831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>
                <a:solidFill>
                  <a:srgbClr val="1D41D5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Development and System Testing Completed for all modules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555"/>
            <a:ext cx="10972800" cy="706120"/>
          </a:xfrm>
        </p:spPr>
        <p:txBody>
          <a:bodyPr/>
          <a:p>
            <a:pPr algn="ctr"/>
            <a:br>
              <a:rPr lang="en-US" sz="2200" b="1">
                <a:sym typeface="+mn-ea"/>
              </a:rPr>
            </a:br>
            <a:r>
              <a:rPr lang="en-US" sz="2400" b="1">
                <a:sym typeface="+mn-ea"/>
              </a:rPr>
              <a:t>TASKS PLANNED/ACCOMPLISHED THIS WEEK</a:t>
            </a:r>
            <a:endParaRPr lang="en-US" sz="23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4135" y="1703070"/>
          <a:ext cx="12063730" cy="39928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4850"/>
                <a:gridCol w="3153410"/>
                <a:gridCol w="1090295"/>
                <a:gridCol w="998220"/>
                <a:gridCol w="6116955"/>
              </a:tblGrid>
              <a:tr h="52197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Remarks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55181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WSC Test Server Deployment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December 15, 2023, the latest code was re-deployed to the server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 Analysis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On 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OSDC yet to share the crdentials / details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4058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HRMS Workflows discussion with WSC: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Requisition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Job Offer Creation Request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Goal Settings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Renewal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marL="228600" indent="-228600" algn="l" fontAlgn="ctr">
                        <a:lnSpc>
                          <a:spcPct val="120000"/>
                        </a:lnSpc>
                        <a:buClrTx/>
                        <a:buSzTx/>
                        <a:buFont typeface="+mj-lt"/>
                        <a:buAutoNum type="alphaLcPeriod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Employee Resignation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>
                        <a:solidFill>
                          <a:srgbClr val="1D41D5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workflow for (a) and (b) implemented as per the discussion with WSC IT team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The existing workflow of (c), (d) and (e) was discussed on 7th December 2023. SOUL team will analyze whether or not it can be made dynamic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: SOUL team is doing R&amp;D on the development of 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dynamic workflow for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(c), (d) and (e)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HRMS Module Data Template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SOUL-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Done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Data template explained to HRMS module SME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2133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 training / demonstration</a:t>
                      </a:r>
                      <a:endParaRPr lang="en-US" sz="120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SOUL - 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D41D5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On Going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demonstrated the ToT feature to some of the module SME's. The first session was held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OVERALL PROJECT PROGRESS TIMELINE</a:t>
            </a:r>
            <a:endParaRPr lang="en-US" sz="2400"/>
          </a:p>
        </p:txBody>
      </p:sp>
      <p:sp>
        <p:nvSpPr>
          <p:cNvPr id="14" name="Text Box 13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6000" y="28295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								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13080" y="5716905"/>
            <a:ext cx="1011936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1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Gap Analysis Document and SRS documents sign off completed in June, 2023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2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&amp; </a:t>
            </a: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High Level Design (HLD) Document and Prototype digital sign off completed in October, 2023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Calibri" panose="020F0502020204030204" charset="0"/>
                <a:cs typeface="Calibri" panose="020F0502020204030204" charset="0"/>
              </a:rPr>
              <a:t>Milestone 4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- Development of priority 1 &amp; 2 features completed in Aug &amp; October, 2023 respectively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3249930"/>
            <a:ext cx="838200" cy="3581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" y="1579880"/>
            <a:ext cx="11773535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ym typeface="+mn-ea"/>
              </a:rPr>
              <a:t>ISSUES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4300" y="1707515"/>
          <a:ext cx="11936730" cy="46101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6310"/>
                <a:gridCol w="3401060"/>
                <a:gridCol w="1311275"/>
                <a:gridCol w="1311275"/>
                <a:gridCol w="956310"/>
                <a:gridCol w="400050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Date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Issue Owner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Status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Action Items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rgbClr val="A969C4"/>
                    </a:solidFill>
                  </a:tcPr>
                </a:tc>
              </a:tr>
              <a:tr h="35179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 delay in discussing and capturing requirements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19-Jan-23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delay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FF0000"/>
                    </a:solidFill>
                  </a:tcPr>
                </a:tc>
              </a:tr>
              <a:tr h="74866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Availability of OCAC server 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11-May-23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to acknowledge the additional effort required (CR) to test the desktop version of the application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96774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highlighted the addition to scope (change request) for the features that were discovered during the requirements study but were not specified in the request for proposal document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09-June-23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1552D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OPEN</a:t>
                      </a:r>
                      <a:endParaRPr lang="en-US" sz="1200" b="1">
                        <a:solidFill>
                          <a:srgbClr val="1552D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 stakeholders to acknowledge the change request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236980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6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Money Receipt (</a:t>
                      </a:r>
                      <a:r>
                        <a:rPr lang="en-US" sz="1200" b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PDF Generation</a:t>
                      </a: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30-Oct-23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trying to debug the issue to determine its underlying cause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</a:t>
                      </a:r>
                      <a:r>
                        <a:rPr lang="en-US" sz="1200" b="0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SOUL team is awaiting for OCAC to provide the pre-production server. Follow up mail has been sent to WSC IT team on 5th December 2023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000125"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7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fontAlgn="ctr">
                        <a:lnSpc>
                          <a:spcPct val="120000"/>
                        </a:lnSpc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Integration - Payment Gateway (Axis)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01-Nov-23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WSC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HOLD</a:t>
                      </a:r>
                      <a:endParaRPr lang="en-US" sz="1200" b="1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Axis bank team has provided live kit but development working key is different than the development kit</a:t>
                      </a:r>
                      <a:endParaRPr lang="en-US" sz="1200" b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 algn="l" fontAlgn="ctr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Update: Production integration development is done. WSC IT team to perform the testing</a:t>
                      </a:r>
                      <a:endParaRPr lang="en-US" sz="1200" b="1">
                        <a:solidFill>
                          <a:srgbClr val="C00000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CHANGE REQUESTS </a:t>
            </a:r>
            <a:b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b="1">
                <a:solidFill>
                  <a:srgbClr val="78398D"/>
                </a:solidFill>
                <a:latin typeface="Calibri" panose="020F0502020204030204" charset="0"/>
                <a:cs typeface="Calibri" panose="020F0502020204030204" charset="0"/>
              </a:rPr>
              <a:t>(Requested during Requirement Gathering Stage)</a:t>
            </a:r>
            <a:endParaRPr lang="en-US" sz="2400" b="1">
              <a:solidFill>
                <a:srgbClr val="78398D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18" name="Content Placeholder 17"/>
          <p:cNvGraphicFramePr/>
          <p:nvPr>
            <p:ph sz="half" idx="2"/>
          </p:nvPr>
        </p:nvGraphicFramePr>
        <p:xfrm>
          <a:off x="396875" y="1725930"/>
          <a:ext cx="11398885" cy="40703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5835"/>
                <a:gridCol w="4878070"/>
                <a:gridCol w="4029710"/>
                <a:gridCol w="1525270"/>
              </a:tblGrid>
              <a:tr h="5778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Sl No.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Description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Module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Effort (hr)</a:t>
                      </a:r>
                      <a:endParaRPr lang="en-US" sz="1400" b="1">
                        <a:solidFill>
                          <a:schemeClr val="bg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 anchorCtr="0">
                    <a:solidFill>
                      <a:srgbClr val="A969C4"/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Counselling and Entrance Examination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475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Training Of Trainers(TOT)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Students Management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900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6425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Recruitment Process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368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60579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Employee Re-Engagement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Human Resources Management System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240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1068070">
                <a:tc>
                  <a:txBody>
                    <a:bodyPr/>
                    <a:p>
                      <a:pPr algn="ctr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5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Testing effort for application installation in desktop version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OCAC Server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80000"/>
                        </a:lnSpc>
                        <a:buClrTx/>
                        <a:buSzTx/>
                        <a:buNone/>
                      </a:pPr>
                      <a:r>
                        <a:rPr lang="en-US" sz="1200">
                          <a:latin typeface="Calibri" panose="020F0502020204030204" charset="0"/>
                          <a:cs typeface="Calibri" panose="020F0502020204030204" charset="0"/>
                        </a:rPr>
                        <a:t>~ 160</a:t>
                      </a:r>
                      <a:endParaRPr lang="en-US" sz="12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6875" y="6078220"/>
            <a:ext cx="11135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As discussed on 9th June 2023, the change requests Budget and Payroll have been removed from the the list</a:t>
            </a:r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7DB6EF"/>
    </a:accent1>
    <a:accent2>
      <a:srgbClr val="C0504D"/>
    </a:accent2>
    <a:accent3>
      <a:srgbClr val="FFFFFF"/>
    </a:accent3>
    <a:accent4>
      <a:srgbClr val="000000"/>
    </a:accent4>
    <a:accent5>
      <a:srgbClr val="C0D7F5"/>
    </a:accent5>
    <a:accent6>
      <a:srgbClr val="AC4744"/>
    </a:accent6>
    <a:hlink>
      <a:srgbClr val="0066CC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6463</Words>
  <Application>WPS Presentation</Application>
  <PresentationFormat>Widescreen</PresentationFormat>
  <Paragraphs>572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Times New Roman</vt:lpstr>
      <vt:lpstr>Microsoft YaHei</vt:lpstr>
      <vt:lpstr>Century Gothic</vt:lpstr>
      <vt:lpstr>Bookman Old Style</vt:lpstr>
      <vt:lpstr>Calibri</vt:lpstr>
      <vt:lpstr>Cambria</vt:lpstr>
      <vt:lpstr>Wingdings</vt:lpstr>
      <vt:lpstr>Arial Unicode MS</vt:lpstr>
      <vt:lpstr>Default Design</vt:lpstr>
      <vt:lpstr>PowerPoint.Show.12</vt:lpstr>
      <vt:lpstr>Excel.Sheet.12</vt:lpstr>
      <vt:lpstr>Excel.Sheet.12</vt:lpstr>
      <vt:lpstr>PowerPoint 演示文稿</vt:lpstr>
      <vt:lpstr>PROJECT SUMMARY</vt:lpstr>
      <vt:lpstr>PRIORITY1 RELEASE HIGHLIGHTS</vt:lpstr>
      <vt:lpstr>APPLICATION TRAINING CHANGES</vt:lpstr>
      <vt:lpstr>MODULE MILESTONE STATUS</vt:lpstr>
      <vt:lpstr> TASKS PLANNED/ACCOMPLISHED THIS WEEK</vt:lpstr>
      <vt:lpstr>OVERALL PROJECT PROGRESS TIMELINE</vt:lpstr>
      <vt:lpstr>ISSUES </vt:lpstr>
      <vt:lpstr>CHANGE REQUESTS  (Requested during Requirement Gathering Stage)</vt:lpstr>
      <vt:lpstr>UPCOMING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sharm</cp:lastModifiedBy>
  <cp:revision>1758</cp:revision>
  <dcterms:created xsi:type="dcterms:W3CDTF">2023-02-08T07:09:00Z</dcterms:created>
  <dcterms:modified xsi:type="dcterms:W3CDTF">2023-12-15T15:20:39Z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8F0A3785FF074E5BAEBA42BC1743EA69</vt:lpwstr>
  </property>
  <property fmtid="{D5CDD505-2E9C-101B-9397-08002B2CF9AE}" pid="3" name="KSOProductBuildVer">
    <vt:lpwstr>1033-12.2.0.13359</vt:lpwstr>
  </property>
</Properties>
</file>