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pptx" ContentType="application/vnd.openxmlformats-officedocument.presentationml.presentation"/>
  <Default Extension="xlsx" ContentType="application/vnd.openxmlformats-officedocument.spreadsheetml.shee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68" r:id="rId3"/>
    <p:sldId id="460" r:id="rId5"/>
    <p:sldId id="262" r:id="rId6"/>
    <p:sldId id="461" r:id="rId7"/>
    <p:sldId id="435" r:id="rId8"/>
    <p:sldId id="260" r:id="rId9"/>
    <p:sldId id="386" r:id="rId10"/>
    <p:sldId id="275" r:id="rId11"/>
    <p:sldId id="261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sharm\SP_OFFICE\SharmisthaPanda\SP\APPLICATIONS\WSC\Weekly_ProjectStatus_Report\Report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680" b="1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pPr>
            <a:r>
              <a:rPr lang="en-US" sz="1680">
                <a:solidFill>
                  <a:sysClr val="windowText" lastClr="000000"/>
                </a:solidFill>
              </a:rPr>
              <a:t>Change Implementation Effort</a:t>
            </a:r>
            <a:endParaRPr lang="en-US" sz="168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76777793675776"/>
          <c:y val="0.0281030444964871"/>
        </c:manualLayout>
      </c:layout>
      <c:overlay val="0"/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252412858376099"/>
          <c:y val="0.14192037470726"/>
          <c:w val="0.40388797619386"/>
          <c:h val="0.661070975554775"/>
        </c:manualLayout>
      </c:layout>
      <c:pieChart>
        <c:varyColors val="1"/>
        <c:ser>
          <c:idx val="0"/>
          <c:order val="0"/>
          <c:explosion val="0"/>
          <c:dPt>
            <c:idx val="0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c:spPr>
          </c:dPt>
          <c:dPt>
            <c:idx val="1"/>
            <c:bubble3D val="0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</c:spPr>
          </c:dPt>
          <c:dPt>
            <c:idx val="2"/>
            <c:bubble3D val="0"/>
            <c:spPr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5400000" scaled="0"/>
              </a:gradFill>
            </c:spPr>
          </c:dPt>
          <c:dLbls>
            <c:dLbl>
              <c:idx val="0"/>
              <c:layout>
                <c:manualLayout>
                  <c:x val="-0.142782780396755"/>
                  <c:y val="0.053130402967584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170904409591526"/>
                  <c:y val="-0.14972300166714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43108396997306"/>
                  <c:y val="-0.0093967395127517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800" b="1" i="0" u="none" strike="noStrike" kern="1200" baseline="0">
                    <a:solidFill>
                      <a:schemeClr val="bg1"/>
                    </a:solidFill>
                    <a:latin typeface="Calibri" panose="020F0502020204030204" charset="0"/>
                    <a:ea typeface="+mn-ea"/>
                    <a:cs typeface="+mn-ea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[ReportData.xlsx]ChangesEffort!$G$7:$G$9</c:f>
              <c:strCache>
                <c:ptCount val="3"/>
                <c:pt idx="0">
                  <c:v>Customization</c:v>
                </c:pt>
                <c:pt idx="1">
                  <c:v>Data Upload</c:v>
                </c:pt>
                <c:pt idx="2">
                  <c:v>New Development</c:v>
                </c:pt>
              </c:strCache>
            </c:strRef>
          </c:cat>
          <c:val>
            <c:numRef>
              <c:f>[ReportData.xlsx]ChangesEffort!$H$7:$H$9</c:f>
              <c:numCache>
                <c:formatCode>General</c:formatCode>
                <c:ptCount val="3"/>
                <c:pt idx="0">
                  <c:v>10</c:v>
                </c:pt>
                <c:pt idx="1">
                  <c:v>2</c:v>
                </c:pt>
                <c:pt idx="2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ayout>
        <c:manualLayout>
          <c:xMode val="edge"/>
          <c:yMode val="edge"/>
          <c:x val="0.0293318071254829"/>
          <c:y val="0.822014051522248"/>
          <c:w val="0.937902418085563"/>
          <c:h val="0.1709601873536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ysClr val="windowText" lastClr="000000"/>
              </a:solidFill>
              <a:latin typeface="Calibri" panose="020F0502020204030204" charset="0"/>
              <a:ea typeface="+mn-ea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prstDash val="solid"/>
      <a:round/>
    </a:ln>
  </c:spPr>
  <c:txPr>
    <a:bodyPr/>
    <a:lstStyle/>
    <a:p>
      <a:pPr>
        <a:defRPr lang="en-US" sz="1400">
          <a:solidFill>
            <a:sysClr val="windowText" lastClr="000000"/>
          </a:solidFill>
        </a:defRPr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package" Target="../embeddings/Presentation1.pptx"/><Relationship Id="rId3" Type="http://schemas.openxmlformats.org/officeDocument/2006/relationships/image" Target="../media/image4.wmf"/><Relationship Id="rId2" Type="http://schemas.openxmlformats.org/officeDocument/2006/relationships/package" Target="../embeddings/Workbook1.xlsx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20-Oct-2023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300" b="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</a:rPr>
                        <a:t>bishnupriya.panda@worldskillcenter.org</a:t>
                      </a: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PRIORITY1 RELEASE HIGHLIGHTS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63625" y="3313430"/>
            <a:ext cx="602043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SLCM release was scheduled in two phases,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1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and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2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Priority 1 release date was scheduled on 31 Aug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Student Applicant feature, which was part of priority 2, was requested to be Go Live on September 26,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spreadsheet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Priority1ImplementationChanges.xlsx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23 changes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ppt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SLCM &amp; HRMS Priority1 Release.pptx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release features</a:t>
            </a:r>
            <a:endParaRPr lang="en-US" sz="160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178560" y="1602105"/>
          <a:ext cx="5128895" cy="1523365"/>
        </p:xfrm>
        <a:graphic>
          <a:graphicData uri="http://schemas.openxmlformats.org/drawingml/2006/table">
            <a:tbl>
              <a:tblPr/>
              <a:tblGrid>
                <a:gridCol w="3157220"/>
                <a:gridCol w="1971675"/>
              </a:tblGrid>
              <a:tr h="477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Planned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1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815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Requested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Priority1 Release Effort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  <a:sym typeface="+mn-ea"/>
                        </a:rPr>
                        <a:t>~ 536   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386195" y="1603375"/>
          <a:ext cx="4933950" cy="1511300"/>
        </p:xfrm>
        <a:graphic>
          <a:graphicData uri="http://schemas.openxmlformats.org/drawingml/2006/table">
            <a:tbl>
              <a:tblPr/>
              <a:tblGrid>
                <a:gridCol w="3394075"/>
                <a:gridCol w="1539875"/>
              </a:tblGrid>
              <a:tr h="72517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Changes Requested during 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 23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78613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Change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Effort (hrs)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~ 302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8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657350" y="5189220"/>
          <a:ext cx="981710" cy="98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2" imgW="971550" imgH="971550" progId="Excel.Sheet.12">
                  <p:embed/>
                </p:oleObj>
              </mc:Choice>
              <mc:Fallback>
                <p:oleObj name="" showAsIcon="1" r:id="rId2" imgW="971550" imgH="971550" progId="Excel.Sheet.12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7350" y="5189220"/>
                        <a:ext cx="981710" cy="981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13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171825" y="5203190"/>
          <a:ext cx="1060450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4" imgW="971550" imgH="971550" progId="PowerPoint.Show.12">
                  <p:embed/>
                </p:oleObj>
              </mc:Choice>
              <mc:Fallback>
                <p:oleObj name="" showAsIcon="1" r:id="rId4" imgW="971550" imgH="971550" progId="PowerPoint.Show.12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1825" y="5203190"/>
                        <a:ext cx="1060450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7019925" y="3321685"/>
          <a:ext cx="4300220" cy="285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MODULE MILESTONE STATUS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737235" y="5502275"/>
            <a:ext cx="11077575" cy="811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600" b="1" i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sz="1600" b="1" i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*</a:t>
            </a:r>
            <a:r>
              <a:rPr lang="en-US" sz="1600" b="1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</a:rPr>
              <a:t>Procurement</a:t>
            </a:r>
            <a:r>
              <a:rPr lang="en-US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b="1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</a:rPr>
              <a:t>-</a:t>
            </a:r>
            <a:r>
              <a:rPr lang="en-US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600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WSC design document sign off pending</a:t>
            </a:r>
            <a:endParaRPr lang="en-US" sz="1600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b="1" i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**</a:t>
            </a:r>
            <a:r>
              <a:rPr lang="en-US" sz="1600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600" b="1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Procurement &amp; </a:t>
            </a:r>
            <a:r>
              <a:rPr lang="en-US" sz="1600" b="1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Infrastructure - </a:t>
            </a:r>
            <a:r>
              <a:rPr lang="en-US" sz="1600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Training to the module owners could not be done due to their unavailability (procurement - second session)</a:t>
            </a:r>
            <a:endParaRPr lang="en-US" sz="1600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842645" y="3088005"/>
          <a:ext cx="10972800" cy="2387600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485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2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In Progress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 Progress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TnP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 Progress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 panose="020F0502020204030204" charset="-122"/>
                          <a:sym typeface="+mn-ea"/>
                        </a:rPr>
                        <a:t>Complete*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 Progress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-122"/>
                          <a:sym typeface="+mn-ea"/>
                        </a:rPr>
                        <a:t>Partial**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 Progress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 Progress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-122"/>
                          <a:sym typeface="+mn-ea"/>
                        </a:rPr>
                        <a:t>Delay**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Finance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 Progress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842645" y="1598295"/>
          <a:ext cx="10972800" cy="1310005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357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1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55"/>
            <a:ext cx="10972800" cy="706120"/>
          </a:xfrm>
        </p:spPr>
        <p:txBody>
          <a:bodyPr/>
          <a:p>
            <a:pPr algn="ctr"/>
            <a:br>
              <a:rPr lang="en-US" sz="2200" b="1">
                <a:sym typeface="+mn-ea"/>
              </a:rPr>
            </a:br>
            <a:r>
              <a:rPr lang="en-US" sz="2400" b="1">
                <a:sym typeface="+mn-ea"/>
              </a:rPr>
              <a:t>TASKS PLANNED/ACCOMPLISHED THIS WEEK</a:t>
            </a:r>
            <a:endParaRPr lang="en-US" sz="23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4135" y="1452880"/>
          <a:ext cx="12052935" cy="46240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4215"/>
                <a:gridCol w="3150235"/>
                <a:gridCol w="1089025"/>
                <a:gridCol w="930275"/>
                <a:gridCol w="617918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347345">
                <a:tc rowSpan="6"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Student Admission / Enrollment / Applicant 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1400">
                          <a:latin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1400" b="1">
                          <a:solidFill>
                            <a:srgbClr val="1552D1"/>
                          </a:solidFill>
                          <a:latin typeface="Calibri" panose="020F0502020204030204" charset="0"/>
                        </a:rPr>
                        <a:t>On-Going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 admission process for SOE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completed on 13 Oct 2023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03250"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Training to the WSC trainers on student course enrollment for SOS department by SOUL team ~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4th October 2023 -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 vMerge="1">
                  <a:tcPr/>
                </a:tc>
                <a:tc vMerge="1">
                  <a:tcPr/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Course enrollment of the students (SOS) - started on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4th October 2023 - </a:t>
                      </a:r>
                      <a:r>
                        <a:rPr lang="en-US" sz="1400" b="1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Online Payment by the students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(SOS)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- started on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4th October 2023 - </a:t>
                      </a:r>
                      <a:r>
                        <a:rPr lang="en-US" sz="1400" b="1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67740">
                <a:tc vMerge="1">
                  <a:tcPr/>
                </a:tc>
                <a:tc vMerge="1">
                  <a:tcPr/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Support to WSC trainers, Accounts team, IT Team to handle students query, issues (defect fix) , change requests-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26 September ~ 13 October 2023 </a:t>
                      </a: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- </a:t>
                      </a:r>
                      <a:r>
                        <a:rPr lang="en-US" sz="1400" b="1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400" b="1">
                        <a:solidFill>
                          <a:srgbClr val="7030A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03250"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provided training to WSC trainers / IT team for SPOT Admission of students at WSC -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12 October 2023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-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Development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On-Going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Development activities of SLCM priority2 continuing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System Integration Testing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On-Going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Testing activities continuing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User / Training Manual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working on the user manual documentation. The following modules have been completed : </a:t>
                      </a:r>
                      <a:r>
                        <a:rPr lang="en-US" sz="1400" b="0" i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Procurement, HRMS, Counselling, Infrastructure</a:t>
                      </a:r>
                      <a:endParaRPr lang="en-US" sz="1400" b="1" i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3080" y="5908040"/>
            <a:ext cx="10119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latin typeface="Calibri" panose="020F0502020204030204" charset="0"/>
                <a:cs typeface="Calibri" panose="020F0502020204030204" charset="0"/>
              </a:rPr>
              <a:t>Milestone 1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- Gap Analysis Document and SRS documents signed off on 12 June, 2023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600" b="1">
                <a:latin typeface="Calibri" panose="020F0502020204030204" charset="0"/>
                <a:cs typeface="Calibri" panose="020F0502020204030204" charset="0"/>
              </a:rPr>
              <a:t>Milestone 2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- Design Document digital sign off pending from WSC stakeholders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215" y="1737360"/>
            <a:ext cx="12468860" cy="4253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ym typeface="+mn-ea"/>
              </a:rPr>
              <a:t>ISSUES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1915" y="1264285"/>
          <a:ext cx="11947525" cy="597217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47420"/>
                <a:gridCol w="3413760"/>
                <a:gridCol w="1312545"/>
                <a:gridCol w="1311910"/>
                <a:gridCol w="956945"/>
                <a:gridCol w="400494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</a:rPr>
                        <a:t>19-Jan-23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3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delay</a:t>
                      </a:r>
                      <a:endParaRPr lang="en-US" sz="13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65659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Availability of OCAC server 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</a:rPr>
                        <a:t>11-May-23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3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3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1498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09-June-23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3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change request</a:t>
                      </a:r>
                      <a:endParaRPr lang="en-US" sz="13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6642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4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</a:rPr>
                        <a:t>Demonstration : </a:t>
                      </a: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Procurement and Inventory management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08-Sep-23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</a:t>
                      </a:r>
                      <a:endParaRPr lang="en-US" sz="13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should liaise with stakeholders to ensure their availability</a:t>
                      </a:r>
                      <a:endParaRPr lang="en-US" sz="13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6642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5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</a:rPr>
                        <a:t>Pending Action Items from WSC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</a:rPr>
                        <a:t>19-Sep-23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3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teams should assist SOUL to close the pending the open points</a:t>
                      </a:r>
                      <a:endParaRPr lang="en-US" sz="13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0391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Integration - Payment Gateway (Axis)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03-Oct-23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3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There was an authentication issue from Axis so, they provided SOUL team API key and merchant ID which is being implemented now</a:t>
                      </a:r>
                      <a:endParaRPr lang="en-US" sz="13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0391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</a:rPr>
                        <a:t>7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Integration - Payment Gateway (HDFC)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</a:rPr>
                        <a:t>13-Oct-23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3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There was transactional status difference between CCAvenue and ERP. SOUL team updated the actual status manually</a:t>
                      </a:r>
                      <a:endParaRPr lang="en-US" sz="13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 </a:t>
            </a:r>
            <a:b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(Requested during Requirement Gathering Stage)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346329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65835"/>
                <a:gridCol w="4878070"/>
                <a:gridCol w="4029710"/>
                <a:gridCol w="1525270"/>
              </a:tblGrid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Effort (hr)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49212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Counselling and Entrance Examination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~ 475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 Of Trainers(TOT)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~ 900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~ 368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~ 240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~ 16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47040" y="56083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245300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43915"/>
                <a:gridCol w="3980534"/>
                <a:gridCol w="2327683"/>
                <a:gridCol w="2371726"/>
                <a:gridCol w="2372232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User Manual Documentation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will continue working on the documentation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Development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SLCM Priority 2 will be completed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System Integration Testing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System testing will be continued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5541</Words>
  <Application>WPS Presentation</Application>
  <PresentationFormat>Widescreen</PresentationFormat>
  <Paragraphs>554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Bookman Old Style</vt:lpstr>
      <vt:lpstr>Calibri</vt:lpstr>
      <vt:lpstr>Arial Unicode MS</vt:lpstr>
      <vt:lpstr>Default Design</vt:lpstr>
      <vt:lpstr>PowerPoint.Show.12</vt:lpstr>
      <vt:lpstr>Excel.Sheet.12</vt:lpstr>
      <vt:lpstr>PowerPoint 演示文稿</vt:lpstr>
      <vt:lpstr>PROJECT SUMMARY</vt:lpstr>
      <vt:lpstr>PRIORITY1 RELEASE HIGHLIGHTS</vt:lpstr>
      <vt:lpstr>MODULEWISE STATUS</vt:lpstr>
      <vt:lpstr> TASKS PLANNED/ACCOMPLISHED THIS WEEK</vt:lpstr>
      <vt:lpstr>OVERALL PROJECT PROGRESS TIMELINE</vt:lpstr>
      <vt:lpstr>ISSUES </vt:lpstr>
      <vt:lpstr>CHANGE REQUESTS  (Requested during Requirement Gathering Stage)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sharm</cp:lastModifiedBy>
  <cp:revision>1380</cp:revision>
  <dcterms:created xsi:type="dcterms:W3CDTF">2023-02-08T07:09:00Z</dcterms:created>
  <dcterms:modified xsi:type="dcterms:W3CDTF">2023-10-20T13:05:27Z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1033-12.2.0.13266</vt:lpwstr>
  </property>
</Properties>
</file>