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268" r:id="rId3"/>
    <p:sldId id="262" r:id="rId5"/>
    <p:sldId id="435" r:id="rId6"/>
    <p:sldId id="364" r:id="rId7"/>
    <p:sldId id="363" r:id="rId8"/>
    <p:sldId id="383" r:id="rId9"/>
    <p:sldId id="384" r:id="rId10"/>
    <p:sldId id="344" r:id="rId11"/>
    <p:sldId id="260" r:id="rId12"/>
    <p:sldId id="386" r:id="rId13"/>
    <p:sldId id="259" r:id="rId14"/>
    <p:sldId id="315" r:id="rId15"/>
    <p:sldId id="275" r:id="rId16"/>
    <p:sldId id="261" r:id="rId17"/>
    <p:sldId id="376" r:id="rId18"/>
    <p:sldId id="377" r:id="rId19"/>
    <p:sldId id="378" r:id="rId20"/>
    <p:sldId id="382" r:id="rId21"/>
    <p:sldId id="379" r:id="rId22"/>
    <p:sldId id="380"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A969C4"/>
    <a:srgbClr val="900DC1"/>
    <a:srgbClr val="78398D"/>
    <a:srgbClr val="76388E"/>
    <a:srgbClr val="231549"/>
    <a:srgbClr val="68368A"/>
    <a:srgbClr val="7F398C"/>
    <a:srgbClr val="4E2971"/>
    <a:srgbClr val="6A09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3"/>
          <p:cNvPicPr>
            <a:picLocks noChangeAspect="1"/>
          </p:cNvPicPr>
          <p:nvPr userDrawn="1"/>
        </p:nvPicPr>
        <p:blipFill>
          <a:blip r:embed="rId2"/>
          <a:stretch>
            <a:fillRect/>
          </a:stretch>
        </p:blipFill>
        <p:spPr>
          <a:xfrm>
            <a:off x="0" y="-9525"/>
            <a:ext cx="12206817" cy="6867525"/>
          </a:xfrm>
          <a:prstGeom prst="rect">
            <a:avLst/>
          </a:prstGeom>
          <a:noFill/>
          <a:ln w="9525">
            <a:noFill/>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8398D"/>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lvl="0" indent="0" algn="ctr" defTabSz="914400" eaLnBrk="1" fontAlgn="base" latinLnBrk="0" hangingPunct="1">
        <a:lnSpc>
          <a:spcPct val="100000"/>
        </a:lnSpc>
        <a:spcBef>
          <a:spcPct val="0"/>
        </a:spcBef>
        <a:spcAft>
          <a:spcPct val="0"/>
        </a:spcAft>
        <a:buNone/>
        <a:defRPr sz="3200" b="0" i="0" u="none" kern="1200" baseline="0">
          <a:solidFill>
            <a:schemeClr val="tx2"/>
          </a:solidFill>
          <a:latin typeface="Calibri" panose="020F0502020204030204" charset="0"/>
          <a:ea typeface="+mj-ea"/>
          <a:cs typeface="Calibri" panose="020F0502020204030204" charset="0"/>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sharmistha.panda@soulunileader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892810" y="2699385"/>
            <a:ext cx="10375900" cy="230695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Campus Management Application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At </a:t>
            </a:r>
            <a:endParaRPr lang="en-US" sz="4800" b="1">
              <a:solidFill>
                <a:schemeClr val="bg1"/>
              </a:solidFill>
              <a:latin typeface="Calibri" panose="020F0502020204030204" charset="0"/>
              <a:cs typeface="Times New Roman" panose="02020603050405020304" charset="0"/>
            </a:endParaRPr>
          </a:p>
          <a:p>
            <a:pPr indent="0" algn="ctr"/>
            <a:r>
              <a:rPr lang="en-US" sz="4800" b="1">
                <a:solidFill>
                  <a:schemeClr val="bg1"/>
                </a:solidFill>
                <a:latin typeface="Calibri" panose="020F0502020204030204" charset="0"/>
                <a:cs typeface="Times New Roman" panose="02020603050405020304" charset="0"/>
                <a:sym typeface="+mn-ea"/>
              </a:rPr>
              <a:t>World Skill Center</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
        <p:nvSpPr>
          <p:cNvPr id="5" name="Text Box 4"/>
          <p:cNvSpPr txBox="1"/>
          <p:nvPr/>
        </p:nvSpPr>
        <p:spPr>
          <a:xfrm>
            <a:off x="4050665" y="5699760"/>
            <a:ext cx="7904480" cy="829945"/>
          </a:xfrm>
          <a:prstGeom prst="rect">
            <a:avLst/>
          </a:prstGeom>
          <a:noFill/>
        </p:spPr>
        <p:txBody>
          <a:bodyPr wrap="square" rtlCol="0">
            <a:spAutoFit/>
          </a:bodyPr>
          <a:p>
            <a:pPr algn="r"/>
            <a:r>
              <a:rPr lang="en-US" sz="2400" b="1">
                <a:solidFill>
                  <a:srgbClr val="7030A0"/>
                </a:solidFill>
                <a:latin typeface="Calibri" panose="020F0502020204030204" charset="0"/>
                <a:cs typeface="Calibri" panose="020F0502020204030204" charset="0"/>
              </a:rPr>
              <a:t>WEEKLY PROJECT STATUS REPORT</a:t>
            </a:r>
            <a:endParaRPr lang="en-US" sz="2400" b="1">
              <a:solidFill>
                <a:srgbClr val="7030A0"/>
              </a:solidFill>
              <a:latin typeface="Calibri" panose="020F0502020204030204" charset="0"/>
              <a:cs typeface="Calibri" panose="020F0502020204030204" charset="0"/>
            </a:endParaRPr>
          </a:p>
          <a:p>
            <a:pPr algn="r"/>
            <a:r>
              <a:rPr lang="en-US" sz="2400" b="1">
                <a:solidFill>
                  <a:srgbClr val="7030A0"/>
                </a:solidFill>
                <a:latin typeface="Calibri" panose="020F0502020204030204" charset="0"/>
                <a:cs typeface="Calibri" panose="020F0502020204030204" charset="0"/>
              </a:rPr>
              <a:t>22-Sep-2023</a:t>
            </a:r>
            <a:endParaRPr lang="en-US" sz="2400" b="1">
              <a:solidFill>
                <a:srgbClr val="7030A0"/>
              </a:solidFill>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ISSUES</a:t>
            </a:r>
            <a:r>
              <a:rPr lang="en-US" sz="2400" b="1">
                <a:latin typeface="Calibri" panose="020F0502020204030204" charset="0"/>
                <a:cs typeface="Calibri" panose="020F0502020204030204" charset="0"/>
              </a:rPr>
              <a:t>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61595" y="1417955"/>
          <a:ext cx="12099925" cy="5474335"/>
        </p:xfrm>
        <a:graphic>
          <a:graphicData uri="http://schemas.openxmlformats.org/drawingml/2006/table">
            <a:tbl>
              <a:tblPr bandRow="1">
                <a:tableStyleId>{073A0DAA-6AF3-43AB-8588-CEC1D06C72B9}</a:tableStyleId>
              </a:tblPr>
              <a:tblGrid>
                <a:gridCol w="2277745"/>
                <a:gridCol w="1219200"/>
                <a:gridCol w="1109345"/>
                <a:gridCol w="3333750"/>
                <a:gridCol w="4159885"/>
              </a:tblGrid>
              <a:tr h="365760">
                <a:tc gridSpan="5">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c hMerge="1">
                  <a:tcPr/>
                </a:tc>
              </a:tr>
              <a:tr h="483870">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sz="1400" b="1">
                          <a:solidFill>
                            <a:schemeClr val="bg1"/>
                          </a:solidFill>
                          <a:latin typeface="Calibri" panose="020F0502020204030204" charset="0"/>
                          <a:cs typeface="Calibri" panose="020F0502020204030204" charset="0"/>
                        </a:rPr>
                        <a:t>Action Items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1757045">
                <a:tc>
                  <a:txBody>
                    <a:bodyPr/>
                    <a:p>
                      <a:pPr fontAlgn="ctr">
                        <a:lnSpc>
                          <a:spcPct val="120000"/>
                        </a:lnSpc>
                        <a:buNone/>
                      </a:pPr>
                      <a:r>
                        <a:rPr lang="en-US" sz="1400">
                          <a:latin typeface="Calibri" panose="020F0502020204030204" charset="0"/>
                          <a:cs typeface="Calibri" panose="020F0502020204030204" charset="0"/>
                          <a:sym typeface="+mn-ea"/>
                        </a:rPr>
                        <a:t>Integration - Payment Gateway (Axis)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BLOCKER</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WSC IT team to coordinate with Axis bank for issue resolution</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 </a:t>
                      </a:r>
                      <a:r>
                        <a:rPr lang="en-US" sz="1400" b="0">
                          <a:solidFill>
                            <a:schemeClr val="tx1"/>
                          </a:solidFill>
                          <a:latin typeface="Calibri" panose="020F0502020204030204" charset="0"/>
                          <a:cs typeface="Calibri" panose="020F0502020204030204" charset="0"/>
                          <a:sym typeface="+mn-ea"/>
                        </a:rPr>
                        <a:t>SOUL team initiated the payment integration development but the test kit is wroking only on Firefox browser. The test kit should work on all browsers. Axis bank team has been already communicated about it. SOUL team is awaiting  a response from them</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  </a:t>
                      </a:r>
                      <a:r>
                        <a:rPr lang="en-US" sz="1400" b="0">
                          <a:solidFill>
                            <a:srgbClr val="1552D1"/>
                          </a:solidFill>
                          <a:latin typeface="Calibri" panose="020F0502020204030204" charset="0"/>
                          <a:cs typeface="Calibri" panose="020F0502020204030204" charset="0"/>
                          <a:sym typeface="+mn-ea"/>
                        </a:rPr>
                        <a:t>Axis bank development team is checking the issue</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115060">
                <a:tc>
                  <a:txBody>
                    <a:bodyPr/>
                    <a:p>
                      <a:pPr fontAlgn="ctr">
                        <a:lnSpc>
                          <a:spcPct val="120000"/>
                        </a:lnSpc>
                        <a:buNone/>
                      </a:pPr>
                      <a:r>
                        <a:rPr lang="en-US" sz="1400">
                          <a:latin typeface="Calibri" panose="020F0502020204030204" charset="0"/>
                          <a:cs typeface="Calibri" panose="020F0502020204030204" charset="0"/>
                        </a:rPr>
                        <a:t>Application demonstration to WSC stakeholders - Infrastructure Module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WSC IT team should liaise with stakeholders to ensure their availability</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08-Sep-23: The </a:t>
                      </a:r>
                      <a:r>
                        <a:rPr lang="en-US" sz="1400">
                          <a:latin typeface="Calibri" panose="020F0502020204030204" charset="0"/>
                          <a:cs typeface="Calibri" panose="020F0502020204030204" charset="0"/>
                          <a:sym typeface="+mn-ea"/>
                        </a:rPr>
                        <a:t>demonstration</a:t>
                      </a:r>
                      <a:r>
                        <a:rPr lang="en-US" sz="1400" b="0">
                          <a:solidFill>
                            <a:schemeClr val="tx1"/>
                          </a:solidFill>
                          <a:latin typeface="Calibri" panose="020F0502020204030204" charset="0"/>
                          <a:cs typeface="Calibri" panose="020F0502020204030204" charset="0"/>
                          <a:sym typeface="+mn-ea"/>
                        </a:rPr>
                        <a:t> was scheduled for the week of September 4–8, 2023 however it was canceled due to unavailability of stakeholders</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 </a:t>
                      </a:r>
                      <a:r>
                        <a:rPr lang="en-US" sz="1400" b="0">
                          <a:solidFill>
                            <a:srgbClr val="1552D1"/>
                          </a:solidFill>
                          <a:latin typeface="Calibri" panose="020F0502020204030204" charset="0"/>
                          <a:cs typeface="Calibri" panose="020F0502020204030204" charset="0"/>
                          <a:sym typeface="+mn-ea"/>
                        </a:rPr>
                        <a:t>No meeting held</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370965">
                <a:tc>
                  <a:txBody>
                    <a:bodyPr/>
                    <a:p>
                      <a:pPr fontAlgn="ctr">
                        <a:lnSpc>
                          <a:spcPct val="120000"/>
                        </a:lnSpc>
                        <a:buNone/>
                      </a:pPr>
                      <a:r>
                        <a:rPr lang="en-US" sz="1400">
                          <a:latin typeface="Calibri" panose="020F0502020204030204" charset="0"/>
                          <a:cs typeface="Calibri" panose="020F0502020204030204" charset="0"/>
                          <a:sym typeface="+mn-ea"/>
                        </a:rPr>
                        <a:t>Procurement and Inventory management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WSC IT team should liaise with stakeholders to ensure their availability</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08-Sep-23:SOUL team demonstrated the application to WSC stakeholders on 08 September, 2023</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a:t>
                      </a:r>
                      <a:r>
                        <a:rPr lang="en-US" sz="1400">
                          <a:solidFill>
                            <a:schemeClr val="tx1"/>
                          </a:solidFill>
                          <a:latin typeface="Calibri" panose="020F0502020204030204" charset="0"/>
                          <a:cs typeface="Calibri" panose="020F0502020204030204" charset="0"/>
                          <a:sym typeface="+mn-ea"/>
                        </a:rPr>
                        <a:t>: </a:t>
                      </a:r>
                      <a:r>
                        <a:rPr lang="en-US" sz="1400">
                          <a:solidFill>
                            <a:srgbClr val="1552D1"/>
                          </a:solidFill>
                          <a:latin typeface="Calibri" panose="020F0502020204030204" charset="0"/>
                          <a:cs typeface="Calibri" panose="020F0502020204030204" charset="0"/>
                          <a:sym typeface="+mn-ea"/>
                        </a:rPr>
                        <a:t>Subsequent meeting in the week of 11-Sep ~ 15-Sep could not be conducted due to unavailablity of stakeholders</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90805" y="1793240"/>
          <a:ext cx="12010390" cy="5447665"/>
        </p:xfrm>
        <a:graphic>
          <a:graphicData uri="http://schemas.openxmlformats.org/drawingml/2006/table">
            <a:tbl>
              <a:tblPr bandRow="1">
                <a:tableStyleId>{073A0DAA-6AF3-43AB-8588-CEC1D06C72B9}</a:tableStyleId>
              </a:tblPr>
              <a:tblGrid>
                <a:gridCol w="2235835"/>
                <a:gridCol w="979170"/>
                <a:gridCol w="2444115"/>
                <a:gridCol w="1084580"/>
                <a:gridCol w="982345"/>
                <a:gridCol w="2412365"/>
                <a:gridCol w="1871980"/>
              </a:tblGrid>
              <a:tr h="518160">
                <a:tc>
                  <a:txBody>
                    <a:bodyPr/>
                    <a:p>
                      <a:pPr algn="ctr">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1370965">
                <a:tc>
                  <a:txBody>
                    <a:bodyPr/>
                    <a:p>
                      <a:pPr algn="l" fontAlgn="ctr">
                        <a:lnSpc>
                          <a:spcPct val="120000"/>
                        </a:lnSpc>
                        <a:buClrTx/>
                        <a:buSzTx/>
                        <a:buNone/>
                      </a:pPr>
                      <a:r>
                        <a:rPr lang="en-US" sz="1400">
                          <a:latin typeface="Calibri" panose="020F0502020204030204" charset="0"/>
                          <a:cs typeface="Calibri" panose="020F0502020204030204" charset="0"/>
                          <a:sym typeface="+mn-ea"/>
                        </a:rPr>
                        <a:t>A delay in discussing and capturing requirements </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The revised project plan was discussed on 06-Apr, during weekly Project review meeting </a:t>
                      </a:r>
                      <a:endParaRPr lang="en-US" sz="1400">
                        <a:latin typeface="Calibri" panose="020F0502020204030204" charset="0"/>
                        <a:cs typeface="Calibri" panose="020F0502020204030204" charset="0"/>
                      </a:endParaRPr>
                    </a:p>
                    <a:p>
                      <a:pPr algn="l" fontAlgn="ctr">
                        <a:lnSpc>
                          <a:spcPct val="120000"/>
                        </a:lnSpc>
                        <a:buClrTx/>
                        <a:buSzTx/>
                        <a:buNone/>
                      </a:pPr>
                      <a:r>
                        <a:rPr lang="en-US" sz="1400">
                          <a:latin typeface="Calibri" panose="020F0502020204030204" charset="0"/>
                          <a:cs typeface="Calibri" panose="020F0502020204030204" charset="0"/>
                        </a:rPr>
                        <a:t>update : schedule has been reviwed with WSC stakeholders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delay</a:t>
                      </a:r>
                      <a:endParaRPr lang="en-US" sz="1400">
                        <a:latin typeface="Calibri" panose="020F0502020204030204" charset="0"/>
                        <a:cs typeface="Calibri" panose="020F0502020204030204" charset="0"/>
                      </a:endParaRPr>
                    </a:p>
                  </a:txBody>
                  <a:tcPr anchor="ctr" anchorCtr="0">
                    <a:solidFill>
                      <a:srgbClr val="FF0000"/>
                    </a:solidFill>
                  </a:tcPr>
                </a:tc>
                <a:tc>
                  <a:txBody>
                    <a:bodyPr/>
                    <a:p>
                      <a:pPr algn="l"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r h="1370965">
                <a:tc>
                  <a:txBody>
                    <a:bodyPr/>
                    <a:p>
                      <a:pPr fontAlgn="ctr">
                        <a:lnSpc>
                          <a:spcPct val="120000"/>
                        </a:lnSpc>
                        <a:buNone/>
                      </a:pPr>
                      <a:r>
                        <a:rPr lang="en-US" sz="1400">
                          <a:latin typeface="Calibri" panose="020F0502020204030204" charset="0"/>
                          <a:cs typeface="Calibri" panose="020F0502020204030204" charset="0"/>
                          <a:sym typeface="+mn-ea"/>
                        </a:rPr>
                        <a:t>SOUL highlighted the addition to scope (change request) for the features that were discovered during the requirements study but were not specified in the request for proposal document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High</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WSC stakeholders to acknowledge the change request</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a:latin typeface="Calibri" panose="020F0502020204030204" charset="0"/>
                        <a:cs typeface="Calibri" panose="020F0502020204030204" charset="0"/>
                        <a:sym typeface="+mn-ea"/>
                      </a:endParaRPr>
                    </a:p>
                    <a:p>
                      <a:pPr algn="ctr" fontAlgn="ctr">
                        <a:lnSpc>
                          <a:spcPct val="120000"/>
                        </a:lnSpc>
                        <a:buClrTx/>
                        <a:buSzTx/>
                        <a:buNone/>
                      </a:pPr>
                      <a:r>
                        <a:rPr lang="en-US" sz="1400">
                          <a:latin typeface="Calibri" panose="020F0502020204030204" charset="0"/>
                          <a:cs typeface="Calibri" panose="020F0502020204030204" charset="0"/>
                          <a:sym typeface="+mn-ea"/>
                        </a:rPr>
                        <a:t>WSC</a:t>
                      </a:r>
                      <a:endParaRPr lang="en-US" sz="1400">
                        <a:latin typeface="Calibri" panose="020F0502020204030204" charset="0"/>
                        <a:cs typeface="Calibri" panose="020F0502020204030204" charset="0"/>
                      </a:endParaRPr>
                    </a:p>
                    <a:p>
                      <a:pPr algn="ctr" fontAlgn="ctr">
                        <a:lnSpc>
                          <a:spcPct val="120000"/>
                        </a:lnSpc>
                        <a:buClrTx/>
                        <a:buSzTx/>
                        <a:buNone/>
                      </a:pP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rPr>
                        <a:t>The change requests will be acknowledged by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latin typeface="Calibri" panose="020F0502020204030204" charset="0"/>
                          <a:cs typeface="Calibri" panose="020F0502020204030204" charset="0"/>
                        </a:rPr>
                        <a:t>Update:</a:t>
                      </a:r>
                      <a:r>
                        <a:rPr lang="en-US" sz="1400">
                          <a:latin typeface="Calibri" panose="020F0502020204030204" charset="0"/>
                          <a:cs typeface="Calibri" panose="020F0502020204030204" charset="0"/>
                        </a:rPr>
                        <a:t> SOUL team sent an email to WSC to acknowledge the change reqests and the additional effort required for development. The change requests have been listed in Slide 8</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ISSUES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sz="half" idx="1"/>
          </p:nvPr>
        </p:nvGraphicFramePr>
        <p:xfrm>
          <a:off x="288925" y="1599565"/>
          <a:ext cx="11614150" cy="3515995"/>
        </p:xfrm>
        <a:graphic>
          <a:graphicData uri="http://schemas.openxmlformats.org/drawingml/2006/table">
            <a:tbl>
              <a:tblPr bandRow="1">
                <a:tableStyleId>{073A0DAA-6AF3-43AB-8588-CEC1D06C72B9}</a:tableStyleId>
              </a:tblPr>
              <a:tblGrid>
                <a:gridCol w="2161540"/>
                <a:gridCol w="948690"/>
                <a:gridCol w="2362200"/>
                <a:gridCol w="1049020"/>
                <a:gridCol w="783590"/>
                <a:gridCol w="2146300"/>
                <a:gridCol w="2162810"/>
              </a:tblGrid>
              <a:tr h="532130">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Description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Priority</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Proposed Solution</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sym typeface="+mn-ea"/>
                        </a:rPr>
                        <a:t>Issue Owner</a:t>
                      </a:r>
                      <a:endParaRPr lang="en-US" sz="14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Status</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Action Item</a:t>
                      </a:r>
                      <a:endParaRPr lang="en-US" sz="1400" b="1">
                        <a:solidFill>
                          <a:schemeClr val="bg1"/>
                        </a:solidFill>
                        <a:latin typeface="Calibri" panose="020F0502020204030204" charset="0"/>
                        <a:cs typeface="Calibri" panose="020F0502020204030204" charset="0"/>
                      </a:endParaRPr>
                    </a:p>
                  </a:txBody>
                  <a:tcPr>
                    <a:solidFill>
                      <a:srgbClr val="A969C4"/>
                    </a:solidFill>
                  </a:tcPr>
                </a:tc>
                <a:tc>
                  <a:txBody>
                    <a:bodyPr/>
                    <a:p>
                      <a:pPr algn="ctr">
                        <a:lnSpc>
                          <a:spcPct val="100000"/>
                        </a:lnSpc>
                        <a:buNone/>
                      </a:pPr>
                      <a:r>
                        <a:rPr lang="en-US" sz="1400" b="1">
                          <a:solidFill>
                            <a:schemeClr val="bg1"/>
                          </a:solidFill>
                          <a:latin typeface="Calibri" panose="020F0502020204030204" charset="0"/>
                          <a:cs typeface="Calibri" panose="020F0502020204030204" charset="0"/>
                        </a:rPr>
                        <a:t>Remarks</a:t>
                      </a:r>
                      <a:endParaRPr lang="en-US" sz="1400" b="1">
                        <a:solidFill>
                          <a:schemeClr val="bg1"/>
                        </a:solidFill>
                        <a:latin typeface="Calibri" panose="020F0502020204030204" charset="0"/>
                        <a:cs typeface="Calibri" panose="020F0502020204030204" charset="0"/>
                      </a:endParaRPr>
                    </a:p>
                  </a:txBody>
                  <a:tcPr>
                    <a:solidFill>
                      <a:srgbClr val="A969C4"/>
                    </a:solidFill>
                  </a:tcPr>
                </a:tc>
              </a:tr>
              <a:tr h="2983865">
                <a:tc>
                  <a:txBody>
                    <a:bodyPr/>
                    <a:p>
                      <a:pPr algn="l" fontAlgn="ctr">
                        <a:lnSpc>
                          <a:spcPct val="120000"/>
                        </a:lnSpc>
                        <a:buClrTx/>
                        <a:buSzTx/>
                        <a:buNone/>
                      </a:pPr>
                      <a:r>
                        <a:rPr lang="en-US" sz="1500">
                          <a:latin typeface="Calibri" panose="020F0502020204030204" charset="0"/>
                          <a:cs typeface="Calibri" panose="020F0502020204030204" charset="0"/>
                        </a:rPr>
                        <a:t>Availability of OCAC server </a:t>
                      </a:r>
                      <a:endParaRPr lang="en-US" sz="15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High</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500">
                          <a:latin typeface="Calibri" panose="020F0502020204030204" charset="0"/>
                          <a:cs typeface="Calibri" panose="020F0502020204030204" charset="0"/>
                          <a:sym typeface="+mn-ea"/>
                        </a:rPr>
                        <a:t>WSC stakeholder to ensure availability of the requested server version</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a:latin typeface="Calibri" panose="020F0502020204030204" charset="0"/>
                          <a:cs typeface="Calibri" panose="020F0502020204030204" charset="0"/>
                          <a:sym typeface="+mn-ea"/>
                        </a:rPr>
                        <a:t>WSC</a:t>
                      </a:r>
                      <a:endParaRPr lang="en-US" sz="1500">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ctr" fontAlgn="ctr">
                        <a:lnSpc>
                          <a:spcPct val="120000"/>
                        </a:lnSpc>
                        <a:buClrTx/>
                        <a:buSzTx/>
                        <a:buNone/>
                      </a:pPr>
                      <a:r>
                        <a:rPr lang="en-US" sz="1500" b="1">
                          <a:solidFill>
                            <a:srgbClr val="1552D1"/>
                          </a:solidFill>
                          <a:latin typeface="Calibri" panose="020F0502020204030204" charset="0"/>
                          <a:cs typeface="Calibri" panose="020F0502020204030204" charset="0"/>
                        </a:rPr>
                        <a:t>OPEN</a:t>
                      </a:r>
                      <a:endParaRPr lang="en-US" sz="1500" b="1">
                        <a:solidFill>
                          <a:srgbClr val="1552D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r>
                        <a:rPr lang="en-US" sz="1500" b="0">
                          <a:latin typeface="Calibri" panose="020F0502020204030204" charset="0"/>
                          <a:cs typeface="Calibri" panose="020F0502020204030204" charset="0"/>
                        </a:rPr>
                        <a:t>SOUL team has installed the application and database on the same server in the desktop version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p>
                      <a:pPr algn="l" fontAlgn="ctr">
                        <a:lnSpc>
                          <a:spcPct val="120000"/>
                        </a:lnSpc>
                        <a:buClrTx/>
                        <a:buSzTx/>
                        <a:buNone/>
                      </a:pPr>
                      <a:r>
                        <a:rPr lang="en-US" sz="1500">
                          <a:solidFill>
                            <a:schemeClr val="tx1"/>
                          </a:solidFill>
                          <a:latin typeface="Calibri" panose="020F0502020204030204" charset="0"/>
                          <a:cs typeface="Calibri" panose="020F0502020204030204" charset="0"/>
                          <a:sym typeface="+mn-ea"/>
                        </a:rPr>
                        <a:t>WSC to acknowledge the additional effort required (CR) to test the desktop version of the application</a:t>
                      </a:r>
                      <a:endParaRPr lang="en-US" sz="1500" b="0">
                        <a:latin typeface="Calibri" panose="020F0502020204030204" charset="0"/>
                        <a:cs typeface="Calibri" panose="020F0502020204030204" charset="0"/>
                      </a:endParaRPr>
                    </a:p>
                    <a:p>
                      <a:pPr algn="l" fontAlgn="ctr">
                        <a:lnSpc>
                          <a:spcPct val="120000"/>
                        </a:lnSpc>
                        <a:buClrTx/>
                        <a:buSzTx/>
                        <a:buNone/>
                      </a:pPr>
                      <a:endParaRPr lang="en-US" sz="1500" b="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p>
                      <a:pPr algn="l" fontAlgn="ctr">
                        <a:lnSpc>
                          <a:spcPct val="120000"/>
                        </a:lnSpc>
                        <a:buClrTx/>
                        <a:buSzTx/>
                        <a:buNone/>
                      </a:pPr>
                      <a:endParaRPr lang="en-US" sz="1500" b="0">
                        <a:solidFill>
                          <a:schemeClr val="tx1"/>
                        </a:solidFill>
                        <a:latin typeface="Calibri" panose="020F0502020204030204" charset="0"/>
                        <a:cs typeface="Calibri" panose="020F0502020204030204" charset="0"/>
                      </a:endParaRPr>
                    </a:p>
                  </a:txBody>
                  <a:tcPr anchor="ctr" anchorCtr="0">
                    <a:solidFill>
                      <a:schemeClr val="accent3">
                        <a:lumMod val="85000"/>
                      </a:scheme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78398D"/>
                </a:solidFill>
                <a:latin typeface="Calibri" panose="020F0502020204030204" charset="0"/>
                <a:cs typeface="Calibri" panose="020F0502020204030204" charset="0"/>
              </a:rPr>
              <a:t>CHANGE REQUESTS</a:t>
            </a:r>
            <a:endParaRPr lang="en-US" b="1">
              <a:latin typeface="Calibri" panose="020F0502020204030204" charset="0"/>
              <a:cs typeface="Calibri" panose="020F0502020204030204" charset="0"/>
            </a:endParaRPr>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8" name="Content Placeholder 17"/>
          <p:cNvGraphicFramePr/>
          <p:nvPr>
            <p:ph sz="half" idx="2"/>
          </p:nvPr>
        </p:nvGraphicFramePr>
        <p:xfrm>
          <a:off x="396875" y="1725930"/>
          <a:ext cx="11398885" cy="4642485"/>
        </p:xfrm>
        <a:graphic>
          <a:graphicData uri="http://schemas.openxmlformats.org/drawingml/2006/table">
            <a:tbl>
              <a:tblPr bandRow="1">
                <a:tableStyleId>{073A0DAA-6AF3-43AB-8588-CEC1D06C72B9}</a:tableStyleId>
              </a:tblPr>
              <a:tblGrid>
                <a:gridCol w="7251065"/>
                <a:gridCol w="4147820"/>
              </a:tblGrid>
              <a:tr h="44069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nchor="ctr" anchorCtr="0">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Module</a:t>
                      </a:r>
                      <a:endParaRPr lang="en-US" sz="1800" b="1">
                        <a:solidFill>
                          <a:schemeClr val="bg1"/>
                        </a:solidFill>
                        <a:latin typeface="Calibri" panose="020F0502020204030204" charset="0"/>
                        <a:cs typeface="Calibri" panose="020F0502020204030204" charset="0"/>
                      </a:endParaRPr>
                    </a:p>
                  </a:txBody>
                  <a:tcPr anchor="ctr" anchorCtr="0">
                    <a:solidFill>
                      <a:srgbClr val="A969C4"/>
                    </a:solidFill>
                  </a:tcPr>
                </a:tc>
              </a:tr>
              <a:tr h="492125">
                <a:tc>
                  <a:txBody>
                    <a:bodyPr/>
                    <a:p>
                      <a:pPr algn="l" fontAlgn="ctr">
                        <a:lnSpc>
                          <a:spcPct val="120000"/>
                        </a:lnSpc>
                        <a:buClrTx/>
                        <a:buSzTx/>
                        <a:buNone/>
                      </a:pPr>
                      <a:r>
                        <a:rPr lang="en-US" sz="1600">
                          <a:latin typeface="Calibri" panose="020F0502020204030204" charset="0"/>
                          <a:cs typeface="Calibri" panose="020F0502020204030204" charset="0"/>
                        </a:rPr>
                        <a:t>Entrance Examination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TrainingOfTrainers(TOT)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Students Management</a:t>
                      </a:r>
                      <a:endParaRPr lang="en-US" sz="1600">
                        <a:latin typeface="Calibri" panose="020F0502020204030204" charset="0"/>
                        <a:cs typeface="Calibri" panose="020F0502020204030204" charset="0"/>
                      </a:endParaRPr>
                    </a:p>
                  </a:txBody>
                  <a:tcPr>
                    <a:solidFill>
                      <a:schemeClr val="accent3">
                        <a:lumMod val="85000"/>
                      </a:schemeClr>
                    </a:solidFill>
                  </a:tcPr>
                </a:tc>
              </a:tr>
              <a:tr h="617855">
                <a:tc>
                  <a:txBody>
                    <a:bodyPr/>
                    <a:p>
                      <a:pPr algn="l" fontAlgn="ctr">
                        <a:lnSpc>
                          <a:spcPct val="120000"/>
                        </a:lnSpc>
                        <a:buClrTx/>
                        <a:buSzTx/>
                        <a:buNone/>
                      </a:pPr>
                      <a:r>
                        <a:rPr lang="en-US" sz="1600">
                          <a:latin typeface="Calibri" panose="020F0502020204030204" charset="0"/>
                          <a:cs typeface="Calibri" panose="020F0502020204030204" charset="0"/>
                        </a:rPr>
                        <a:t>Recruitment Process</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Employee Re-Engagement</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Human Resources Management System</a:t>
                      </a:r>
                      <a:endParaRPr lang="en-US" sz="1600">
                        <a:latin typeface="Calibri" panose="020F0502020204030204" charset="0"/>
                        <a:cs typeface="Calibri" panose="020F0502020204030204" charset="0"/>
                      </a:endParaRPr>
                    </a:p>
                  </a:txBody>
                  <a:tcPr>
                    <a:solidFill>
                      <a:schemeClr val="accent3">
                        <a:lumMod val="85000"/>
                      </a:schemeClr>
                    </a:solidFill>
                  </a:tcPr>
                </a:tc>
              </a:tr>
              <a:tr h="618490">
                <a:tc>
                  <a:txBody>
                    <a:bodyPr/>
                    <a:p>
                      <a:pPr algn="l" fontAlgn="ctr">
                        <a:lnSpc>
                          <a:spcPct val="120000"/>
                        </a:lnSpc>
                        <a:buClrTx/>
                        <a:buSzTx/>
                        <a:buNone/>
                      </a:pPr>
                      <a:r>
                        <a:rPr lang="en-US" sz="1600">
                          <a:latin typeface="Calibri" panose="020F0502020204030204" charset="0"/>
                          <a:cs typeface="Calibri" panose="020F0502020204030204" charset="0"/>
                        </a:rPr>
                        <a:t>Testing effort for application installation in desktop version</a:t>
                      </a:r>
                      <a:endParaRPr lang="en-US" sz="1600">
                        <a:latin typeface="Calibri" panose="020F0502020204030204" charset="0"/>
                        <a:cs typeface="Calibri" panose="020F0502020204030204" charset="0"/>
                      </a:endParaRPr>
                    </a:p>
                  </a:txBody>
                  <a:tcPr>
                    <a:solidFill>
                      <a:schemeClr val="accent3">
                        <a:lumMod val="85000"/>
                      </a:schemeClr>
                    </a:solidFill>
                  </a:tcPr>
                </a:tc>
                <a:tc>
                  <a:txBody>
                    <a:bodyPr/>
                    <a:p>
                      <a:pPr algn="l" fontAlgn="ctr">
                        <a:lnSpc>
                          <a:spcPct val="120000"/>
                        </a:lnSpc>
                        <a:buClrTx/>
                        <a:buSzTx/>
                        <a:buNone/>
                      </a:pPr>
                      <a:r>
                        <a:rPr lang="en-US" sz="1600">
                          <a:latin typeface="Calibri" panose="020F0502020204030204" charset="0"/>
                          <a:cs typeface="Calibri" panose="020F0502020204030204" charset="0"/>
                          <a:sym typeface="+mn-ea"/>
                        </a:rPr>
                        <a:t>OCAC Server</a:t>
                      </a:r>
                      <a:endParaRPr lang="en-US" sz="1600">
                        <a:latin typeface="Calibri" panose="020F0502020204030204" charset="0"/>
                        <a:cs typeface="Calibri" panose="020F0502020204030204" charset="0"/>
                      </a:endParaRPr>
                    </a:p>
                  </a:txBody>
                  <a:tcPr>
                    <a:solidFill>
                      <a:schemeClr val="accent3">
                        <a:lumMod val="85000"/>
                      </a:schemeClr>
                    </a:solidFill>
                  </a:tcPr>
                </a:tc>
              </a:tr>
            </a:tbl>
          </a:graphicData>
        </a:graphic>
      </p:graphicFrame>
      <p:sp>
        <p:nvSpPr>
          <p:cNvPr id="3" name="Text Box 2"/>
          <p:cNvSpPr txBox="1"/>
          <p:nvPr/>
        </p:nvSpPr>
        <p:spPr>
          <a:xfrm>
            <a:off x="447040" y="5608320"/>
            <a:ext cx="11135360" cy="337185"/>
          </a:xfrm>
          <a:prstGeom prst="rect">
            <a:avLst/>
          </a:prstGeom>
          <a:noFill/>
        </p:spPr>
        <p:txBody>
          <a:bodyPr wrap="square" rtlCol="0">
            <a:spAutoFit/>
          </a:bodyPr>
          <a:p>
            <a:r>
              <a:rPr lang="en-US" sz="1600"/>
              <a:t>As discussed on 9th June 2023, the change requests Budget and Payroll have been removed from the the list</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UPCOMING WORK</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147955" y="1809750"/>
          <a:ext cx="11896090" cy="2604135"/>
        </p:xfrm>
        <a:graphic>
          <a:graphicData uri="http://schemas.openxmlformats.org/drawingml/2006/table">
            <a:tbl>
              <a:tblPr bandRow="1">
                <a:tableStyleId>{073A0DAA-6AF3-43AB-8588-CEC1D06C72B9}</a:tableStyleId>
              </a:tblPr>
              <a:tblGrid>
                <a:gridCol w="3025775"/>
                <a:gridCol w="2919730"/>
                <a:gridCol w="2974975"/>
                <a:gridCol w="2975610"/>
              </a:tblGrid>
              <a:tr h="396240">
                <a:tc gridSpan="4">
                  <a:txBody>
                    <a:bodyPr/>
                    <a:p>
                      <a:pPr algn="ctr">
                        <a:buNone/>
                      </a:pPr>
                      <a:r>
                        <a:rPr lang="en-US" sz="2000" b="1">
                          <a:solidFill>
                            <a:schemeClr val="bg1"/>
                          </a:solidFill>
                          <a:latin typeface="Calibri" panose="020F0502020204030204" charset="0"/>
                          <a:cs typeface="Calibri" panose="020F0502020204030204" charset="0"/>
                        </a:rPr>
                        <a:t>WHAT’S NEXT</a:t>
                      </a:r>
                      <a:endParaRPr lang="en-US" sz="20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solidFill>
                      <a:srgbClr val="7F398C"/>
                    </a:solidFill>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Status</a:t>
                      </a:r>
                      <a:endParaRPr lang="en-US" b="1">
                        <a:solidFill>
                          <a:schemeClr val="bg1"/>
                        </a:solidFill>
                        <a:latin typeface="Calibri" panose="020F0502020204030204" charset="0"/>
                        <a:cs typeface="Calibri" panose="020F0502020204030204" charset="0"/>
                      </a:endParaRPr>
                    </a:p>
                  </a:txBody>
                  <a:tcPr>
                    <a:solidFill>
                      <a:srgbClr val="A969C4"/>
                    </a:solidFill>
                  </a:tcPr>
                </a:tc>
                <a:tc>
                  <a:txBody>
                    <a:bodyPr/>
                    <a:p>
                      <a:pPr algn="ctr">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14045">
                <a:tc>
                  <a:txBody>
                    <a:bodyPr/>
                    <a:p>
                      <a:pPr fontAlgn="ctr">
                        <a:lnSpc>
                          <a:spcPct val="120000"/>
                        </a:lnSpc>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SLCM MODULE ~ </a:t>
                      </a:r>
                      <a:r>
                        <a:rPr lang="en-US" sz="1400">
                          <a:solidFill>
                            <a:srgbClr val="1552D1"/>
                          </a:solidFill>
                          <a:latin typeface="Calibri" panose="020F0502020204030204" charset="0"/>
                          <a:cs typeface="Calibri" panose="020F0502020204030204" charset="0"/>
                          <a:sym typeface="+mn-ea"/>
                        </a:rPr>
                        <a:t>Student Enrollment / Applicant</a:t>
                      </a:r>
                      <a:endParaRPr lang="en-US" sz="1400" b="1">
                        <a:solidFill>
                          <a:srgbClr val="1552D1"/>
                        </a:solidFill>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accent3">
                        <a:lumMod val="85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On-Going</a:t>
                      </a:r>
                      <a:endParaRPr lang="en-US" sz="1400" b="1">
                        <a:latin typeface="Calibri" panose="020F0502020204030204" charset="0"/>
                        <a:cs typeface="Calibri" panose="020F0502020204030204" charset="0"/>
                        <a:sym typeface="+mn-ea"/>
                      </a:endParaRPr>
                    </a:p>
                  </a:txBody>
                  <a:tcPr anchor="ctr" anchorCtr="0">
                    <a:solidFill>
                      <a:schemeClr val="accent3">
                        <a:lumMod val="85000"/>
                      </a:schemeClr>
                    </a:solidFill>
                  </a:tcPr>
                </a:tc>
                <a:tc>
                  <a:txBody>
                    <a:bodyPr/>
                    <a:p>
                      <a:pPr algn="l" fontAlgn="ctr">
                        <a:lnSpc>
                          <a:spcPct val="120000"/>
                        </a:lnSpc>
                        <a:buClrTx/>
                        <a:buSzTx/>
                        <a:buNone/>
                      </a:pPr>
                      <a:r>
                        <a:rPr lang="en-US" sz="1400">
                          <a:latin typeface="Calibri" panose="020F0502020204030204" charset="0"/>
                          <a:cs typeface="Calibri" panose="020F0502020204030204" charset="0"/>
                          <a:sym typeface="+mn-ea"/>
                        </a:rPr>
                        <a:t>Activities mentioned in slide 3</a:t>
                      </a:r>
                      <a:endParaRPr lang="en-US" sz="1400">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3345" y="1138555"/>
          <a:ext cx="11996420" cy="5709920"/>
        </p:xfrm>
        <a:graphic>
          <a:graphicData uri="http://schemas.openxmlformats.org/drawingml/2006/table">
            <a:tbl>
              <a:tblPr firstRow="1" bandRow="1">
                <a:effectLst/>
                <a:tableStyleId>{5940675A-B579-460E-94D1-54222C63F5DA}</a:tableStyleId>
              </a:tblPr>
              <a:tblGrid>
                <a:gridCol w="4097655"/>
                <a:gridCol w="3876675"/>
                <a:gridCol w="4022090"/>
              </a:tblGrid>
              <a:tr h="27178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271780">
                <a:tc rowSpan="19">
                  <a:txBody>
                    <a:bodyPr/>
                    <a:p>
                      <a:pPr indent="0" algn="ctr">
                        <a:buNone/>
                      </a:pPr>
                      <a:r>
                        <a:rPr lang="en-US" sz="1500" b="0">
                          <a:solidFill>
                            <a:sysClr val="windowText" lastClr="000000"/>
                          </a:solidFill>
                          <a:latin typeface="Calibri" panose="020F0502020204030204" charset="-122"/>
                        </a:rPr>
                        <a:t>Admission</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7">
                  <a:txBody>
                    <a:bodyPr/>
                    <a:p>
                      <a:pPr indent="0" algn="ctr">
                        <a:buNone/>
                      </a:pPr>
                      <a:r>
                        <a:rPr lang="en-US" sz="1500" b="0">
                          <a:solidFill>
                            <a:sysClr val="windowText" lastClr="000000"/>
                          </a:solidFill>
                          <a:latin typeface="Calibri" panose="020F0502020204030204" charset="-122"/>
                        </a:rPr>
                        <a:t>Masters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400" b="0">
                          <a:solidFill>
                            <a:srgbClr val="000000"/>
                          </a:solidFill>
                          <a:latin typeface="Calibri" panose="020F0502020204030204" charset="-122"/>
                        </a:rPr>
                        <a:t>Department</a:t>
                      </a:r>
                      <a:endParaRPr lang="en-US" sz="14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 Type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Courses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Semester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Modules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Topic</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Class Rooms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7">
                  <a:txBody>
                    <a:bodyPr/>
                    <a:p>
                      <a:pPr indent="0" algn="ctr">
                        <a:buNone/>
                      </a:pPr>
                      <a:r>
                        <a:rPr lang="en-US" sz="1500" b="0">
                          <a:solidFill>
                            <a:sysClr val="windowText" lastClr="000000"/>
                          </a:solidFill>
                          <a:latin typeface="Calibri" panose="020F0502020204030204" charset="-122"/>
                        </a:rPr>
                        <a:t>Admission Master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Academic Year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Term</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Events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Academic Calendar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Documents Template</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Eligibility Parameters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rowSpan="4">
                  <a:txBody>
                    <a:bodyPr/>
                    <a:p>
                      <a:pPr indent="0" algn="ctr">
                        <a:buNone/>
                      </a:pPr>
                      <a:r>
                        <a:rPr lang="en-US" sz="1500" b="0">
                          <a:solidFill>
                            <a:sysClr val="windowText" lastClr="000000"/>
                          </a:solidFill>
                          <a:latin typeface="Calibri" panose="020F0502020204030204" charset="-122"/>
                        </a:rPr>
                        <a:t>Student and 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Student</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Trainer</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tcPr>
                </a:tc>
                <a:tc>
                  <a:txBody>
                    <a:bodyPr/>
                    <a:p>
                      <a:pPr indent="0">
                        <a:buNone/>
                      </a:pPr>
                      <a:r>
                        <a:rPr lang="en-US" sz="1500" b="0">
                          <a:solidFill>
                            <a:sysClr val="windowText" lastClr="000000"/>
                          </a:solidFill>
                          <a:latin typeface="Calibri" panose="020F0502020204030204" charset="-122"/>
                        </a:rPr>
                        <a:t>Student Categories</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buNone/>
                      </a:pPr>
                      <a:r>
                        <a:rPr lang="en-US" sz="1500" b="0">
                          <a:solidFill>
                            <a:sysClr val="windowText" lastClr="000000"/>
                          </a:solidFill>
                          <a:latin typeface="Calibri" panose="020F0502020204030204" charset="-122"/>
                        </a:rPr>
                        <a:t>Student Btach</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287020">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indent="0" algn="ctr">
                        <a:buNone/>
                      </a:pPr>
                      <a:r>
                        <a:rPr lang="en-US" sz="1500" b="0">
                          <a:solidFill>
                            <a:sysClr val="windowText" lastClr="000000"/>
                          </a:solidFill>
                          <a:latin typeface="Calibri" panose="020F0502020204030204" charset="-122"/>
                        </a:rPr>
                        <a:t>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500" b="0">
                          <a:solidFill>
                            <a:sysClr val="windowText" lastClr="000000"/>
                          </a:solidFill>
                          <a:latin typeface="Calibri" panose="020F0502020204030204" charset="-122"/>
                        </a:rPr>
                        <a:t>Course Enrollment Tool</a:t>
                      </a:r>
                      <a:endParaRPr lang="en-US" sz="1500" b="0">
                        <a:solidFill>
                          <a:sysClr val="windowText" lastClr="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96420" cy="4818380"/>
        </p:xfrm>
        <a:graphic>
          <a:graphicData uri="http://schemas.openxmlformats.org/drawingml/2006/table">
            <a:tbl>
              <a:tblPr firstRow="1" bandRow="1">
                <a:effectLst/>
                <a:tableStyleId>{5940675A-B579-460E-94D1-54222C63F5DA}</a:tableStyleId>
              </a:tblPr>
              <a:tblGrid>
                <a:gridCol w="4158615"/>
                <a:gridCol w="3815715"/>
                <a:gridCol w="4022090"/>
              </a:tblGrid>
              <a:tr h="36385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405130">
                <a:tc rowSpan="11">
                  <a:txBody>
                    <a:bodyPr/>
                    <a:p>
                      <a:pPr indent="0" algn="ctr">
                        <a:buNone/>
                      </a:pPr>
                      <a:r>
                        <a:rPr lang="en-US" sz="1600" b="0">
                          <a:solidFill>
                            <a:srgbClr val="000000"/>
                          </a:solidFill>
                          <a:latin typeface="Calibri" panose="020F0502020204030204" charset="-122"/>
                        </a:rPr>
                        <a:t>Academics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rowSpan="2">
                  <a:txBody>
                    <a:bodyPr/>
                    <a:p>
                      <a:pPr indent="0" algn="ctr">
                        <a:buNone/>
                      </a:pPr>
                      <a:r>
                        <a:rPr lang="en-US" sz="1600" b="0">
                          <a:solidFill>
                            <a:srgbClr val="000000"/>
                          </a:solidFill>
                          <a:latin typeface="Calibri" panose="020F0502020204030204" charset="-122"/>
                        </a:rPr>
                        <a:t>Groups &amp; Schedules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Attendance and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Reason for Leave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Advisor and Manager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4495">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Mentor - Mentee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Communication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tcPr>
                </a:tc>
                <a:tc rowSpan="2">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Class Scheduling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40513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Attendance Tool</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93995"/>
        </p:xfrm>
        <a:graphic>
          <a:graphicData uri="http://schemas.openxmlformats.org/drawingml/2006/table">
            <a:tbl>
              <a:tblPr firstRow="1" bandRow="1">
                <a:effectLst/>
                <a:tableStyleId>{5940675A-B579-460E-94D1-54222C63F5DA}</a:tableStyleId>
              </a:tblPr>
              <a:tblGrid>
                <a:gridCol w="4155440"/>
                <a:gridCol w="3812540"/>
                <a:gridCol w="4018915"/>
              </a:tblGrid>
              <a:tr h="299085">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33375">
                <a:tc rowSpan="1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3">
                  <a:txBody>
                    <a:bodyPr/>
                    <a:p>
                      <a:pPr indent="0" algn="ctr">
                        <a:buNone/>
                      </a:pPr>
                      <a:r>
                        <a:rPr lang="en-US" sz="1600" b="0">
                          <a:solidFill>
                            <a:srgbClr val="000000"/>
                          </a:solidFill>
                          <a:latin typeface="Calibri" panose="020F0502020204030204" charset="-122"/>
                        </a:rPr>
                        <a:t>Master</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Assessment Component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Grading Scale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5">
                  <a:txBody>
                    <a:bodyPr/>
                    <a:p>
                      <a:pPr indent="0" algn="ctr">
                        <a:buNone/>
                      </a:pPr>
                      <a:r>
                        <a:rPr lang="en-US" sz="1600" b="0">
                          <a:solidFill>
                            <a:srgbClr val="000000"/>
                          </a:solidFill>
                          <a:latin typeface="Calibri" panose="020F0502020204030204" charset="-122"/>
                        </a:rPr>
                        <a:t>Examination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Declaration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Module Wise Exam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Evaluation Plan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Exam Paper Setting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10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Student Backpaper Tracking</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2740">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33375">
                <a:tc vMerge="1">
                  <a:tcPr/>
                </a:tc>
                <a:tc rowSpan="4">
                  <a:txBody>
                    <a:bodyPr/>
                    <a:p>
                      <a:pPr indent="0" algn="ctr">
                        <a:buNone/>
                      </a:pPr>
                      <a:r>
                        <a:rPr lang="en-US" sz="1600" b="0">
                          <a:solidFill>
                            <a:srgbClr val="000000"/>
                          </a:solidFill>
                          <a:latin typeface="Calibri" panose="020F0502020204030204" charset="-122"/>
                        </a:rPr>
                        <a:t>Tools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Evaluation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Component Re-Evalaution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274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Final Semester Result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3337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Cumulative Marksheet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24840"/>
          </a:xfrm>
        </p:spPr>
        <p:txBody>
          <a:bodyPr/>
          <a:p>
            <a:br>
              <a:rPr lang="en-US" sz="2400" b="1">
                <a:sym typeface="+mn-ea"/>
              </a:rPr>
            </a:b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  </a:t>
            </a:r>
            <a:br>
              <a:rPr lang="en-US" sz="2400"/>
            </a:br>
            <a:endParaRPr lang="en-US" sz="2400"/>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16" name="Content Placeholder 15"/>
          <p:cNvGraphicFramePr/>
          <p:nvPr>
            <p:ph idx="1"/>
          </p:nvPr>
        </p:nvGraphicFramePr>
        <p:xfrm>
          <a:off x="494030" y="1880870"/>
          <a:ext cx="11203940" cy="3474085"/>
        </p:xfrm>
        <a:graphic>
          <a:graphicData uri="http://schemas.openxmlformats.org/drawingml/2006/table">
            <a:tbl>
              <a:tblPr bandRow="1">
                <a:tableStyleId>{073A0DAA-6AF3-43AB-8588-CEC1D06C72B9}</a:tableStyleId>
              </a:tblPr>
              <a:tblGrid>
                <a:gridCol w="11203940"/>
              </a:tblGrid>
              <a:tr h="439420">
                <a:tc>
                  <a:txBody>
                    <a:bodyPr/>
                    <a:p>
                      <a:pPr algn="ctr">
                        <a:buNone/>
                      </a:pPr>
                      <a:r>
                        <a:rPr lang="en-US" sz="2000" b="1">
                          <a:solidFill>
                            <a:schemeClr val="bg1"/>
                          </a:solidFill>
                          <a:latin typeface="Calibri" panose="020F0502020204030204" charset="0"/>
                          <a:cs typeface="Calibri" panose="020F0502020204030204" charset="0"/>
                        </a:rPr>
                        <a:t>ADDITIONAL FEATURES</a:t>
                      </a:r>
                      <a:endParaRPr lang="en-US" sz="2000" b="1">
                        <a:solidFill>
                          <a:schemeClr val="bg1"/>
                        </a:solidFill>
                        <a:latin typeface="Calibri" panose="020F0502020204030204" charset="0"/>
                        <a:cs typeface="Calibri" panose="020F0502020204030204" charset="0"/>
                      </a:endParaRPr>
                    </a:p>
                  </a:txBody>
                  <a:tcPr>
                    <a:solidFill>
                      <a:srgbClr val="7F398C"/>
                    </a:solidFill>
                  </a:tcPr>
                </a:tc>
              </a:tr>
              <a:tr h="3034665">
                <a:tc>
                  <a:txBody>
                    <a:bodyPr/>
                    <a:p>
                      <a:pPr algn="l"/>
                      <a:r>
                        <a:rPr lang="en-US" sz="2400">
                          <a:solidFill>
                            <a:schemeClr val="tx1"/>
                          </a:solidFill>
                          <a:latin typeface="Calibri" panose="020F0502020204030204" charset="0"/>
                          <a:cs typeface="Calibri" panose="020F0502020204030204" charset="0"/>
                          <a:sym typeface="+mn-ea"/>
                        </a:rPr>
                        <a:t>Following are the additional features that will be part of priority 1 release :</a:t>
                      </a:r>
                      <a:endParaRPr lang="en-US" sz="2400">
                        <a:solidFill>
                          <a:schemeClr val="tx1"/>
                        </a:solidFill>
                        <a:latin typeface="Calibri" panose="020F0502020204030204" charset="0"/>
                        <a:cs typeface="Calibri" panose="020F0502020204030204" charset="0"/>
                        <a:sym typeface="+mn-ea"/>
                      </a:endParaRPr>
                    </a:p>
                    <a:p>
                      <a:pPr algn="l"/>
                      <a:endParaRPr lang="en-US" sz="2400">
                        <a:solidFill>
                          <a:schemeClr val="tx1"/>
                        </a:solidFill>
                        <a:latin typeface="Calibri" panose="020F0502020204030204" charset="0"/>
                        <a:cs typeface="Calibri" panose="020F0502020204030204" charset="0"/>
                        <a:sym typeface="+mn-ea"/>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Enrollment</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Student Hostel</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Infrastructure (Maintenance &amp; Management / Project Plan and Monitoring)</a:t>
                      </a:r>
                      <a:endParaRPr lang="en-US" sz="2400">
                        <a:solidFill>
                          <a:schemeClr val="tx1"/>
                        </a:solidFill>
                        <a:latin typeface="Calibri" panose="020F0502020204030204" charset="0"/>
                        <a:cs typeface="Calibri" panose="020F0502020204030204" charset="0"/>
                      </a:endParaRPr>
                    </a:p>
                    <a:p>
                      <a:pPr marL="285750" indent="-285750" algn="l">
                        <a:buFont typeface="Arial" panose="020B0604020202020204" pitchFamily="34" charset="0"/>
                        <a:buChar char="•"/>
                      </a:pPr>
                      <a:r>
                        <a:rPr lang="en-US" sz="2400">
                          <a:solidFill>
                            <a:schemeClr val="tx1"/>
                          </a:solidFill>
                          <a:latin typeface="Calibri" panose="020F0502020204030204" charset="0"/>
                          <a:cs typeface="Calibri" panose="020F0502020204030204" charset="0"/>
                          <a:sym typeface="+mn-ea"/>
                        </a:rPr>
                        <a:t>Online Payment for HDFC (as long as HDFC gives SOUL team the live kit)</a:t>
                      </a:r>
                      <a:endParaRPr lang="en-US" sz="2400">
                        <a:solidFill>
                          <a:schemeClr val="tx1"/>
                        </a:solidFill>
                        <a:latin typeface="Calibri" panose="020F0502020204030204" charset="0"/>
                        <a:cs typeface="Calibri" panose="020F0502020204030204" charset="0"/>
                        <a:sym typeface="+mn-ea"/>
                      </a:endParaRPr>
                    </a:p>
                  </a:txBody>
                  <a:tcPr anchor="ctr" anchorCtr="0">
                    <a:solidFill>
                      <a:schemeClr val="accent3">
                        <a:lumMod val="8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24145"/>
        </p:xfrm>
        <a:graphic>
          <a:graphicData uri="http://schemas.openxmlformats.org/drawingml/2006/table">
            <a:tbl>
              <a:tblPr firstRow="1" bandRow="1">
                <a:effectLst/>
                <a:tableStyleId>{5940675A-B579-460E-94D1-54222C63F5DA}</a:tableStyleId>
              </a:tblPr>
              <a:tblGrid>
                <a:gridCol w="4155440"/>
                <a:gridCol w="3812540"/>
                <a:gridCol w="4018915"/>
              </a:tblGrid>
              <a:tr h="31496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51155">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8">
                  <a:txBody>
                    <a:bodyPr/>
                    <a:p>
                      <a:pPr indent="0" algn="ctr">
                        <a:buNone/>
                      </a:pPr>
                      <a:r>
                        <a:rPr lang="en-US" sz="1600" b="0">
                          <a:solidFill>
                            <a:srgbClr val="000000"/>
                          </a:solidFill>
                          <a:latin typeface="Calibri" panose="020F0502020204030204" charset="-122"/>
                        </a:rPr>
                        <a:t>Masters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Employment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Branch (Location)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Department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Designation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Grade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Group</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Holiday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4988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 Template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tcPr>
                </a:tc>
                <a:tc rowSpan="6">
                  <a:txBody>
                    <a:bodyPr/>
                    <a:p>
                      <a:pPr indent="0" algn="ctr">
                        <a:buNone/>
                      </a:pPr>
                      <a:r>
                        <a:rPr lang="en-US" sz="1600" b="0">
                          <a:solidFill>
                            <a:srgbClr val="000000"/>
                          </a:solidFill>
                          <a:latin typeface="Calibri" panose="020F0502020204030204" charset="-122"/>
                        </a:rPr>
                        <a:t>Employee Lifecyle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Profile Updation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0520">
                <a:tc vMerge="1">
                  <a:tcPr>
                    <a:lnL w="12700">
                      <a:solidFill>
                        <a:schemeClr val="tx1"/>
                      </a:solidFill>
                      <a:prstDash val="solid"/>
                    </a:lnL>
                    <a:lnR w="12700">
                      <a:solidFill>
                        <a:schemeClr val="tx1"/>
                      </a:solidFill>
                      <a:prstDash val="solid"/>
                    </a:lnR>
                    <a:lnB w="12700">
                      <a:solidFill>
                        <a:schemeClr val="tx1"/>
                      </a:solidFill>
                      <a:prstDash val="solid"/>
                    </a:lnB>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Resgination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5115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Separation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Suggestion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5052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Transfer</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libri" panose="020F0502020204030204" charset="0"/>
                <a:cs typeface="Calibri" panose="020F0502020204030204" charset="0"/>
              </a:rPr>
              <a:t>PROJECT SUMMARY</a:t>
            </a:r>
            <a:endParaRPr lang="en-US" b="1">
              <a:latin typeface="Calibri" panose="020F0502020204030204" charset="0"/>
              <a:cs typeface="Calibri" panose="020F0502020204030204" charset="0"/>
            </a:endParaRPr>
          </a:p>
        </p:txBody>
      </p:sp>
      <p:graphicFrame>
        <p:nvGraphicFramePr>
          <p:cNvPr id="3" name="Content Placeholder 2"/>
          <p:cNvGraphicFramePr/>
          <p:nvPr>
            <p:ph idx="1"/>
          </p:nvPr>
        </p:nvGraphicFramePr>
        <p:xfrm>
          <a:off x="678180" y="3968750"/>
          <a:ext cx="10927080" cy="1256665"/>
        </p:xfrm>
        <a:graphic>
          <a:graphicData uri="http://schemas.openxmlformats.org/drawingml/2006/table">
            <a:tbl>
              <a:tblPr firstRow="1" bandRow="1">
                <a:tableStyleId>{5C22544A-7EE6-4342-B048-85BDC9FD1C3A}</a:tableStyleId>
              </a:tblPr>
              <a:tblGrid>
                <a:gridCol w="5744845"/>
                <a:gridCol w="5182235"/>
              </a:tblGrid>
              <a:tr h="1256665">
                <a:tc>
                  <a:txBody>
                    <a:bodyPr/>
                    <a:p>
                      <a:pPr indent="0" algn="ctr">
                        <a:buNone/>
                      </a:pPr>
                      <a:r>
                        <a:rPr lang="en-US" sz="1600" b="1">
                          <a:ln>
                            <a:noFill/>
                          </a:ln>
                          <a:solidFill>
                            <a:srgbClr val="000000"/>
                          </a:solidFill>
                          <a:latin typeface="Calibri" panose="020F0502020204030204" charset="0"/>
                          <a:cs typeface="Calibri" panose="020F0502020204030204" charset="0"/>
                        </a:rPr>
                        <a:t>OVERALL PROJECT STATUS</a:t>
                      </a:r>
                      <a:endParaRPr lang="en-US" sz="1600" b="1">
                        <a:ln>
                          <a:noFill/>
                        </a:ln>
                        <a:solidFill>
                          <a:srgbClr val="000000"/>
                        </a:solidFill>
                        <a:latin typeface="Calibri" panose="020F0502020204030204" charset="0"/>
                        <a:cs typeface="Calibri" panose="020F0502020204030204" charset="0"/>
                      </a:endParaRPr>
                    </a:p>
                    <a:p>
                      <a:pPr indent="0" algn="ctr">
                        <a:buNone/>
                      </a:pPr>
                      <a:r>
                        <a:rPr lang="en-US" sz="1600" b="1">
                          <a:ln>
                            <a:noFill/>
                          </a:ln>
                          <a:solidFill>
                            <a:srgbClr val="000000"/>
                          </a:solidFill>
                          <a:latin typeface="Calibri" panose="020F0502020204030204" charset="0"/>
                          <a:cs typeface="Calibri" panose="020F0502020204030204" charset="0"/>
                        </a:rPr>
                        <a:t> (R)ed, (A)mber, (G)reen</a:t>
                      </a:r>
                      <a:endParaRPr lang="en-US" sz="1600" b="1">
                        <a:ln>
                          <a:noFill/>
                        </a:ln>
                        <a:solidFill>
                          <a:srgbClr val="000000"/>
                        </a:solidFill>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2F2F2"/>
                    </a:solidFill>
                  </a:tcPr>
                </a:tc>
                <a:tc>
                  <a:txBody>
                    <a:bodyPr/>
                    <a:p>
                      <a:pPr indent="0" algn="ctr">
                        <a:buNone/>
                      </a:pPr>
                      <a:r>
                        <a:rPr lang="en-US" sz="1600" b="1">
                          <a:ln>
                            <a:noFill/>
                          </a:ln>
                          <a:solidFill>
                            <a:srgbClr val="000000"/>
                          </a:solidFill>
                          <a:latin typeface="Calibri" panose="020F0502020204030204" charset="0"/>
                          <a:cs typeface="Calibri" panose="020F0502020204030204" charset="0"/>
                        </a:rPr>
                        <a:t>DELAY</a:t>
                      </a:r>
                      <a:endParaRPr lang="en-US" sz="1600" b="1">
                        <a:ln>
                          <a:noFill/>
                        </a:ln>
                        <a:solidFill>
                          <a:srgbClr val="000000"/>
                        </a:solidFill>
                        <a:highlight>
                          <a:srgbClr val="FF0000"/>
                        </a:highlight>
                        <a:latin typeface="Calibri" panose="020F0502020204030204" charset="0"/>
                        <a:cs typeface="Calibri" panose="020F0502020204030204" charset="0"/>
                      </a:endParaRPr>
                    </a:p>
                  </a:txBody>
                  <a:tcPr marL="12700" marR="12700" marT="12700" vert="horz" anchor="ctr" anchorCtr="0">
                    <a:lnL>
                      <a:noFill/>
                    </a:lnL>
                    <a:lnR>
                      <a:noFill/>
                    </a:lnR>
                    <a:lnT>
                      <a:noFill/>
                    </a:lnT>
                    <a:lnB>
                      <a:noFill/>
                    </a:lnB>
                    <a:lnTlToBr>
                      <a:noFill/>
                    </a:lnTlToBr>
                    <a:lnBlToTr>
                      <a:noFill/>
                    </a:lnBlToTr>
                    <a:solidFill>
                      <a:srgbClr val="FF0000"/>
                    </a:solidFill>
                  </a:tcPr>
                </a:tc>
              </a:tr>
            </a:tbl>
          </a:graphicData>
        </a:graphic>
      </p:graphicFrame>
      <p:graphicFrame>
        <p:nvGraphicFramePr>
          <p:cNvPr id="5" name="Table 4"/>
          <p:cNvGraphicFramePr/>
          <p:nvPr/>
        </p:nvGraphicFramePr>
        <p:xfrm>
          <a:off x="701040" y="1790700"/>
          <a:ext cx="10881360" cy="1550670"/>
        </p:xfrm>
        <a:graphic>
          <a:graphicData uri="http://schemas.openxmlformats.org/drawingml/2006/table">
            <a:tbl>
              <a:tblPr firstRow="1" bandRow="1">
                <a:tableStyleId>{5C22544A-7EE6-4342-B048-85BDC9FD1C3A}</a:tableStyleId>
              </a:tblPr>
              <a:tblGrid>
                <a:gridCol w="1790065"/>
                <a:gridCol w="3914775"/>
                <a:gridCol w="1739265"/>
                <a:gridCol w="3437255"/>
              </a:tblGrid>
              <a:tr h="516890">
                <a:tc>
                  <a:txBody>
                    <a:bodyPr/>
                    <a:p>
                      <a:pPr marL="114300" indent="0">
                        <a:buNone/>
                      </a:pPr>
                      <a:r>
                        <a:rPr lang="en-US" sz="1400" b="1">
                          <a:solidFill>
                            <a:schemeClr val="bg1"/>
                          </a:solidFill>
                          <a:latin typeface="Calibri" panose="020F0502020204030204" charset="0"/>
                          <a:cs typeface="Calibri" panose="020F0502020204030204" charset="0"/>
                        </a:rPr>
                        <a:t>PROJECT NAME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gridSpan="3">
                  <a:txBody>
                    <a:bodyPr/>
                    <a:p>
                      <a:pPr indent="0" algn="l"/>
                      <a:r>
                        <a:rPr lang="en-US" sz="1400">
                          <a:solidFill>
                            <a:schemeClr val="tx1"/>
                          </a:solidFill>
                          <a:latin typeface="Calibri" panose="020F0502020204030204" charset="0"/>
                          <a:cs typeface="Calibri" panose="020F0502020204030204" charset="0"/>
                          <a:sym typeface="+mn-ea"/>
                        </a:rPr>
                        <a:t> </a:t>
                      </a:r>
                      <a:r>
                        <a:rPr lang="en-US" sz="1600" b="0">
                          <a:solidFill>
                            <a:schemeClr val="tx1"/>
                          </a:solidFill>
                          <a:latin typeface="Calibri" panose="020F0502020204030204" charset="0"/>
                          <a:cs typeface="Calibri" panose="020F0502020204030204" charset="0"/>
                          <a:sym typeface="+mn-ea"/>
                        </a:rPr>
                        <a:t>Campus Management Application At World Skill Center(WSC)</a:t>
                      </a:r>
                      <a:endParaRPr lang="en-US" sz="1600" b="0">
                        <a:solidFill>
                          <a:schemeClr val="tx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F2F2F2"/>
                    </a:solidFill>
                  </a:tcPr>
                </a:tc>
                <a:tc hMerge="1">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SOUL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400">
                          <a:solidFill>
                            <a:srgbClr val="1D41D5"/>
                          </a:solidFill>
                          <a:latin typeface="Century Gothic" panose="020B0502020202020204" charset="0"/>
                          <a:cs typeface="Century Gothic" panose="020B0502020202020204" charset="0"/>
                          <a:sym typeface="+mn-ea"/>
                          <a:hlinkClick r:id="rId1"/>
                        </a:rPr>
                        <a:t>sharmistha.panda@soulunileaders.com</a:t>
                      </a:r>
                      <a:endParaRPr lang="en-US" sz="14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rPr>
                        <a:t>WSC POC</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300" b="0">
                          <a:solidFill>
                            <a:srgbClr val="1D41D5"/>
                          </a:solidFill>
                          <a:latin typeface="Century Gothic" panose="020B0502020202020204" charset="0"/>
                          <a:cs typeface="Century Gothic" panose="020B0502020202020204" charset="0"/>
                        </a:rPr>
                        <a:t>bishnupriya.panda@worldskillcenter.org</a:t>
                      </a:r>
                      <a:endParaRPr lang="en-US" sz="1300" b="0">
                        <a:solidFill>
                          <a:srgbClr val="1D41D5"/>
                        </a:solidFill>
                        <a:latin typeface="Century Gothic" panose="020B0502020202020204" charset="0"/>
                        <a:cs typeface="Century Gothic" panose="020B050202020202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r h="516890">
                <a:tc>
                  <a:txBody>
                    <a:bodyPr/>
                    <a:p>
                      <a:pPr marL="114300" indent="0">
                        <a:buNone/>
                      </a:pPr>
                      <a:r>
                        <a:rPr lang="en-US" sz="1400" b="1">
                          <a:solidFill>
                            <a:schemeClr val="bg1"/>
                          </a:solidFill>
                          <a:latin typeface="Calibri" panose="020F0502020204030204" charset="0"/>
                          <a:cs typeface="Calibri" panose="020F0502020204030204" charset="0"/>
                        </a:rPr>
                        <a:t>PROJECT START DATE</a:t>
                      </a:r>
                      <a:endParaRPr lang="en-US" sz="1400" b="1">
                        <a:solidFill>
                          <a:schemeClr val="bg1"/>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b="0">
                          <a:solidFill>
                            <a:srgbClr val="000000"/>
                          </a:solidFill>
                          <a:latin typeface="Calibri" panose="020F0502020204030204" charset="0"/>
                          <a:cs typeface="Calibri" panose="020F0502020204030204" charset="0"/>
                        </a:rPr>
                        <a:t>03-02-2023</a:t>
                      </a:r>
                      <a:endParaRPr lang="en-US" sz="1600" b="0">
                        <a:solidFill>
                          <a:srgbClr val="000000"/>
                        </a:solidFill>
                        <a:latin typeface="Calibri" panose="020F0502020204030204" charset="0"/>
                        <a:cs typeface="Calibri" panose="020F0502020204030204" charset="0"/>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c>
                  <a:txBody>
                    <a:bodyPr/>
                    <a:p>
                      <a:pPr marL="114300" indent="0">
                        <a:buNone/>
                      </a:pPr>
                      <a:r>
                        <a:rPr lang="en-US" sz="1400" b="1">
                          <a:solidFill>
                            <a:schemeClr val="bg1"/>
                          </a:solidFill>
                          <a:latin typeface="Calibri" panose="020F0502020204030204" charset="0"/>
                          <a:cs typeface="Calibri" panose="020F0502020204030204" charset="0"/>
                          <a:sym typeface="+mn-ea"/>
                        </a:rPr>
                        <a:t>PROJECT END DATE</a:t>
                      </a:r>
                      <a:endParaRPr lang="en-US" sz="1400" b="1">
                        <a:solidFill>
                          <a:schemeClr val="bg1"/>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solidFill>
                      <a:srgbClr val="7F398C"/>
                    </a:solidFill>
                  </a:tcPr>
                </a:tc>
                <a:tc>
                  <a:txBody>
                    <a:bodyPr/>
                    <a:p>
                      <a:pPr marL="139700" indent="0">
                        <a:buNone/>
                      </a:pPr>
                      <a:r>
                        <a:rPr lang="en-US" sz="1600">
                          <a:solidFill>
                            <a:srgbClr val="000000"/>
                          </a:solidFill>
                          <a:latin typeface="Calibri" panose="020F0502020204030204" charset="0"/>
                          <a:cs typeface="Calibri" panose="020F0502020204030204" charset="0"/>
                          <a:sym typeface="+mn-ea"/>
                        </a:rPr>
                        <a:t>03-02-2024</a:t>
                      </a:r>
                      <a:endParaRPr lang="en-US" sz="1600" b="0">
                        <a:solidFill>
                          <a:srgbClr val="000000"/>
                        </a:solidFill>
                        <a:latin typeface="Calibri" panose="020F0502020204030204" charset="0"/>
                        <a:cs typeface="Calibri" panose="020F0502020204030204" charset="0"/>
                        <a:sym typeface="+mn-ea"/>
                      </a:endParaRPr>
                    </a:p>
                  </a:txBody>
                  <a:tcPr marL="12700" marR="12700" marT="12700" vert="horz" anchor="ctr" anchorCtr="0">
                    <a:lnL w="6350" cap="flat" cmpd="sng">
                      <a:solidFill>
                        <a:srgbClr val="BFBFBF"/>
                      </a:solidFill>
                      <a:prstDash val="solid"/>
                      <a:headEnd type="none" w="med" len="med"/>
                      <a:tailEnd type="none" w="med" len="med"/>
                    </a:lnL>
                    <a:lnR w="6350" cap="flat" cmpd="sng">
                      <a:solidFill>
                        <a:srgbClr val="BFBFBF"/>
                      </a:solidFill>
                      <a:prstDash val="solid"/>
                      <a:headEnd type="none" w="med" len="med"/>
                      <a:tailEnd type="none" w="med" len="med"/>
                    </a:lnR>
                    <a:lnT w="6350" cap="flat" cmpd="sng">
                      <a:solidFill>
                        <a:srgbClr val="BFBFBF"/>
                      </a:solidFill>
                      <a:prstDash val="solid"/>
                      <a:headEnd type="none" w="med" len="med"/>
                      <a:tailEnd type="none" w="med" len="med"/>
                    </a:lnT>
                    <a:lnB w="6350" cap="flat" cmpd="sng">
                      <a:solidFill>
                        <a:srgbClr val="BFBFBF"/>
                      </a:solidFill>
                      <a:prstDash val="solid"/>
                      <a:headEnd type="none" w="med" len="med"/>
                      <a:tailEnd type="none" w="med" len="med"/>
                    </a:lnB>
                    <a:lnTlToBr>
                      <a:noFill/>
                    </a:lnTlToBr>
                    <a:lnBlToTr>
                      <a:noFill/>
                    </a:lnBlToTr>
                    <a:noFill/>
                  </a:tcPr>
                </a:tc>
              </a:tr>
            </a:tbl>
          </a:graphicData>
        </a:graphic>
      </p:graphicFrame>
      <p:sp>
        <p:nvSpPr>
          <p:cNvPr id="8" name="Slide Number Placeholder 7"/>
          <p:cNvSpPr>
            <a:spLocks noGrp="1"/>
          </p:cNvSpPr>
          <p:nvPr>
            <p:ph type="sldNum" sz="quarter" idx="12"/>
          </p:nvPr>
        </p:nvSpPr>
        <p:spPr/>
        <p:txBody>
          <a:bodyPr/>
          <a:p>
            <a:fld id="{9B618960-8005-486C-9A75-10CB2AAC16F9}" type="slidenum">
              <a:rPr lang="en-US" smtClean="0"/>
            </a:fld>
            <a:endParaRPr lang="en-US"/>
          </a:p>
        </p:txBody>
      </p:sp>
      <p:graphicFrame>
        <p:nvGraphicFramePr>
          <p:cNvPr id="4" name="Table 3"/>
          <p:cNvGraphicFramePr/>
          <p:nvPr/>
        </p:nvGraphicFramePr>
        <p:xfrm>
          <a:off x="651510" y="5619750"/>
          <a:ext cx="10930890" cy="822960"/>
        </p:xfrm>
        <a:graphic>
          <a:graphicData uri="http://schemas.openxmlformats.org/drawingml/2006/table">
            <a:tbl>
              <a:tblPr firstRow="1" bandRow="1">
                <a:tableStyleId>{5C22544A-7EE6-4342-B048-85BDC9FD1C3A}</a:tableStyleId>
              </a:tblPr>
              <a:tblGrid>
                <a:gridCol w="1821815"/>
                <a:gridCol w="1821815"/>
                <a:gridCol w="1821815"/>
                <a:gridCol w="1821815"/>
                <a:gridCol w="1821815"/>
                <a:gridCol w="1821815"/>
              </a:tblGrid>
              <a:tr h="822960">
                <a:tc>
                  <a:txBody>
                    <a:bodyPr/>
                    <a:p>
                      <a:pPr algn="ctr" fontAlgn="t">
                        <a:buNone/>
                      </a:pPr>
                      <a:r>
                        <a:rPr lang="en-US" sz="1600" b="1">
                          <a:ln>
                            <a:noFill/>
                          </a:ln>
                          <a:solidFill>
                            <a:schemeClr val="tx1"/>
                          </a:solidFill>
                          <a:latin typeface="Calibri" panose="020F0502020204030204" charset="0"/>
                          <a:cs typeface="Calibri" panose="020F0502020204030204" charset="0"/>
                        </a:rPr>
                        <a:t>Red</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c>
                  <a:txBody>
                    <a:bodyPr/>
                    <a:p>
                      <a:pPr>
                        <a:buNone/>
                      </a:pPr>
                      <a:r>
                        <a:rPr lang="en-US" sz="1600" b="0">
                          <a:ln>
                            <a:noFill/>
                          </a:ln>
                          <a:solidFill>
                            <a:schemeClr val="tx1"/>
                          </a:solidFill>
                          <a:latin typeface="Calibri" panose="020F0502020204030204" charset="0"/>
                          <a:cs typeface="Calibri" panose="020F0502020204030204" charset="0"/>
                        </a:rPr>
                        <a:t>L</a:t>
                      </a:r>
                      <a:r>
                        <a:rPr lang="en-US" sz="1600" b="0">
                          <a:solidFill>
                            <a:schemeClr val="tx1"/>
                          </a:solidFill>
                          <a:latin typeface="Calibri" panose="020F0502020204030204" charset="0"/>
                          <a:cs typeface="Calibri" panose="020F0502020204030204" charset="0"/>
                        </a:rPr>
                        <a:t>ikely delay in overall project schedule</a:t>
                      </a:r>
                      <a:endParaRPr lang="en-US" sz="1600" b="0">
                        <a:solidFill>
                          <a:schemeClr val="tx1"/>
                        </a:solidFill>
                        <a:latin typeface="Calibri" panose="020F0502020204030204" charset="0"/>
                        <a:cs typeface="Calibri" panose="020F05020202040302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Amber</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r>
                        <a:rPr lang="en-US" sz="1600" b="0">
                          <a:ln>
                            <a:noFill/>
                          </a:ln>
                          <a:solidFill>
                            <a:schemeClr val="tx1"/>
                          </a:solidFill>
                          <a:latin typeface="Calibri" panose="020F0502020204030204" charset="0"/>
                          <a:cs typeface="Calibri" panose="020F0502020204030204" charset="0"/>
                        </a:rPr>
                        <a:t>Some Activities are delayed</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buNone/>
                      </a:pPr>
                      <a:r>
                        <a:rPr lang="en-US" sz="1600" b="1">
                          <a:ln>
                            <a:noFill/>
                          </a:ln>
                          <a:solidFill>
                            <a:schemeClr val="tx1"/>
                          </a:solidFill>
                          <a:latin typeface="Calibri" panose="020F0502020204030204" charset="0"/>
                          <a:cs typeface="Calibri" panose="020F0502020204030204" charset="0"/>
                        </a:rPr>
                        <a:t>Green</a:t>
                      </a:r>
                      <a:endParaRPr lang="en-US" sz="1600" b="1">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92D050"/>
                    </a:solidFill>
                  </a:tcPr>
                </a:tc>
                <a:tc>
                  <a:txBody>
                    <a:bodyPr/>
                    <a:p>
                      <a:pPr algn="ctr">
                        <a:buNone/>
                      </a:pPr>
                      <a:r>
                        <a:rPr lang="en-US" sz="1600" b="0">
                          <a:ln>
                            <a:noFill/>
                          </a:ln>
                          <a:solidFill>
                            <a:schemeClr val="tx1"/>
                          </a:solidFill>
                          <a:latin typeface="Calibri" panose="020F0502020204030204" charset="0"/>
                          <a:cs typeface="Calibri" panose="020F0502020204030204" charset="0"/>
                        </a:rPr>
                        <a:t>On track</a:t>
                      </a:r>
                      <a:endParaRPr lang="en-US" sz="1600" b="0">
                        <a:ln>
                          <a:noFill/>
                        </a:ln>
                        <a:solidFill>
                          <a:schemeClr val="tx1"/>
                        </a:solidFill>
                        <a:latin typeface="Calibri" panose="020F0502020204030204" charset="0"/>
                        <a:cs typeface="Calibri" panose="020F0502020204030204" charset="0"/>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7470"/>
            <a:ext cx="10972800" cy="1061720"/>
          </a:xfrm>
        </p:spPr>
        <p:txBody>
          <a:bodyPr anchor="ctr" anchorCtr="0"/>
          <a:p>
            <a:pPr algn="ctr">
              <a:lnSpc>
                <a:spcPct val="70000"/>
              </a:lnSpc>
            </a:pPr>
            <a:br>
              <a:rPr lang="en-US" sz="2400" b="1">
                <a:sym typeface="+mn-ea"/>
              </a:rPr>
            </a:br>
            <a:br>
              <a:rPr lang="en-US" sz="2400" b="1">
                <a:sym typeface="+mn-ea"/>
              </a:rPr>
            </a:br>
            <a:r>
              <a:rPr lang="en-US" sz="2400" b="1">
                <a:sym typeface="+mn-ea"/>
              </a:rPr>
              <a:t>Campus Management Software At World Skill Center </a:t>
            </a:r>
            <a:br>
              <a:rPr lang="en-US" sz="2400" b="1">
                <a:sym typeface="+mn-ea"/>
              </a:rPr>
            </a:br>
            <a:r>
              <a:rPr lang="en-US" sz="2400" b="1">
                <a:sym typeface="+mn-ea"/>
              </a:rPr>
              <a:t>Priority 1 Release</a:t>
            </a:r>
            <a:r>
              <a:rPr lang="en-US" sz="2400" b="1">
                <a:sym typeface="+mn-ea"/>
              </a:rPr>
              <a:t> </a:t>
            </a: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graphicFrame>
        <p:nvGraphicFramePr>
          <p:cNvPr id="9" name="Content Placeholder 8"/>
          <p:cNvGraphicFramePr/>
          <p:nvPr>
            <p:ph idx="1"/>
          </p:nvPr>
        </p:nvGraphicFramePr>
        <p:xfrm>
          <a:off x="97790" y="1426845"/>
          <a:ext cx="11986895" cy="5248910"/>
        </p:xfrm>
        <a:graphic>
          <a:graphicData uri="http://schemas.openxmlformats.org/drawingml/2006/table">
            <a:tbl>
              <a:tblPr firstRow="1" bandRow="1">
                <a:effectLst/>
                <a:tableStyleId>{5940675A-B579-460E-94D1-54222C63F5DA}</a:tableStyleId>
              </a:tblPr>
              <a:tblGrid>
                <a:gridCol w="4155440"/>
                <a:gridCol w="3812540"/>
                <a:gridCol w="4018915"/>
              </a:tblGrid>
              <a:tr h="294640">
                <a:tc>
                  <a:txBody>
                    <a:bodyPr/>
                    <a:p>
                      <a:pPr indent="0" algn="ctr">
                        <a:buNone/>
                      </a:pPr>
                      <a:r>
                        <a:rPr lang="en-US" sz="1400" b="1">
                          <a:solidFill>
                            <a:sysClr val="window" lastClr="FFFFFF"/>
                          </a:solidFill>
                          <a:latin typeface="Calibri" panose="020F0502020204030204" charset="-122"/>
                        </a:rPr>
                        <a:t>MODULE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SCOPE</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c>
                  <a:txBody>
                    <a:bodyPr/>
                    <a:p>
                      <a:pPr indent="0" algn="ctr">
                        <a:buNone/>
                      </a:pPr>
                      <a:r>
                        <a:rPr lang="en-US" sz="1400" b="1">
                          <a:solidFill>
                            <a:sysClr val="window" lastClr="FFFFFF"/>
                          </a:solidFill>
                          <a:latin typeface="Calibri" panose="020F0502020204030204" charset="-122"/>
                        </a:rPr>
                        <a:t>SCREENS</a:t>
                      </a:r>
                      <a:endParaRPr lang="en-US" sz="1400" b="1">
                        <a:solidFill>
                          <a:sysClr val="window" lastClr="FFFFFF"/>
                        </a:solidFill>
                        <a:latin typeface="Calibri" panose="020F0502020204030204" charset="-122"/>
                      </a:endParaRPr>
                    </a:p>
                  </a:txBody>
                  <a:tcPr marL="12700" marR="12700" marT="12700" vert="horz" anchor="ctr" anchorCtr="0">
                    <a:lnL w="12700" cmpd="sng">
                      <a:solidFill>
                        <a:sysClr val="window" lastClr="FFFFFF"/>
                      </a:solidFill>
                    </a:lnL>
                    <a:lnR w="12700" cmpd="sng">
                      <a:solidFill>
                        <a:sysClr val="window" lastClr="FFFFFF"/>
                      </a:solidFill>
                    </a:lnR>
                    <a:lnT w="12700" cmpd="sng">
                      <a:solidFill>
                        <a:sysClr val="window" lastClr="FFFFFF"/>
                      </a:solidFill>
                    </a:lnT>
                    <a:lnB w="12700">
                      <a:solidFill>
                        <a:schemeClr val="tx1"/>
                      </a:solidFill>
                      <a:prstDash val="solid"/>
                    </a:lnB>
                    <a:solidFill>
                      <a:srgbClr val="7030A0"/>
                    </a:solidFill>
                  </a:tcPr>
                </a:tc>
              </a:tr>
              <a:tr h="327660">
                <a:tc rowSpan="14">
                  <a:txBody>
                    <a:bodyPr/>
                    <a:p>
                      <a:pPr indent="0" algn="ctr">
                        <a:buNone/>
                      </a:pPr>
                      <a:r>
                        <a:rPr lang="en-US" sz="1600" b="0">
                          <a:solidFill>
                            <a:srgbClr val="000000"/>
                          </a:solidFill>
                          <a:latin typeface="Calibri" panose="020F0502020204030204" charset="-122"/>
                        </a:rPr>
                        <a:t>HRMS</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rowSpan="7">
                  <a:txBody>
                    <a:bodyPr/>
                    <a:p>
                      <a:pPr indent="0" algn="ctr">
                        <a:buNone/>
                      </a:pPr>
                      <a:r>
                        <a:rPr lang="en-US" sz="1600" b="0">
                          <a:solidFill>
                            <a:srgbClr val="000000"/>
                          </a:solidFill>
                          <a:latin typeface="Calibri" panose="020F0502020204030204" charset="-122"/>
                        </a:rPr>
                        <a:t>Leave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Allocation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Application</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Block List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Compensatory Leave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Leave Policy</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025">
                <a:tc vMerge="1">
                  <a:tcPr>
                    <a:lnL w="12700">
                      <a:solidFill>
                        <a:schemeClr val="tx1"/>
                      </a:solidFill>
                      <a:prstDash val="solid"/>
                    </a:lnL>
                    <a:lnR w="12700">
                      <a:solidFill>
                        <a:schemeClr val="tx1"/>
                      </a:solidFill>
                      <a:prstDash val="solid"/>
                    </a:lnR>
                  </a:tcPr>
                </a:tc>
                <a:tc rowSpan="3">
                  <a:txBody>
                    <a:bodyPr/>
                    <a:p>
                      <a:pPr indent="0" algn="ctr">
                        <a:buNone/>
                      </a:pPr>
                      <a:r>
                        <a:rPr lang="en-US" sz="1600" b="0">
                          <a:solidFill>
                            <a:srgbClr val="000000"/>
                          </a:solidFill>
                          <a:latin typeface="Calibri" panose="020F0502020204030204" charset="-122"/>
                        </a:rPr>
                        <a:t>Shift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Type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Assignment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lnL w="12700">
                      <a:solidFill>
                        <a:schemeClr val="tx1"/>
                      </a:solidFill>
                      <a:prstDash val="solid"/>
                    </a:lnL>
                    <a:lnR w="12700">
                      <a:solidFill>
                        <a:schemeClr val="tx1"/>
                      </a:solidFill>
                      <a:prstDash val="solid"/>
                    </a:lnR>
                  </a:tcPr>
                </a:tc>
                <a:tc vMerge="1">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Shift Request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7660">
                <a:tc vMerge="1">
                  <a:tcPr>
                    <a:lnL w="12700">
                      <a:solidFill>
                        <a:schemeClr val="tx1"/>
                      </a:solidFill>
                      <a:prstDash val="solid"/>
                    </a:lnL>
                    <a:lnR w="12700">
                      <a:solidFill>
                        <a:schemeClr val="tx1"/>
                      </a:solidFill>
                      <a:prstDash val="solid"/>
                    </a:lnR>
                    <a:lnB w="12700">
                      <a:solidFill>
                        <a:schemeClr val="tx1"/>
                      </a:solidFill>
                      <a:prstDash val="solid"/>
                    </a:lnB>
                  </a:tcPr>
                </a:tc>
                <a:tc rowSpan="4">
                  <a:txBody>
                    <a:bodyPr/>
                    <a:p>
                      <a:pPr indent="0" algn="ctr">
                        <a:buNone/>
                      </a:pPr>
                      <a:r>
                        <a:rPr lang="en-US" sz="1600" b="0">
                          <a:solidFill>
                            <a:srgbClr val="000000"/>
                          </a:solidFill>
                          <a:latin typeface="Calibri" panose="020F0502020204030204" charset="-122"/>
                        </a:rPr>
                        <a:t>Attendance Management</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TlToBr>
                      <a:noFill/>
                    </a:lnTlToBr>
                    <a:lnBlToTr>
                      <a:noFill/>
                    </a:lnBlToTr>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a:t>
                      </a:r>
                      <a:endParaRPr lang="en-US" sz="1600" b="0">
                        <a:solidFill>
                          <a:srgbClr val="000000"/>
                        </a:solidFill>
                        <a:latin typeface="Calibri" panose="020F0502020204030204" charset="-122"/>
                      </a:endParaRPr>
                    </a:p>
                  </a:txBody>
                  <a:tcPr marL="12700" marR="12700" marT="12700" vert="horz"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2">
                        <a:lumMod val="20000"/>
                        <a:lumOff val="80000"/>
                      </a:schemeClr>
                    </a:solidFill>
                  </a:tcPr>
                </a:tc>
              </a:tr>
              <a:tr h="328295">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Attendance Tool</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Attendance Request</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27660">
                <a:tc vMerge="1">
                  <a:tcPr/>
                </a:tc>
                <a:tc vMerge="1">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Employee Checkin</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r h="365760">
                <a:tc>
                  <a:txBody>
                    <a:bodyPr/>
                    <a:p>
                      <a:pPr>
                        <a:buNone/>
                      </a:pPr>
                      <a:endParaRPr lang="en-US"/>
                    </a:p>
                  </a:txBody>
                  <a:tcPr>
                    <a:solidFill>
                      <a:schemeClr val="bg2">
                        <a:lumMod val="20000"/>
                        <a:lumOff val="80000"/>
                      </a:schemeClr>
                    </a:solidFill>
                  </a:tcPr>
                </a:tc>
                <a:tc>
                  <a:txBody>
                    <a:bodyPr/>
                    <a:p>
                      <a:pPr indent="0" algn="ctr">
                        <a:buNone/>
                      </a:pPr>
                      <a:r>
                        <a:rPr lang="en-US" sz="1600" b="0">
                          <a:solidFill>
                            <a:srgbClr val="000000"/>
                          </a:solidFill>
                          <a:latin typeface="Calibri" panose="020F0502020204030204" charset="-122"/>
                        </a:rPr>
                        <a:t>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c>
                  <a:txBody>
                    <a:bodyPr/>
                    <a:p>
                      <a:pPr indent="0">
                        <a:buNone/>
                      </a:pPr>
                      <a:r>
                        <a:rPr lang="en-US" sz="1600" b="0">
                          <a:solidFill>
                            <a:srgbClr val="000000"/>
                          </a:solidFill>
                          <a:latin typeface="Calibri" panose="020F0502020204030204" charset="-122"/>
                        </a:rPr>
                        <a:t>HR Settings</a:t>
                      </a:r>
                      <a:endParaRPr lang="en-US" sz="1600" b="0">
                        <a:solidFill>
                          <a:srgbClr val="000000"/>
                        </a:solidFill>
                        <a:latin typeface="Calibri" panose="020F0502020204030204" charset="-122"/>
                      </a:endParaRPr>
                    </a:p>
                  </a:txBody>
                  <a:tcPr marL="12700" marR="12700" marT="12700" vert="horz" anchor="ctr" anchorCtr="0">
                    <a:solidFill>
                      <a:schemeClr val="bg2">
                        <a:lumMod val="20000"/>
                        <a:lumOff val="8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2315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14517" y="2592337"/>
            <a:ext cx="12206517" cy="2470707"/>
          </a:xfrm>
          <a:prstGeom prst="rect">
            <a:avLst/>
          </a:prstGeom>
          <a:solidFill>
            <a:srgbClr val="763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908050" y="3217545"/>
            <a:ext cx="10375900" cy="829945"/>
          </a:xfrm>
          <a:prstGeom prst="rect">
            <a:avLst/>
          </a:prstGeom>
          <a:noFill/>
        </p:spPr>
        <p:txBody>
          <a:bodyPr wrap="square" rtlCol="0">
            <a:spAutoFit/>
          </a:bodyPr>
          <a:lstStyle/>
          <a:p>
            <a:pPr indent="0" algn="ctr"/>
            <a:r>
              <a:rPr lang="en-US" sz="4800" b="1">
                <a:solidFill>
                  <a:schemeClr val="bg1"/>
                </a:solidFill>
                <a:latin typeface="Calibri" panose="020F0502020204030204" charset="0"/>
                <a:cs typeface="Times New Roman" panose="02020603050405020304" charset="0"/>
                <a:sym typeface="+mn-ea"/>
              </a:rPr>
              <a:t>THANK YOU</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charset="-122"/>
              <a:ea typeface="Microsoft YaHei" panose="020B0503020204020204" charset="-122"/>
              <a:cs typeface="+mj-cs"/>
            </a:endParaRPr>
          </a:p>
        </p:txBody>
      </p:sp>
      <p:pic>
        <p:nvPicPr>
          <p:cNvPr id="8" name="Picture 7"/>
          <p:cNvPicPr>
            <a:picLocks noChangeAspect="1"/>
          </p:cNvPicPr>
          <p:nvPr userDrawn="1"/>
        </p:nvPicPr>
        <p:blipFill>
          <a:blip r:embed="rId1" cstate="print">
            <a:extLst>
              <a:ext uri="{28A0092B-C50C-407E-A947-70E740481C1C}">
                <a14:useLocalDpi xmlns:a14="http://schemas.microsoft.com/office/drawing/2010/main" val="0"/>
              </a:ext>
            </a:extLst>
          </a:blip>
          <a:stretch>
            <a:fillRect/>
          </a:stretch>
        </p:blipFill>
        <p:spPr>
          <a:xfrm>
            <a:off x="373879" y="185820"/>
            <a:ext cx="1333502" cy="1333502"/>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6267" y="328246"/>
            <a:ext cx="1890409" cy="1049921"/>
          </a:xfrm>
          <a:prstGeom prst="rect">
            <a:avLst/>
          </a:prstGeom>
        </p:spPr>
      </p:pic>
    </p:spTree>
  </p:cSld>
  <p:clrMapOvr>
    <a:masterClrMapping/>
  </p:clrMapOvr>
  <p:timing>
    <p:tnLst>
      <p:par>
        <p:cTn id="1" dur="indefinite" restart="never" nodeType="tmRoot"/>
      </p:par>
    </p:tnLst>
    <p:bldLst>
      <p:bldP spid="3" grpId="0" bldLvl="0" animBg="1"/>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300" b="1">
                <a:sym typeface="+mn-ea"/>
              </a:rPr>
              <a:t>CAMPUS MANAGEMENT SOFTWARE AT WORLD SKILL CENTER</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0" y="1311910"/>
          <a:ext cx="12192000" cy="5648960"/>
        </p:xfrm>
        <a:graphic>
          <a:graphicData uri="http://schemas.openxmlformats.org/drawingml/2006/table">
            <a:tbl>
              <a:tblPr bandRow="1">
                <a:tableStyleId>{073A0DAA-6AF3-43AB-8588-CEC1D06C72B9}</a:tableStyleId>
              </a:tblPr>
              <a:tblGrid>
                <a:gridCol w="2781935"/>
                <a:gridCol w="1447165"/>
                <a:gridCol w="1484630"/>
                <a:gridCol w="6478270"/>
              </a:tblGrid>
              <a:tr h="365760">
                <a:tc gridSpan="4">
                  <a:txBody>
                    <a:bodyPr/>
                    <a:p>
                      <a:pPr algn="ctr">
                        <a:buNone/>
                      </a:pPr>
                      <a:r>
                        <a:rPr lang="en-US" sz="1800" b="1">
                          <a:solidFill>
                            <a:schemeClr val="bg1"/>
                          </a:solidFill>
                          <a:latin typeface="Calibri" panose="020F0502020204030204" charset="0"/>
                          <a:cs typeface="Calibri" panose="020F0502020204030204" charset="0"/>
                          <a:sym typeface="+mn-ea"/>
                        </a:rPr>
                        <a:t>SLCM Priority 1 Release</a:t>
                      </a:r>
                      <a:r>
                        <a:rPr lang="en-US" sz="1800" b="1">
                          <a:solidFill>
                            <a:schemeClr val="bg1"/>
                          </a:solidFill>
                          <a:latin typeface="Calibri" panose="020F0502020204030204" charset="0"/>
                          <a:cs typeface="Calibri" panose="020F0502020204030204" charset="0"/>
                          <a:sym typeface="+mn-ea"/>
                        </a:rPr>
                        <a:t> Activities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6576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03250">
                <a:tc rowSpan="9">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SLCM MODULE ~ </a:t>
                      </a:r>
                      <a:r>
                        <a:rPr lang="en-US" sz="1400" b="0">
                          <a:solidFill>
                            <a:srgbClr val="1552D1"/>
                          </a:solidFill>
                          <a:latin typeface="Calibri" panose="020F0502020204030204" charset="0"/>
                          <a:cs typeface="Calibri" panose="020F0502020204030204" charset="0"/>
                          <a:sym typeface="+mn-ea"/>
                        </a:rPr>
                        <a:t>Student Enrollment / Applicant (Slide 18)</a:t>
                      </a:r>
                      <a:endParaRPr lang="en-US" sz="1400" b="0">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rowSpan="9">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rowSpan="9">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On-Going</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rPr>
                        <a:t>The data template for Student Applicants will be shared by SOUL team with WSC - </a:t>
                      </a:r>
                      <a:r>
                        <a:rPr lang="en-US" sz="1400" b="1">
                          <a:solidFill>
                            <a:srgbClr val="1552D1"/>
                          </a:solidFill>
                          <a:latin typeface="Calibri" panose="020F0502020204030204" charset="0"/>
                          <a:cs typeface="Calibri" panose="020F0502020204030204" charset="0"/>
                        </a:rPr>
                        <a:t>16 Sep 2023</a:t>
                      </a:r>
                      <a:r>
                        <a:rPr lang="en-US" sz="1400" b="0">
                          <a:solidFill>
                            <a:srgbClr val="1552D1"/>
                          </a:solidFill>
                          <a:latin typeface="Calibri" panose="020F0502020204030204" charset="0"/>
                          <a:cs typeface="Calibri" panose="020F0502020204030204" charset="0"/>
                        </a:rPr>
                        <a:t> - </a:t>
                      </a:r>
                      <a:r>
                        <a:rPr lang="en-US" sz="1400" b="1">
                          <a:solidFill>
                            <a:srgbClr val="00B050"/>
                          </a:solidFill>
                          <a:latin typeface="Calibri" panose="020F0502020204030204" charset="0"/>
                          <a:cs typeface="Calibri" panose="020F0502020204030204" charset="0"/>
                        </a:rPr>
                        <a:t>DONE</a:t>
                      </a:r>
                      <a:endParaRPr lang="en-US" sz="14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34734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data will be entered to the template by WSC - 18 Sep 23 - </a:t>
                      </a: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WSC will enter the data into the system with the assistance of SOUL team - The data were entered by SOUL team on 20 Sep ~ 21 Sep 2023 - </a:t>
                      </a: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Student Applicant’s screen functionality to WSC IT team on </a:t>
                      </a:r>
                      <a:r>
                        <a:rPr lang="en-US" sz="1400" b="1">
                          <a:solidFill>
                            <a:srgbClr val="00B050"/>
                          </a:solidFill>
                          <a:latin typeface="Calibri" panose="020F0502020204030204" charset="0"/>
                          <a:cs typeface="Calibri" panose="020F0502020204030204" charset="0"/>
                          <a:sym typeface="+mn-ea"/>
                        </a:rPr>
                        <a:t>18 September, 2023</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uploaded the master / students data to ERP server provided by WSC IT team - </a:t>
                      </a:r>
                      <a:r>
                        <a:rPr lang="en-US" sz="1400" b="1">
                          <a:solidFill>
                            <a:srgbClr val="00B050"/>
                          </a:solidFill>
                          <a:latin typeface="Calibri" panose="020F0502020204030204" charset="0"/>
                          <a:cs typeface="Calibri" panose="020F0502020204030204" charset="0"/>
                          <a:sym typeface="+mn-ea"/>
                        </a:rPr>
                        <a:t>19 - 20 September 2023</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trained the trainers of WSC on Student Admission process - </a:t>
                      </a:r>
                      <a:r>
                        <a:rPr lang="en-US" sz="1400" b="1">
                          <a:solidFill>
                            <a:srgbClr val="00B050"/>
                          </a:solidFill>
                          <a:latin typeface="Calibri" panose="020F0502020204030204" charset="0"/>
                          <a:cs typeface="Calibri" panose="020F0502020204030204" charset="0"/>
                          <a:sym typeface="+mn-ea"/>
                        </a:rPr>
                        <a:t>21 September 2023</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will work on the changes suggested by WSC team during demonstration / training and prepatory work for Go-Live- </a:t>
                      </a:r>
                      <a:r>
                        <a:rPr lang="en-US" sz="1400" b="1">
                          <a:solidFill>
                            <a:srgbClr val="1552D1"/>
                          </a:solidFill>
                          <a:latin typeface="Calibri" panose="020F0502020204030204" charset="0"/>
                          <a:cs typeface="Calibri" panose="020F0502020204030204" charset="0"/>
                          <a:sym typeface="+mn-ea"/>
                        </a:rPr>
                        <a:t>22 September 2023</a:t>
                      </a:r>
                      <a:r>
                        <a:rPr lang="en-US" sz="1400" b="0">
                          <a:solidFill>
                            <a:schemeClr val="tx1"/>
                          </a:solidFill>
                          <a:latin typeface="Calibri" panose="020F0502020204030204" charset="0"/>
                          <a:cs typeface="Calibri" panose="020F0502020204030204" charset="0"/>
                          <a:sym typeface="+mn-ea"/>
                        </a:rPr>
                        <a:t> </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347345">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Go - Live of Student Admission - </a:t>
                      </a:r>
                      <a:r>
                        <a:rPr lang="en-US" sz="1400" b="1">
                          <a:solidFill>
                            <a:srgbClr val="1552D1"/>
                          </a:solidFill>
                          <a:latin typeface="Calibri" panose="020F0502020204030204" charset="0"/>
                          <a:cs typeface="Calibri" panose="020F0502020204030204" charset="0"/>
                          <a:sym typeface="+mn-ea"/>
                        </a:rPr>
                        <a:t>25 September 2023</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vMerge="1">
                  <a:tcPr anchor="ctr" anchorCtr="0">
                    <a:solidFill>
                      <a:schemeClr val="bg2">
                        <a:lumMod val="20000"/>
                        <a:lumOff val="80000"/>
                      </a:schemeClr>
                    </a:solidFill>
                  </a:tcPr>
                </a:tc>
                <a:tc vMerge="1">
                  <a:tcPr anchor="ctr" anchorCtr="0">
                    <a:solidFill>
                      <a:schemeClr val="bg2">
                        <a:lumMod val="20000"/>
                        <a:lumOff val="80000"/>
                      </a:schemeClr>
                    </a:solidFill>
                  </a:tcPr>
                </a:tc>
                <a:tc vMerge="1">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Assistance or support to the trainers in responding to student inquiries (if needed) - </a:t>
                      </a:r>
                      <a:r>
                        <a:rPr lang="en-US" sz="1400" b="1">
                          <a:solidFill>
                            <a:srgbClr val="1552D1"/>
                          </a:solidFill>
                          <a:latin typeface="Calibri" panose="020F0502020204030204" charset="0"/>
                          <a:cs typeface="Calibri" panose="020F0502020204030204" charset="0"/>
                          <a:sym typeface="+mn-ea"/>
                        </a:rPr>
                        <a:t>26 ~ 29 September 2023</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457200" y="376555"/>
            <a:ext cx="10972800" cy="706120"/>
          </a:xfrm>
        </p:spPr>
        <p:txBody>
          <a:bodyPr/>
          <a:p>
            <a:pPr algn="ctr"/>
            <a:br>
              <a:rPr lang="en-US" sz="2200" b="1">
                <a:sym typeface="+mn-ea"/>
              </a:rPr>
            </a:br>
            <a:r>
              <a:rPr lang="en-US" sz="2300" b="1">
                <a:sym typeface="+mn-ea"/>
              </a:rPr>
              <a:t>CAMPUS MANAGEMENT SOFTWARE AT WORLD SKILL CENTER</a:t>
            </a:r>
            <a:endParaRPr lang="en-US" sz="2300" b="1">
              <a:latin typeface="Calibri" panose="020F0502020204030204" charset="0"/>
              <a:cs typeface="Calibri" panose="020F0502020204030204" charset="0"/>
              <a:sym typeface="+mn-ea"/>
            </a:endParaRPr>
          </a:p>
        </p:txBody>
      </p:sp>
      <p:graphicFrame>
        <p:nvGraphicFramePr>
          <p:cNvPr id="4" name="Table 3"/>
          <p:cNvGraphicFramePr/>
          <p:nvPr/>
        </p:nvGraphicFramePr>
        <p:xfrm>
          <a:off x="61595" y="1417955"/>
          <a:ext cx="12039600" cy="3625215"/>
        </p:xfrm>
        <a:graphic>
          <a:graphicData uri="http://schemas.openxmlformats.org/drawingml/2006/table">
            <a:tbl>
              <a:tblPr bandRow="1">
                <a:tableStyleId>{073A0DAA-6AF3-43AB-8588-CEC1D06C72B9}</a:tableStyleId>
              </a:tblPr>
              <a:tblGrid>
                <a:gridCol w="2747010"/>
                <a:gridCol w="1428750"/>
                <a:gridCol w="1466850"/>
                <a:gridCol w="6396990"/>
              </a:tblGrid>
              <a:tr h="404495">
                <a:tc gridSpan="4">
                  <a:txBody>
                    <a:bodyPr/>
                    <a:p>
                      <a:pPr algn="ctr">
                        <a:buNone/>
                      </a:pPr>
                      <a:r>
                        <a:rPr lang="en-US" sz="1800" b="1">
                          <a:solidFill>
                            <a:schemeClr val="bg1"/>
                          </a:solidFill>
                          <a:latin typeface="Calibri" panose="020F0502020204030204" charset="0"/>
                          <a:cs typeface="Calibri" panose="020F0502020204030204" charset="0"/>
                          <a:sym typeface="+mn-ea"/>
                        </a:rPr>
                        <a:t>SLCM &amp; HRMS Priority 1 Release</a:t>
                      </a:r>
                      <a:r>
                        <a:rPr lang="en-US" sz="1800" b="1">
                          <a:solidFill>
                            <a:schemeClr val="bg1"/>
                          </a:solidFill>
                          <a:latin typeface="Calibri" panose="020F0502020204030204" charset="0"/>
                          <a:cs typeface="Calibri" panose="020F0502020204030204" charset="0"/>
                          <a:sym typeface="+mn-ea"/>
                        </a:rPr>
                        <a:t> Activities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405130">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1298575">
                <a:tc>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SLCM MODULE </a:t>
                      </a:r>
                      <a:r>
                        <a:rPr lang="en-US" sz="1400" b="0">
                          <a:solidFill>
                            <a:srgbClr val="1552D1"/>
                          </a:solidFill>
                          <a:latin typeface="Calibri" panose="020F0502020204030204" charset="0"/>
                          <a:cs typeface="Calibri" panose="020F0502020204030204" charset="0"/>
                          <a:sym typeface="+mn-ea"/>
                        </a:rPr>
                        <a:t>(features listed in slides 14 to 17</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Font typeface="Arial" panose="020B0604020202020204" pitchFamily="34" charset="0"/>
                      </a:pPr>
                      <a:r>
                        <a:rPr lang="en-US" sz="1400" b="1">
                          <a:solidFill>
                            <a:srgbClr val="1552D1"/>
                          </a:solidFill>
                          <a:latin typeface="Calibri" panose="020F0502020204030204" charset="0"/>
                          <a:cs typeface="Calibri" panose="020F0502020204030204" charset="0"/>
                          <a:sym typeface="+mn-ea"/>
                        </a:rPr>
                        <a:t>       Update : </a:t>
                      </a:r>
                      <a:r>
                        <a:rPr lang="en-US" sz="1400">
                          <a:solidFill>
                            <a:srgbClr val="1552D1"/>
                          </a:solidFill>
                          <a:latin typeface="Calibri" panose="020F0502020204030204" charset="0"/>
                          <a:cs typeface="Calibri" panose="020F0502020204030204" charset="0"/>
                          <a:sym typeface="+mn-ea"/>
                        </a:rPr>
                        <a:t>As Student Applicant is high priority for WSC, production roll-out of </a:t>
                      </a:r>
                      <a:endParaRPr lang="en-US" sz="1400">
                        <a:solidFill>
                          <a:srgbClr val="1552D1"/>
                        </a:solidFill>
                        <a:latin typeface="Calibri" panose="020F0502020204030204" charset="0"/>
                        <a:cs typeface="Calibri" panose="020F0502020204030204" charset="0"/>
                        <a:sym typeface="+mn-ea"/>
                      </a:endParaRPr>
                    </a:p>
                    <a:p>
                      <a:pPr algn="l" fontAlgn="ctr">
                        <a:lnSpc>
                          <a:spcPct val="120000"/>
                        </a:lnSpc>
                        <a:buClrTx/>
                        <a:buSzTx/>
                        <a:buFont typeface="Arial" panose="020B0604020202020204" pitchFamily="34" charset="0"/>
                      </a:pPr>
                      <a:r>
                        <a:rPr lang="en-US" sz="1400">
                          <a:solidFill>
                            <a:srgbClr val="1552D1"/>
                          </a:solidFill>
                          <a:latin typeface="Calibri" panose="020F0502020204030204" charset="0"/>
                          <a:cs typeface="Calibri" panose="020F0502020204030204" charset="0"/>
                          <a:sym typeface="+mn-ea"/>
                        </a:rPr>
                        <a:t>       SLCM features (listed in slides 14-17) shall be planned / scheduled post Student </a:t>
                      </a:r>
                      <a:endParaRPr lang="en-US" sz="1400">
                        <a:solidFill>
                          <a:srgbClr val="1552D1"/>
                        </a:solidFill>
                        <a:latin typeface="Calibri" panose="020F0502020204030204" charset="0"/>
                        <a:cs typeface="Calibri" panose="020F0502020204030204" charset="0"/>
                        <a:sym typeface="+mn-ea"/>
                      </a:endParaRPr>
                    </a:p>
                    <a:p>
                      <a:pPr algn="l" fontAlgn="ctr">
                        <a:lnSpc>
                          <a:spcPct val="120000"/>
                        </a:lnSpc>
                        <a:buClrTx/>
                        <a:buSzTx/>
                        <a:buFont typeface="Arial" panose="020B0604020202020204" pitchFamily="34" charset="0"/>
                      </a:pPr>
                      <a:r>
                        <a:rPr lang="en-US" sz="1400">
                          <a:solidFill>
                            <a:srgbClr val="1552D1"/>
                          </a:solidFill>
                          <a:latin typeface="Calibri" panose="020F0502020204030204" charset="0"/>
                          <a:cs typeface="Calibri" panose="020F0502020204030204" charset="0"/>
                          <a:sym typeface="+mn-ea"/>
                        </a:rPr>
                        <a:t>       Applicant release</a:t>
                      </a:r>
                      <a:endParaRPr lang="en-US" sz="1400" b="1">
                        <a:solidFill>
                          <a:srgbClr val="00B050"/>
                        </a:solidFill>
                        <a:latin typeface="Calibri" panose="020F0502020204030204" charset="0"/>
                        <a:cs typeface="Calibri" panose="020F0502020204030204" charset="0"/>
                      </a:endParaRPr>
                    </a:p>
                  </a:txBody>
                  <a:tcPr anchor="ctr" anchorCtr="0">
                    <a:solidFill>
                      <a:schemeClr val="bg2">
                        <a:lumMod val="20000"/>
                        <a:lumOff val="80000"/>
                      </a:schemeClr>
                    </a:solidFill>
                  </a:tcPr>
                </a:tc>
              </a:tr>
              <a:tr h="1517015">
                <a:tc>
                  <a:txBody>
                    <a:bodyPr/>
                    <a:p>
                      <a:pPr algn="l" fontAlgn="ctr">
                        <a:lnSpc>
                          <a:spcPct val="120000"/>
                        </a:lnSpc>
                        <a:buClrTx/>
                        <a:buSzTx/>
                        <a:buNone/>
                      </a:pPr>
                      <a:r>
                        <a:rPr lang="en-US" sz="1400">
                          <a:latin typeface="Calibri" panose="020F0502020204030204" charset="0"/>
                          <a:cs typeface="Calibri" panose="020F0502020204030204" charset="0"/>
                          <a:sym typeface="+mn-ea"/>
                        </a:rPr>
                        <a:t>Campus Management Software At World Skill Center - Priority 1 Release - </a:t>
                      </a:r>
                      <a:r>
                        <a:rPr lang="en-US" sz="1400" b="1">
                          <a:solidFill>
                            <a:srgbClr val="1552D1"/>
                          </a:solidFill>
                          <a:latin typeface="Calibri" panose="020F0502020204030204" charset="0"/>
                          <a:cs typeface="Calibri" panose="020F0502020204030204" charset="0"/>
                          <a:sym typeface="+mn-ea"/>
                        </a:rPr>
                        <a:t>HRMS MODULE </a:t>
                      </a:r>
                      <a:r>
                        <a:rPr lang="en-US" sz="1400">
                          <a:solidFill>
                            <a:srgbClr val="1552D1"/>
                          </a:solidFill>
                          <a:latin typeface="Calibri" panose="020F0502020204030204" charset="0"/>
                          <a:cs typeface="Calibri" panose="020F0502020204030204" charset="0"/>
                          <a:sym typeface="+mn-ea"/>
                        </a:rPr>
                        <a:t>(features listed in slides 19 to 20</a:t>
                      </a:r>
                      <a:r>
                        <a:rPr lang="en-US" sz="1400" b="1">
                          <a:solidFill>
                            <a:srgbClr val="1552D1"/>
                          </a:solidFill>
                          <a:latin typeface="Calibri" panose="020F0502020204030204" charset="0"/>
                          <a:cs typeface="Calibri" panose="020F0502020204030204" charset="0"/>
                          <a:sym typeface="+mn-ea"/>
                        </a:rPr>
                        <a:t>)</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SOUL - 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rPr>
                        <a:t>OPEN</a:t>
                      </a: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marL="285750" indent="-285750" algn="l" fontAlgn="ctr">
                        <a:lnSpc>
                          <a:spcPct val="120000"/>
                        </a:lnSpc>
                        <a:buClrTx/>
                        <a:buSzTx/>
                        <a:buFont typeface="Arial" panose="020B0604020202020204" pitchFamily="34" charset="0"/>
                        <a:buChar char="•"/>
                      </a:pPr>
                      <a:r>
                        <a:rPr lang="en-US" sz="1400" b="0">
                          <a:latin typeface="Calibri" panose="020F0502020204030204" charset="0"/>
                          <a:cs typeface="Calibri" panose="020F0502020204030204" charset="0"/>
                          <a:sym typeface="+mn-ea"/>
                        </a:rPr>
                        <a:t>On August 28, 2023, SOUL team demonstrated the application to WSC stakeholders after completion of development activities</a:t>
                      </a:r>
                      <a:r>
                        <a:rPr lang="en-US" sz="1400" b="0">
                          <a:solidFill>
                            <a:srgbClr val="1552D1"/>
                          </a:solidFill>
                          <a:latin typeface="Calibri" panose="020F0502020204030204" charset="0"/>
                          <a:cs typeface="Calibri" panose="020F0502020204030204" charset="0"/>
                          <a:sym typeface="+mn-ea"/>
                        </a:rPr>
                        <a:t>. </a:t>
                      </a:r>
                      <a:endParaRPr lang="en-US" sz="1400" b="0">
                        <a:solidFill>
                          <a:srgbClr val="1552D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During the demonstration, SOUL team received feedback (changes)</a:t>
                      </a:r>
                      <a:endParaRPr lang="en-US" sz="1400" b="0">
                        <a:solidFill>
                          <a:schemeClr val="tx1"/>
                        </a:solidFill>
                        <a:latin typeface="Calibri" panose="020F0502020204030204" charset="0"/>
                        <a:cs typeface="Calibri" panose="020F0502020204030204" charset="0"/>
                        <a:sym typeface="+mn-ea"/>
                      </a:endParaRPr>
                    </a:p>
                    <a:p>
                      <a:pPr algn="l" fontAlgn="ctr">
                        <a:lnSpc>
                          <a:spcPct val="120000"/>
                        </a:lnSpc>
                        <a:buClrTx/>
                        <a:buSzTx/>
                        <a:buFont typeface="Arial" panose="020B0604020202020204" pitchFamily="34" charset="0"/>
                      </a:pPr>
                      <a:r>
                        <a:rPr lang="en-US" sz="1400" b="1">
                          <a:solidFill>
                            <a:srgbClr val="1552D1"/>
                          </a:solidFill>
                          <a:latin typeface="Calibri" panose="020F0502020204030204" charset="0"/>
                          <a:cs typeface="Calibri" panose="020F0502020204030204" charset="0"/>
                          <a:sym typeface="+mn-ea"/>
                        </a:rPr>
                        <a:t>       Update : </a:t>
                      </a:r>
                      <a:r>
                        <a:rPr lang="en-US" sz="1400" b="0">
                          <a:solidFill>
                            <a:srgbClr val="1552D1"/>
                          </a:solidFill>
                          <a:latin typeface="Calibri" panose="020F0502020204030204" charset="0"/>
                          <a:cs typeface="Calibri" panose="020F0502020204030204" charset="0"/>
                          <a:sym typeface="+mn-ea"/>
                        </a:rPr>
                        <a:t>As Student Applicant is high priority for WSC, p</a:t>
                      </a:r>
                      <a:r>
                        <a:rPr lang="en-US" sz="1400" b="0">
                          <a:solidFill>
                            <a:srgbClr val="1552D1"/>
                          </a:solidFill>
                          <a:latin typeface="Calibri" panose="020F0502020204030204" charset="0"/>
                          <a:cs typeface="Calibri" panose="020F0502020204030204" charset="0"/>
                          <a:sym typeface="+mn-ea"/>
                        </a:rPr>
                        <a:t>ro</a:t>
                      </a:r>
                      <a:r>
                        <a:rPr lang="en-US" sz="1400">
                          <a:solidFill>
                            <a:srgbClr val="1552D1"/>
                          </a:solidFill>
                          <a:latin typeface="Calibri" panose="020F0502020204030204" charset="0"/>
                          <a:cs typeface="Calibri" panose="020F0502020204030204" charset="0"/>
                          <a:sym typeface="+mn-ea"/>
                        </a:rPr>
                        <a:t>duction roll-out of </a:t>
                      </a:r>
                      <a:endParaRPr lang="en-US" sz="1400">
                        <a:solidFill>
                          <a:srgbClr val="1552D1"/>
                        </a:solidFill>
                        <a:latin typeface="Calibri" panose="020F0502020204030204" charset="0"/>
                        <a:cs typeface="Calibri" panose="020F0502020204030204" charset="0"/>
                        <a:sym typeface="+mn-ea"/>
                      </a:endParaRPr>
                    </a:p>
                    <a:p>
                      <a:pPr algn="l" fontAlgn="ctr">
                        <a:lnSpc>
                          <a:spcPct val="120000"/>
                        </a:lnSpc>
                        <a:buClrTx/>
                        <a:buSzTx/>
                        <a:buFont typeface="Arial" panose="020B0604020202020204" pitchFamily="34" charset="0"/>
                      </a:pPr>
                      <a:r>
                        <a:rPr lang="en-US" sz="1400">
                          <a:solidFill>
                            <a:srgbClr val="1552D1"/>
                          </a:solidFill>
                          <a:latin typeface="Calibri" panose="020F0502020204030204" charset="0"/>
                          <a:cs typeface="Calibri" panose="020F0502020204030204" charset="0"/>
                          <a:sym typeface="+mn-ea"/>
                        </a:rPr>
                        <a:t>       HRMS shall be planned / scheduled post Student Applicant release</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TASKS PLANNED/ACCOMPLISHED </a:t>
            </a:r>
            <a:r>
              <a:rPr lang="en-US" sz="2400" b="1">
                <a:latin typeface="Calibri" panose="020F0502020204030204" charset="0"/>
                <a:cs typeface="Calibri" panose="020F0502020204030204" charset="0"/>
              </a:rPr>
              <a:t>THIS WEEK</a:t>
            </a: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graphicFrame>
        <p:nvGraphicFramePr>
          <p:cNvPr id="4" name="Table 3"/>
          <p:cNvGraphicFramePr/>
          <p:nvPr/>
        </p:nvGraphicFramePr>
        <p:xfrm>
          <a:off x="126365" y="1417320"/>
          <a:ext cx="11938635" cy="4827905"/>
        </p:xfrm>
        <a:graphic>
          <a:graphicData uri="http://schemas.openxmlformats.org/drawingml/2006/table">
            <a:tbl>
              <a:tblPr bandRow="1">
                <a:tableStyleId>{073A0DAA-6AF3-43AB-8588-CEC1D06C72B9}</a:tableStyleId>
              </a:tblPr>
              <a:tblGrid>
                <a:gridCol w="3352165"/>
                <a:gridCol w="1745615"/>
                <a:gridCol w="1778635"/>
                <a:gridCol w="5062220"/>
              </a:tblGrid>
              <a:tr h="391795">
                <a:tc gridSpan="4">
                  <a:txBody>
                    <a:bodyPr/>
                    <a:p>
                      <a:pPr algn="ctr">
                        <a:buNone/>
                      </a:pPr>
                      <a:r>
                        <a:rPr lang="en-US" sz="1800" b="1">
                          <a:solidFill>
                            <a:schemeClr val="bg1"/>
                          </a:solidFill>
                          <a:latin typeface="Calibri" panose="020F0502020204030204" charset="0"/>
                          <a:cs typeface="Calibri" panose="020F0502020204030204" charset="0"/>
                        </a:rPr>
                        <a:t>TASKS</a:t>
                      </a:r>
                      <a:endParaRPr lang="en-US" sz="1800" b="1">
                        <a:solidFill>
                          <a:schemeClr val="bg1"/>
                        </a:solidFill>
                        <a:latin typeface="Calibri" panose="020F0502020204030204" charset="0"/>
                        <a:cs typeface="Calibri" panose="020F0502020204030204" charset="0"/>
                      </a:endParaRPr>
                    </a:p>
                  </a:txBody>
                  <a:tcPr>
                    <a:solidFill>
                      <a:srgbClr val="7F398C"/>
                    </a:solidFill>
                  </a:tcPr>
                </a:tc>
                <a:tc hMerge="1">
                  <a:tcPr>
                    <a:solidFill>
                      <a:schemeClr val="accent4">
                        <a:lumMod val="50000"/>
                        <a:lumOff val="50000"/>
                      </a:schemeClr>
                    </a:solidFill>
                  </a:tcPr>
                </a:tc>
                <a:tc hMerge="1">
                  <a:tcPr/>
                </a:tc>
                <a:tc hMerge="1">
                  <a:tcPr/>
                </a:tc>
              </a:tr>
              <a:tr h="39179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2837180">
                <a:tc>
                  <a:txBody>
                    <a:bodyPr/>
                    <a:p>
                      <a:pPr fontAlgn="ctr">
                        <a:lnSpc>
                          <a:spcPct val="120000"/>
                        </a:lnSpc>
                        <a:buNone/>
                      </a:pPr>
                      <a:r>
                        <a:rPr lang="en-US" sz="1400">
                          <a:latin typeface="Calibri" panose="020F0502020204030204" charset="0"/>
                          <a:cs typeface="Calibri" panose="020F0502020204030204" charset="0"/>
                        </a:rPr>
                        <a:t>Design phase</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endParaRPr lang="en-US" sz="1400" b="1">
                        <a:solidFill>
                          <a:srgbClr val="1552D1"/>
                        </a:solidFill>
                        <a:latin typeface="Calibri" panose="020F0502020204030204" charset="0"/>
                        <a:cs typeface="Calibri" panose="020F0502020204030204" charset="0"/>
                        <a:sym typeface="+mn-ea"/>
                      </a:endParaRPr>
                    </a:p>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endParaRPr>
                    </a:p>
                    <a:p>
                      <a:pPr algn="ctr" fontAlgn="ctr">
                        <a:lnSpc>
                          <a:spcPct val="120000"/>
                        </a:lnSpc>
                        <a:buClrTx/>
                        <a:buSzTx/>
                        <a:buNone/>
                      </a:pPr>
                      <a:endParaRPr lang="en-US" sz="1400" b="1">
                        <a:solidFill>
                          <a:srgbClr val="1552D1"/>
                        </a:solidFill>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The design documents of the following modules have been shared with module owners for their digital sign off:</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Students Management &amp; Academic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Of Trainers </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Procurement &amp; Inventory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Human Resources Management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Training &amp; Placement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b="0">
                          <a:solidFill>
                            <a:schemeClr val="tx1"/>
                          </a:solidFill>
                          <a:latin typeface="Calibri" panose="020F0502020204030204" charset="0"/>
                          <a:cs typeface="Calibri" panose="020F0502020204030204" charset="0"/>
                          <a:sym typeface="+mn-ea"/>
                        </a:rPr>
                        <a:t>Infrastructure Management</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buChar char="•"/>
                      </a:pPr>
                      <a:r>
                        <a:rPr lang="en-US" sz="1400">
                          <a:latin typeface="Calibri" panose="020F0502020204030204" charset="0"/>
                          <a:cs typeface="Calibri" panose="020F0502020204030204" charset="0"/>
                          <a:sym typeface="+mn-ea"/>
                        </a:rPr>
                        <a:t>Finance and Accounting System</a:t>
                      </a:r>
                      <a:endParaRPr lang="en-US" sz="1400" b="0">
                        <a:solidFill>
                          <a:schemeClr val="tx1"/>
                        </a:solidFill>
                        <a:latin typeface="Calibri" panose="020F0502020204030204" charset="0"/>
                        <a:cs typeface="Calibri" panose="020F0502020204030204" charset="0"/>
                        <a:sym typeface="+mn-ea"/>
                      </a:endParaRPr>
                    </a:p>
                    <a:p>
                      <a:pPr marL="285750" indent="-285750" algn="l" fontAlgn="ctr">
                        <a:lnSpc>
                          <a:spcPct val="120000"/>
                        </a:lnSpc>
                        <a:buClrTx/>
                        <a:buSzTx/>
                        <a:buFont typeface="Arial" panose="020B0604020202020204" pitchFamily="34" charset="0"/>
                      </a:pPr>
                      <a:r>
                        <a:rPr lang="en-US" sz="1400" b="1">
                          <a:solidFill>
                            <a:srgbClr val="1552D1"/>
                          </a:solidFill>
                          <a:latin typeface="Calibri" panose="020F0502020204030204" charset="0"/>
                          <a:cs typeface="Calibri" panose="020F0502020204030204" charset="0"/>
                          <a:sym typeface="+mn-ea"/>
                        </a:rPr>
                        <a:t>The details of design phase shared in Slide 6 and 7</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207135">
                <a:tc>
                  <a:txBody>
                    <a:bodyPr/>
                    <a:p>
                      <a:pPr fontAlgn="ctr">
                        <a:lnSpc>
                          <a:spcPct val="120000"/>
                        </a:lnSpc>
                        <a:buNone/>
                      </a:pPr>
                      <a:r>
                        <a:rPr lang="en-US" sz="1400">
                          <a:latin typeface="Calibri" panose="020F0502020204030204" charset="0"/>
                          <a:cs typeface="Calibri" panose="020F0502020204030204" charset="0"/>
                          <a:sym typeface="+mn-ea"/>
                        </a:rPr>
                        <a:t>Application demonstration to WSC stakeholders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OPEN</a:t>
                      </a:r>
                      <a:endParaRPr lang="en-US" sz="1400" b="1">
                        <a:solidFill>
                          <a:srgbClr val="1552D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Details shared in slide 8</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400" b="1">
                <a:sym typeface="+mn-ea"/>
              </a:rPr>
              <a:t>DESIGN PHASE - DIGITAL SIGN OFF</a:t>
            </a:r>
            <a:r>
              <a:rPr lang="en-US" sz="2400" b="1">
                <a:latin typeface="Calibri" panose="020F0502020204030204" charset="0"/>
                <a:cs typeface="Calibri" panose="020F0502020204030204" charset="0"/>
              </a:rPr>
              <a:t> STATUS </a:t>
            </a:r>
            <a:endParaRPr lang="en-US" sz="2400" b="1">
              <a:latin typeface="Calibri" panose="020F0502020204030204" charset="0"/>
              <a:cs typeface="Calibri" panose="020F0502020204030204" charset="0"/>
            </a:endParaRPr>
          </a:p>
        </p:txBody>
      </p:sp>
      <p:graphicFrame>
        <p:nvGraphicFramePr>
          <p:cNvPr id="4" name="Table 3"/>
          <p:cNvGraphicFramePr/>
          <p:nvPr/>
        </p:nvGraphicFramePr>
        <p:xfrm>
          <a:off x="117475" y="1558925"/>
          <a:ext cx="11957685" cy="4742180"/>
        </p:xfrm>
        <a:graphic>
          <a:graphicData uri="http://schemas.openxmlformats.org/drawingml/2006/table">
            <a:tbl>
              <a:tblPr bandRow="1">
                <a:tableStyleId>{073A0DAA-6AF3-43AB-8588-CEC1D06C72B9}</a:tableStyleId>
              </a:tblPr>
              <a:tblGrid>
                <a:gridCol w="3790950"/>
                <a:gridCol w="2021840"/>
                <a:gridCol w="1811020"/>
                <a:gridCol w="4333875"/>
              </a:tblGrid>
              <a:tr h="404495">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76910">
                <a:tc>
                  <a:txBody>
                    <a:bodyPr/>
                    <a:p>
                      <a:pPr fontAlgn="ctr">
                        <a:lnSpc>
                          <a:spcPct val="120000"/>
                        </a:lnSpc>
                        <a:buNone/>
                      </a:pPr>
                      <a:r>
                        <a:rPr lang="en-US" sz="1400">
                          <a:latin typeface="Calibri" panose="020F0502020204030204" charset="0"/>
                          <a:cs typeface="Calibri" panose="020F0502020204030204" charset="0"/>
                          <a:sym typeface="+mn-ea"/>
                        </a:rPr>
                        <a:t>Training and Placement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Rajan Pradhan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527050">
                <a:tc>
                  <a:txBody>
                    <a:bodyPr/>
                    <a:p>
                      <a:pPr fontAlgn="ctr">
                        <a:lnSpc>
                          <a:spcPct val="120000"/>
                        </a:lnSpc>
                        <a:buNone/>
                      </a:pPr>
                      <a:r>
                        <a:rPr lang="en-US" sz="1400">
                          <a:latin typeface="Calibri" panose="020F0502020204030204" charset="0"/>
                          <a:cs typeface="Calibri" panose="020F0502020204030204" charset="0"/>
                          <a:sym typeface="+mn-ea"/>
                        </a:rPr>
                        <a:t>Procurement &amp;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Chandan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21-Aug-23:</a:t>
                      </a:r>
                      <a:r>
                        <a:rPr lang="en-US" sz="1400" b="0">
                          <a:solidFill>
                            <a:schemeClr val="tx1"/>
                          </a:solidFill>
                          <a:latin typeface="Calibri" panose="020F0502020204030204" charset="0"/>
                          <a:cs typeface="Calibri" panose="020F0502020204030204" charset="0"/>
                          <a:sym typeface="+mn-ea"/>
                        </a:rPr>
                        <a:t> </a:t>
                      </a:r>
                      <a:r>
                        <a:rPr lang="en-US" sz="1400">
                          <a:solidFill>
                            <a:schemeClr val="tx1"/>
                          </a:solidFill>
                          <a:latin typeface="Calibri" panose="020F0502020204030204" charset="0"/>
                          <a:cs typeface="Calibri" panose="020F0502020204030204" charset="0"/>
                          <a:sym typeface="+mn-ea"/>
                        </a:rPr>
                        <a:t>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75640">
                <a:tc>
                  <a:txBody>
                    <a:bodyPr/>
                    <a:p>
                      <a:pPr fontAlgn="ctr">
                        <a:lnSpc>
                          <a:spcPct val="120000"/>
                        </a:lnSpc>
                        <a:buNone/>
                      </a:pPr>
                      <a:r>
                        <a:rPr lang="en-US" sz="1400">
                          <a:latin typeface="Calibri" panose="020F0502020204030204" charset="0"/>
                          <a:cs typeface="Calibri" panose="020F0502020204030204" charset="0"/>
                          <a:sym typeface="+mn-ea"/>
                        </a:rPr>
                        <a:t>Human Resources Management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Shweta Choudhury</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22-Sep-23: Received sign off today</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96620">
                <a:tc>
                  <a:txBody>
                    <a:bodyPr/>
                    <a:p>
                      <a:pPr fontAlgn="ctr">
                        <a:lnSpc>
                          <a:spcPct val="120000"/>
                        </a:lnSpc>
                        <a:buNone/>
                      </a:pPr>
                      <a:r>
                        <a:rPr lang="en-US" sz="1400">
                          <a:latin typeface="Calibri" panose="020F0502020204030204" charset="0"/>
                          <a:cs typeface="Calibri" panose="020F0502020204030204" charset="0"/>
                          <a:sym typeface="+mn-ea"/>
                        </a:rPr>
                        <a:t>Infrastructure Management : Maintenance &amp;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Brahmananda Sahoo</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24-Aug-23:</a:t>
                      </a:r>
                      <a:r>
                        <a:rPr lang="en-US" sz="1400" b="0">
                          <a:solidFill>
                            <a:srgbClr val="00B050"/>
                          </a:solidFill>
                          <a:latin typeface="Calibri" panose="020F0502020204030204" charset="0"/>
                          <a:cs typeface="Calibri" panose="020F0502020204030204" charset="0"/>
                          <a:sym typeface="+mn-ea"/>
                        </a:rPr>
                        <a:t> </a:t>
                      </a:r>
                      <a:r>
                        <a:rPr lang="en-US" sz="1400" b="1">
                          <a:solidFill>
                            <a:srgbClr val="00B050"/>
                          </a:solidFill>
                          <a:latin typeface="Calibri" panose="020F0502020204030204" charset="0"/>
                          <a:cs typeface="Calibri" panose="020F0502020204030204" charset="0"/>
                          <a:sym typeface="+mn-ea"/>
                        </a:rPr>
                        <a:t>WSC module owner has approved </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1510">
                <a:tc>
                  <a:txBody>
                    <a:bodyPr/>
                    <a:p>
                      <a:pPr fontAlgn="ctr">
                        <a:lnSpc>
                          <a:spcPct val="120000"/>
                        </a:lnSpc>
                        <a:buNone/>
                      </a:pPr>
                      <a:r>
                        <a:rPr lang="en-US" sz="1400">
                          <a:latin typeface="Calibri" panose="020F0502020204030204" charset="0"/>
                          <a:cs typeface="Calibri" panose="020F0502020204030204" charset="0"/>
                          <a:sym typeface="+mn-ea"/>
                        </a:rPr>
                        <a:t>Infrastructure Management : Project Plan and Monitoring</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Sanjay Padhi</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50240">
                <a:tc>
                  <a:txBody>
                    <a:bodyPr/>
                    <a:p>
                      <a:pPr fontAlgn="ctr">
                        <a:lnSpc>
                          <a:spcPct val="120000"/>
                        </a:lnSpc>
                        <a:buNone/>
                      </a:pPr>
                      <a:r>
                        <a:rPr lang="en-US" sz="1400">
                          <a:latin typeface="Calibri" panose="020F0502020204030204" charset="0"/>
                          <a:cs typeface="Calibri" panose="020F0502020204030204" charset="0"/>
                          <a:sym typeface="+mn-ea"/>
                        </a:rPr>
                        <a:t>Finance and Accounting System</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Bibhu Behura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Subodha Patra</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22-Aug-23: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p:txBody>
          <a:bodyPr/>
          <a:p>
            <a:r>
              <a:rPr lang="en-US" sz="2300" b="1">
                <a:latin typeface="Calibri" panose="020F0502020204030204" charset="0"/>
                <a:cs typeface="Calibri" panose="020F0502020204030204" charset="0"/>
              </a:rPr>
              <a:t>DESIGN PHASE - DIGITAL SIGN OFF </a:t>
            </a:r>
            <a:endParaRPr lang="en-US" sz="2300" b="1">
              <a:latin typeface="Calibri" panose="020F0502020204030204" charset="0"/>
              <a:cs typeface="Calibri" panose="020F0502020204030204" charset="0"/>
            </a:endParaRPr>
          </a:p>
        </p:txBody>
      </p:sp>
      <p:graphicFrame>
        <p:nvGraphicFramePr>
          <p:cNvPr id="4" name="Table 3"/>
          <p:cNvGraphicFramePr/>
          <p:nvPr/>
        </p:nvGraphicFramePr>
        <p:xfrm>
          <a:off x="117475" y="1417955"/>
          <a:ext cx="11957685" cy="4933950"/>
        </p:xfrm>
        <a:graphic>
          <a:graphicData uri="http://schemas.openxmlformats.org/drawingml/2006/table">
            <a:tbl>
              <a:tblPr bandRow="1">
                <a:tableStyleId>{073A0DAA-6AF3-43AB-8588-CEC1D06C72B9}</a:tableStyleId>
              </a:tblPr>
              <a:tblGrid>
                <a:gridCol w="4288790"/>
                <a:gridCol w="2346960"/>
                <a:gridCol w="1394460"/>
                <a:gridCol w="3927475"/>
              </a:tblGrid>
              <a:tr h="365760">
                <a:tc>
                  <a:txBody>
                    <a:bodyPr/>
                    <a:p>
                      <a:pPr algn="ctr">
                        <a:buNone/>
                      </a:pPr>
                      <a:r>
                        <a:rPr lang="en-US" sz="1800" b="1">
                          <a:solidFill>
                            <a:schemeClr val="bg1"/>
                          </a:solidFill>
                          <a:latin typeface="Calibri" panose="020F0502020204030204" charset="0"/>
                          <a:cs typeface="Calibri" panose="020F0502020204030204" charset="0"/>
                          <a:sym typeface="+mn-ea"/>
                        </a:rPr>
                        <a:t>Module</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Owner(WSC)</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Admission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sym typeface="+mn-ea"/>
                        </a:rPr>
                        <a:t>Mr. Anil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b="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1296035">
                <a:tc>
                  <a:txBody>
                    <a:bodyPr/>
                    <a:p>
                      <a:pPr fontAlgn="ctr">
                        <a:lnSpc>
                          <a:spcPct val="120000"/>
                        </a:lnSpc>
                        <a:buNone/>
                      </a:pPr>
                      <a:r>
                        <a:rPr lang="en-US" sz="1400">
                          <a:latin typeface="Calibri" panose="020F0502020204030204" charset="0"/>
                          <a:cs typeface="Calibri" panose="020F0502020204030204" charset="0"/>
                          <a:sym typeface="+mn-ea"/>
                        </a:rPr>
                        <a:t>Students Management Modules, </a:t>
                      </a:r>
                      <a:endParaRPr lang="en-US" sz="1400">
                        <a:latin typeface="Calibri" panose="020F0502020204030204" charset="0"/>
                        <a:cs typeface="Calibri" panose="020F0502020204030204" charset="0"/>
                        <a:sym typeface="+mn-ea"/>
                      </a:endParaRPr>
                    </a:p>
                    <a:p>
                      <a:pPr fontAlgn="ctr">
                        <a:lnSpc>
                          <a:spcPct val="120000"/>
                        </a:lnSpc>
                        <a:buNone/>
                      </a:pPr>
                      <a:r>
                        <a:rPr lang="en-US" sz="1400">
                          <a:latin typeface="Calibri" panose="020F0502020204030204" charset="0"/>
                          <a:cs typeface="Calibri" panose="020F0502020204030204" charset="0"/>
                          <a:sym typeface="+mn-ea"/>
                        </a:rPr>
                        <a:t>Academic System - Academics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 /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Mr. Subhasis Das,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sym typeface="+mn-ea"/>
                        </a:rPr>
                        <a:t>Mr. Anil Das</a:t>
                      </a:r>
                      <a:r>
                        <a:rPr lang="en-US" sz="1400">
                          <a:latin typeface="Calibri" panose="020F0502020204030204" charset="0"/>
                          <a:cs typeface="Calibri" panose="020F0502020204030204" charset="0"/>
                        </a:rPr>
                        <a:t>, </a:t>
                      </a:r>
                      <a:endParaRPr lang="en-US" sz="1400">
                        <a:latin typeface="Calibri" panose="020F0502020204030204" charset="0"/>
                        <a:cs typeface="Calibri" panose="020F0502020204030204" charset="0"/>
                      </a:endParaRPr>
                    </a:p>
                    <a:p>
                      <a:pPr algn="ctr" fontAlgn="ctr">
                        <a:lnSpc>
                          <a:spcPct val="120000"/>
                        </a:lnSpc>
                        <a:buClrTx/>
                        <a:buSzTx/>
                        <a:buNone/>
                      </a:pPr>
                      <a:r>
                        <a:rPr lang="en-US" sz="1400">
                          <a:latin typeface="Calibri" panose="020F0502020204030204" charset="0"/>
                          <a:cs typeface="Calibri" panose="020F0502020204030204" charset="0"/>
                        </a:rPr>
                        <a:t>Ms. Suguna Srinivasan</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2060"/>
                          </a:solidFill>
                          <a:latin typeface="Calibri" panose="020F0502020204030204" charset="0"/>
                          <a:cs typeface="Calibri" panose="020F0502020204030204" charset="0"/>
                          <a:sym typeface="+mn-ea"/>
                        </a:rPr>
                        <a:t>PARTIALLY DONE</a:t>
                      </a:r>
                      <a:endParaRPr lang="en-US" sz="1400" b="1">
                        <a:solidFill>
                          <a:srgbClr val="00206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1">
                        <a:solidFill>
                          <a:srgbClr val="1552D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08-Sep-23</a:t>
                      </a:r>
                      <a:r>
                        <a:rPr lang="en-US" sz="1400" b="0">
                          <a:solidFill>
                            <a:schemeClr val="tx1"/>
                          </a:solidFill>
                          <a:latin typeface="Calibri" panose="020F0502020204030204" charset="0"/>
                          <a:cs typeface="Calibri" panose="020F0502020204030204" charset="0"/>
                          <a:sym typeface="+mn-ea"/>
                        </a:rPr>
                        <a:t>: </a:t>
                      </a:r>
                      <a:r>
                        <a:rPr lang="en-US" sz="1400" b="1">
                          <a:solidFill>
                            <a:srgbClr val="00B050"/>
                          </a:solidFill>
                          <a:latin typeface="Calibri" panose="020F0502020204030204" charset="0"/>
                          <a:cs typeface="Calibri" panose="020F0502020204030204" charset="0"/>
                          <a:sym typeface="+mn-ea"/>
                        </a:rPr>
                        <a:t>Received sign off (approval) from Academy module owner</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Students Management Modules,</a:t>
                      </a:r>
                      <a:r>
                        <a:rPr lang="en-US" sz="1400">
                          <a:latin typeface="Calibri" panose="020F0502020204030204" charset="0"/>
                          <a:cs typeface="Calibri" panose="020F0502020204030204" charset="0"/>
                          <a:sym typeface="+mn-ea"/>
                        </a:rPr>
                        <a:t>Academic System - </a:t>
                      </a:r>
                      <a:r>
                        <a:rPr lang="en-US" sz="1400">
                          <a:latin typeface="Calibri" panose="020F0502020204030204" charset="0"/>
                          <a:cs typeface="Calibri" panose="020F0502020204030204" charset="0"/>
                          <a:sym typeface="+mn-ea"/>
                        </a:rPr>
                        <a:t>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Suresh Kumar</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Academy</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Suppiah Nagammal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03250">
                <a:tc>
                  <a:txBody>
                    <a:bodyPr/>
                    <a:p>
                      <a:pPr fontAlgn="ctr">
                        <a:lnSpc>
                          <a:spcPct val="120000"/>
                        </a:lnSpc>
                        <a:buNone/>
                      </a:pPr>
                      <a:r>
                        <a:rPr lang="en-US" sz="1400">
                          <a:latin typeface="Calibri" panose="020F0502020204030204" charset="0"/>
                          <a:cs typeface="Calibri" panose="020F0502020204030204" charset="0"/>
                          <a:sym typeface="+mn-ea"/>
                        </a:rPr>
                        <a:t>Training Of Trainers (ToT) - SOE</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Mr. Subhasis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05-Sep-23: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859155">
                <a:tc>
                  <a:txBody>
                    <a:bodyPr/>
                    <a:p>
                      <a:pPr fontAlgn="ctr">
                        <a:lnSpc>
                          <a:spcPct val="120000"/>
                        </a:lnSpc>
                        <a:buNone/>
                      </a:pPr>
                      <a:r>
                        <a:rPr lang="en-US" sz="1400">
                          <a:latin typeface="Calibri" panose="020F0502020204030204" charset="0"/>
                          <a:cs typeface="Calibri" panose="020F0502020204030204" charset="0"/>
                          <a:sym typeface="+mn-ea"/>
                        </a:rPr>
                        <a:t>Students Management Modules,Academic System - Faculty workload, Hostel, Student clearance, Grievance,Feedback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Ms. Sushree / Mr. Anil Das</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12-Sep-23:</a:t>
                      </a:r>
                      <a:r>
                        <a:rPr lang="en-US" sz="1400">
                          <a:solidFill>
                            <a:schemeClr val="tx1"/>
                          </a:solidFill>
                          <a:latin typeface="Calibri" panose="020F0502020204030204" charset="0"/>
                          <a:cs typeface="Calibri" panose="020F0502020204030204" charset="0"/>
                          <a:sym typeface="+mn-ea"/>
                        </a:rPr>
                        <a:t> Documents sent to module owner for digital sign off</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
        <p:nvSpPr>
          <p:cNvPr id="8" name="Text Box 7"/>
          <p:cNvSpPr txBox="1"/>
          <p:nvPr/>
        </p:nvSpPr>
        <p:spPr>
          <a:xfrm>
            <a:off x="117475" y="6361430"/>
            <a:ext cx="11896725" cy="368300"/>
          </a:xfrm>
          <a:prstGeom prst="rect">
            <a:avLst/>
          </a:prstGeom>
          <a:noFill/>
        </p:spPr>
        <p:txBody>
          <a:bodyPr wrap="square" rtlCol="0">
            <a:spAutoFit/>
          </a:bodyPr>
          <a:p>
            <a:r>
              <a:rPr lang="en-US" b="1">
                <a:solidFill>
                  <a:srgbClr val="1552D1"/>
                </a:solidFill>
                <a:latin typeface="Calibri" panose="020F0502020204030204" charset="0"/>
                <a:cs typeface="Calibri" panose="020F0502020204030204" charset="0"/>
                <a:sym typeface="+mn-ea"/>
              </a:rPr>
              <a:t>Update :</a:t>
            </a:r>
            <a:r>
              <a:rPr lang="en-US">
                <a:latin typeface="Calibri" panose="020F0502020204030204" charset="0"/>
                <a:cs typeface="Calibri" panose="020F0502020204030204" charset="0"/>
                <a:sym typeface="+mn-ea"/>
              </a:rPr>
              <a:t> The WSC module owners' digital approval is still pending. For the digital sign-off, the WSC IT team will coordinate</a:t>
            </a:r>
            <a:endParaRPr lang="en-US">
              <a:latin typeface="Calibri" panose="020F0502020204030204" charset="0"/>
              <a:cs typeface="Calibri" panose="020F0502020204030204" charset="0"/>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
        <p:nvSpPr>
          <p:cNvPr id="2" name="Title 1"/>
          <p:cNvSpPr>
            <a:spLocks noGrp="1"/>
          </p:cNvSpPr>
          <p:nvPr>
            <p:ph type="title"/>
          </p:nvPr>
        </p:nvSpPr>
        <p:spPr>
          <a:xfrm>
            <a:off x="609600" y="153035"/>
            <a:ext cx="10972800" cy="1264920"/>
          </a:xfrm>
        </p:spPr>
        <p:txBody>
          <a:bodyPr/>
          <a:p>
            <a:br>
              <a:rPr lang="en-US" sz="2000" b="1">
                <a:latin typeface="Calibri" panose="020F0502020204030204" charset="0"/>
                <a:cs typeface="Calibri" panose="020F0502020204030204" charset="0"/>
              </a:rPr>
            </a:br>
            <a:br>
              <a:rPr lang="en-US" sz="2000" b="1">
                <a:latin typeface="Calibri" panose="020F0502020204030204" charset="0"/>
                <a:cs typeface="Calibri" panose="020F0502020204030204" charset="0"/>
              </a:rPr>
            </a:br>
            <a:r>
              <a:rPr lang="en-US" sz="2200" b="1">
                <a:latin typeface="Calibri" panose="020F0502020204030204" charset="0"/>
                <a:cs typeface="Calibri" panose="020F0502020204030204" charset="0"/>
              </a:rPr>
              <a:t>CAMPUS MANAGEMENT SOFTWARE AT WORLD SKILL CENTER </a:t>
            </a:r>
            <a:br>
              <a:rPr lang="en-US" sz="2200" b="1">
                <a:latin typeface="Calibri" panose="020F0502020204030204" charset="0"/>
                <a:cs typeface="Calibri" panose="020F0502020204030204" charset="0"/>
              </a:rPr>
            </a:br>
            <a:r>
              <a:rPr lang="en-US" sz="2200" b="1">
                <a:latin typeface="Calibri" panose="020F0502020204030204" charset="0"/>
                <a:cs typeface="Calibri" panose="020F0502020204030204" charset="0"/>
              </a:rPr>
              <a:t>APPLICATION DEMONSTRATION</a:t>
            </a:r>
            <a:br>
              <a:rPr lang="en-US" sz="2200" b="1">
                <a:latin typeface="Calibri" panose="020F0502020204030204" charset="0"/>
                <a:cs typeface="Calibri" panose="020F0502020204030204" charset="0"/>
              </a:rPr>
            </a:br>
            <a:r>
              <a:rPr lang="en-US" sz="2000" b="1">
                <a:latin typeface="Calibri" panose="020F0502020204030204" charset="0"/>
                <a:cs typeface="Calibri" panose="020F0502020204030204" charset="0"/>
              </a:rPr>
              <a:t> </a:t>
            </a:r>
            <a:endParaRPr lang="en-US" sz="2000" b="1">
              <a:latin typeface="Calibri" panose="020F0502020204030204" charset="0"/>
              <a:cs typeface="Calibri" panose="020F0502020204030204" charset="0"/>
            </a:endParaRPr>
          </a:p>
        </p:txBody>
      </p:sp>
      <p:graphicFrame>
        <p:nvGraphicFramePr>
          <p:cNvPr id="4" name="Table 3"/>
          <p:cNvGraphicFramePr/>
          <p:nvPr/>
        </p:nvGraphicFramePr>
        <p:xfrm>
          <a:off x="123190" y="1621155"/>
          <a:ext cx="11957685" cy="4923790"/>
        </p:xfrm>
        <a:graphic>
          <a:graphicData uri="http://schemas.openxmlformats.org/drawingml/2006/table">
            <a:tbl>
              <a:tblPr bandRow="1">
                <a:tableStyleId>{073A0DAA-6AF3-43AB-8588-CEC1D06C72B9}</a:tableStyleId>
              </a:tblPr>
              <a:tblGrid>
                <a:gridCol w="3831590"/>
                <a:gridCol w="1746885"/>
                <a:gridCol w="1852295"/>
                <a:gridCol w="4526915"/>
              </a:tblGrid>
              <a:tr h="544195">
                <a:tc>
                  <a:txBody>
                    <a:bodyPr/>
                    <a:p>
                      <a:pPr algn="ctr">
                        <a:buNone/>
                      </a:pPr>
                      <a:r>
                        <a:rPr lang="en-US" sz="1800" b="1">
                          <a:solidFill>
                            <a:schemeClr val="bg1"/>
                          </a:solidFill>
                          <a:latin typeface="Calibri" panose="020F0502020204030204" charset="0"/>
                          <a:cs typeface="Calibri" panose="020F0502020204030204" charset="0"/>
                          <a:sym typeface="+mn-ea"/>
                        </a:rPr>
                        <a:t>Description</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sym typeface="+mn-ea"/>
                        </a:rPr>
                        <a:t>Owner</a:t>
                      </a:r>
                      <a:endParaRPr lang="en-US" sz="1800" b="1">
                        <a:solidFill>
                          <a:schemeClr val="bg1"/>
                        </a:solidFill>
                        <a:latin typeface="Calibri" panose="020F0502020204030204" charset="0"/>
                        <a:cs typeface="Calibri" panose="020F0502020204030204" charset="0"/>
                        <a:sym typeface="+mn-ea"/>
                      </a:endParaRPr>
                    </a:p>
                  </a:txBody>
                  <a:tcPr>
                    <a:solidFill>
                      <a:srgbClr val="A969C4"/>
                    </a:solidFill>
                  </a:tcPr>
                </a:tc>
                <a:tc>
                  <a:txBody>
                    <a:bodyPr/>
                    <a:p>
                      <a:pPr algn="ctr">
                        <a:buNone/>
                      </a:pPr>
                      <a:r>
                        <a:rPr lang="en-US" sz="1800" b="1">
                          <a:solidFill>
                            <a:schemeClr val="bg1"/>
                          </a:solidFill>
                          <a:latin typeface="Calibri" panose="020F0502020204030204" charset="0"/>
                          <a:cs typeface="Calibri" panose="020F0502020204030204" charset="0"/>
                        </a:rPr>
                        <a:t>Status</a:t>
                      </a:r>
                      <a:endParaRPr lang="en-US" sz="1800" b="1">
                        <a:solidFill>
                          <a:schemeClr val="bg1"/>
                        </a:solidFill>
                        <a:latin typeface="Calibri" panose="020F0502020204030204" charset="0"/>
                        <a:cs typeface="Calibri" panose="020F0502020204030204" charset="0"/>
                      </a:endParaRPr>
                    </a:p>
                  </a:txBody>
                  <a:tcPr>
                    <a:solidFill>
                      <a:srgbClr val="A969C4"/>
                    </a:solidFill>
                  </a:tcPr>
                </a:tc>
                <a:tc>
                  <a:txBody>
                    <a:bodyPr/>
                    <a:p>
                      <a:pPr algn="ctr">
                        <a:buClrTx/>
                        <a:buSzTx/>
                        <a:buNone/>
                      </a:pPr>
                      <a:r>
                        <a:rPr lang="en-US" b="1">
                          <a:solidFill>
                            <a:schemeClr val="bg1"/>
                          </a:solidFill>
                          <a:latin typeface="Calibri" panose="020F0502020204030204" charset="0"/>
                          <a:cs typeface="Calibri" panose="020F0502020204030204" charset="0"/>
                        </a:rPr>
                        <a:t>Remarks</a:t>
                      </a:r>
                      <a:endParaRPr lang="en-US" b="1">
                        <a:solidFill>
                          <a:schemeClr val="bg1"/>
                        </a:solidFill>
                        <a:latin typeface="Calibri" panose="020F0502020204030204" charset="0"/>
                        <a:cs typeface="Calibri" panose="020F0502020204030204" charset="0"/>
                      </a:endParaRPr>
                    </a:p>
                  </a:txBody>
                  <a:tcPr>
                    <a:solidFill>
                      <a:srgbClr val="A969C4"/>
                    </a:solidFill>
                  </a:tcPr>
                </a:tc>
              </a:tr>
              <a:tr h="766445">
                <a:tc>
                  <a:txBody>
                    <a:bodyPr/>
                    <a:p>
                      <a:pPr fontAlgn="ctr">
                        <a:lnSpc>
                          <a:spcPct val="120000"/>
                        </a:lnSpc>
                        <a:buNone/>
                      </a:pPr>
                      <a:r>
                        <a:rPr lang="en-US" sz="1400">
                          <a:latin typeface="Calibri" panose="020F0502020204030204" charset="0"/>
                          <a:cs typeface="Calibri" panose="020F0502020204030204" charset="0"/>
                          <a:sym typeface="+mn-ea"/>
                        </a:rPr>
                        <a:t>SLCM (Admission, Academics, Examination)</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16th and 17th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516255">
                <a:tc>
                  <a:txBody>
                    <a:bodyPr/>
                    <a:p>
                      <a:pPr fontAlgn="ctr">
                        <a:lnSpc>
                          <a:spcPct val="120000"/>
                        </a:lnSpc>
                        <a:buNone/>
                      </a:pPr>
                      <a:r>
                        <a:rPr lang="en-US" sz="1400">
                          <a:latin typeface="Calibri" panose="020F0502020204030204" charset="0"/>
                          <a:cs typeface="Calibri" panose="020F0502020204030204" charset="0"/>
                          <a:sym typeface="+mn-ea"/>
                        </a:rPr>
                        <a:t>HRMS</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demonstrated the application to WSC stakeholders on 28 August,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707390">
                <a:tc>
                  <a:txBody>
                    <a:bodyPr/>
                    <a:p>
                      <a:pPr fontAlgn="ctr">
                        <a:lnSpc>
                          <a:spcPct val="120000"/>
                        </a:lnSpc>
                        <a:buNone/>
                      </a:pPr>
                      <a:r>
                        <a:rPr lang="en-US" sz="1400">
                          <a:latin typeface="Calibri" panose="020F0502020204030204" charset="0"/>
                          <a:cs typeface="Calibri" panose="020F0502020204030204" charset="0"/>
                          <a:sym typeface="+mn-ea"/>
                        </a:rPr>
                        <a:t>Hostel and Student Admission Fees </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00B050"/>
                          </a:solidFill>
                          <a:latin typeface="Calibri" panose="020F0502020204030204" charset="0"/>
                          <a:cs typeface="Calibri" panose="020F0502020204030204" charset="0"/>
                          <a:sym typeface="+mn-ea"/>
                        </a:rPr>
                        <a:t>DONE</a:t>
                      </a:r>
                      <a:endParaRPr lang="en-US" sz="1400" b="1">
                        <a:solidFill>
                          <a:srgbClr val="00B05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SOUL team demonstrated the application to WSC stakeholders on 01 September, 2023</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639445">
                <a:tc>
                  <a:txBody>
                    <a:bodyPr/>
                    <a:p>
                      <a:pPr fontAlgn="ctr">
                        <a:lnSpc>
                          <a:spcPct val="120000"/>
                        </a:lnSpc>
                        <a:buNone/>
                      </a:pPr>
                      <a:r>
                        <a:rPr lang="en-US" sz="1400">
                          <a:latin typeface="Calibri" panose="020F0502020204030204" charset="0"/>
                          <a:cs typeface="Calibri" panose="020F0502020204030204" charset="0"/>
                          <a:sym typeface="+mn-ea"/>
                        </a:rPr>
                        <a:t>Procurement and Inventory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a:solidFill>
                            <a:schemeClr val="tx1"/>
                          </a:solidFill>
                          <a:latin typeface="Calibri" panose="020F0502020204030204" charset="0"/>
                          <a:cs typeface="Calibri" panose="020F0502020204030204" charset="0"/>
                          <a:sym typeface="+mn-ea"/>
                        </a:rPr>
                        <a:t>08-Sep-23:SOUL team demonstrated the application to WSC stakeholders on 08 September, 2023</a:t>
                      </a:r>
                      <a:endParaRPr lang="en-US" sz="1400">
                        <a:solidFill>
                          <a:schemeClr val="tx1"/>
                        </a:solidFill>
                        <a:latin typeface="Calibri" panose="020F0502020204030204" charset="0"/>
                        <a:cs typeface="Calibri" panose="020F0502020204030204" charset="0"/>
                        <a:sym typeface="+mn-ea"/>
                      </a:endParaRPr>
                    </a:p>
                    <a:p>
                      <a:pPr algn="l" fontAlgn="ctr">
                        <a:lnSpc>
                          <a:spcPct val="120000"/>
                        </a:lnSpc>
                        <a:buClrTx/>
                        <a:buSzTx/>
                        <a:buNone/>
                      </a:pPr>
                      <a:r>
                        <a:rPr lang="en-US" sz="1400" b="1">
                          <a:solidFill>
                            <a:srgbClr val="1552D1"/>
                          </a:solidFill>
                          <a:latin typeface="Calibri" panose="020F0502020204030204" charset="0"/>
                          <a:cs typeface="Calibri" panose="020F0502020204030204" charset="0"/>
                          <a:sym typeface="+mn-ea"/>
                        </a:rPr>
                        <a:t>Update</a:t>
                      </a:r>
                      <a:r>
                        <a:rPr lang="en-US" sz="1400" b="0">
                          <a:solidFill>
                            <a:schemeClr val="tx1"/>
                          </a:solidFill>
                          <a:latin typeface="Calibri" panose="020F0502020204030204" charset="0"/>
                          <a:cs typeface="Calibri" panose="020F0502020204030204" charset="0"/>
                          <a:sym typeface="+mn-ea"/>
                        </a:rPr>
                        <a:t>: Subsequent meeting in the week of 11-Sep ~ 15-Sep could not be conducted due to unavailablity of stakeholders</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r h="931545">
                <a:tc>
                  <a:txBody>
                    <a:bodyPr/>
                    <a:p>
                      <a:pPr fontAlgn="ctr">
                        <a:lnSpc>
                          <a:spcPct val="120000"/>
                        </a:lnSpc>
                        <a:buNone/>
                      </a:pPr>
                      <a:r>
                        <a:rPr lang="en-US" sz="1400">
                          <a:latin typeface="Calibri" panose="020F0502020204030204" charset="0"/>
                          <a:cs typeface="Calibri" panose="020F0502020204030204" charset="0"/>
                          <a:sym typeface="+mn-ea"/>
                        </a:rPr>
                        <a:t>Infrastructure management</a:t>
                      </a:r>
                      <a:endParaRPr lang="en-US" sz="1400">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a:latin typeface="Calibri" panose="020F0502020204030204" charset="0"/>
                          <a:cs typeface="Calibri" panose="020F0502020204030204" charset="0"/>
                        </a:rPr>
                        <a:t>SOUL-WSC</a:t>
                      </a:r>
                      <a:endParaRPr lang="en-US" sz="1400">
                        <a:latin typeface="Calibri" panose="020F0502020204030204" charset="0"/>
                        <a:cs typeface="Calibri" panose="020F0502020204030204" charset="0"/>
                      </a:endParaRPr>
                    </a:p>
                  </a:txBody>
                  <a:tcPr anchor="ctr" anchorCtr="0">
                    <a:solidFill>
                      <a:schemeClr val="bg2">
                        <a:lumMod val="20000"/>
                        <a:lumOff val="80000"/>
                      </a:schemeClr>
                    </a:solidFill>
                  </a:tcPr>
                </a:tc>
                <a:tc>
                  <a:txBody>
                    <a:bodyPr/>
                    <a:p>
                      <a:pPr algn="ctr" fontAlgn="ctr">
                        <a:lnSpc>
                          <a:spcPct val="120000"/>
                        </a:lnSpc>
                        <a:buClrTx/>
                        <a:buSzTx/>
                        <a:buNone/>
                      </a:pPr>
                      <a:r>
                        <a:rPr lang="en-US" sz="1400" b="1">
                          <a:solidFill>
                            <a:srgbClr val="C00000"/>
                          </a:solidFill>
                          <a:latin typeface="Calibri" panose="020F0502020204030204" charset="0"/>
                          <a:cs typeface="Calibri" panose="020F0502020204030204" charset="0"/>
                          <a:sym typeface="+mn-ea"/>
                        </a:rPr>
                        <a:t>DELAY</a:t>
                      </a:r>
                      <a:endParaRPr lang="en-US" sz="1400" b="1">
                        <a:solidFill>
                          <a:srgbClr val="C00000"/>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c>
                  <a:txBody>
                    <a:bodyPr/>
                    <a:p>
                      <a:pPr algn="l" fontAlgn="ctr">
                        <a:lnSpc>
                          <a:spcPct val="120000"/>
                        </a:lnSpc>
                        <a:buClrTx/>
                        <a:buSzTx/>
                        <a:buNone/>
                      </a:pPr>
                      <a:r>
                        <a:rPr lang="en-US" sz="1400" b="0">
                          <a:solidFill>
                            <a:schemeClr val="tx1"/>
                          </a:solidFill>
                          <a:latin typeface="Calibri" panose="020F0502020204030204" charset="0"/>
                          <a:cs typeface="Calibri" panose="020F0502020204030204" charset="0"/>
                          <a:sym typeface="+mn-ea"/>
                        </a:rPr>
                        <a:t>SOUL team initiated feature demonstration to module owners on 31 Aug 2023. The demonstration could not be scheduled due to their </a:t>
                      </a:r>
                      <a:r>
                        <a:rPr lang="en-US" sz="1400">
                          <a:solidFill>
                            <a:schemeClr val="tx1"/>
                          </a:solidFill>
                          <a:latin typeface="Calibri" panose="020F0502020204030204" charset="0"/>
                          <a:cs typeface="Calibri" panose="020F0502020204030204" charset="0"/>
                          <a:sym typeface="+mn-ea"/>
                        </a:rPr>
                        <a:t>unavailablity</a:t>
                      </a:r>
                      <a:endParaRPr lang="en-US" sz="1400" b="0">
                        <a:solidFill>
                          <a:schemeClr val="tx1"/>
                        </a:solidFill>
                        <a:latin typeface="Calibri" panose="020F0502020204030204" charset="0"/>
                        <a:cs typeface="Calibri" panose="020F0502020204030204" charset="0"/>
                        <a:sym typeface="+mn-ea"/>
                      </a:endParaRPr>
                    </a:p>
                  </a:txBody>
                  <a:tcPr anchor="ctr" anchorCtr="0">
                    <a:solidFill>
                      <a:schemeClr val="bg2">
                        <a:lumMod val="20000"/>
                        <a:lumOff val="80000"/>
                      </a:schemeClr>
                    </a:solidFill>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b="1">
                <a:latin typeface="Calibri" panose="020F0502020204030204" charset="0"/>
                <a:cs typeface="Calibri" panose="020F0502020204030204" charset="0"/>
              </a:rPr>
              <a:t>OVERALL PROJECT PROGRESS TIMELINE</a:t>
            </a:r>
            <a:endParaRPr lang="en-US"/>
          </a:p>
        </p:txBody>
      </p:sp>
      <p:sp>
        <p:nvSpPr>
          <p:cNvPr id="14" name="Text Box 13"/>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5" name="Text Box 14"/>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Text Box 5"/>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11" name="Text Box 10"/>
          <p:cNvSpPr txBox="1"/>
          <p:nvPr/>
        </p:nvSpPr>
        <p:spPr>
          <a:xfrm>
            <a:off x="4826000" y="2829560"/>
            <a:ext cx="2540000" cy="1198880"/>
          </a:xfrm>
          <a:prstGeom prst="rect">
            <a:avLst/>
          </a:prstGeom>
          <a:noFill/>
        </p:spPr>
        <p:txBody>
          <a:bodyPr wrap="square" rtlCol="0" anchor="t">
            <a:spAutoFit/>
          </a:bodyPr>
          <a:p>
            <a:r>
              <a:rPr lang="en-US"/>
              <a:t>								</a:t>
            </a:r>
            <a:endParaRPr lang="en-US"/>
          </a:p>
        </p:txBody>
      </p:sp>
      <p:sp>
        <p:nvSpPr>
          <p:cNvPr id="8" name="Text Box 7"/>
          <p:cNvSpPr txBox="1"/>
          <p:nvPr/>
        </p:nvSpPr>
        <p:spPr>
          <a:xfrm>
            <a:off x="513080" y="5908040"/>
            <a:ext cx="10119360" cy="337185"/>
          </a:xfrm>
          <a:prstGeom prst="rect">
            <a:avLst/>
          </a:prstGeom>
          <a:noFill/>
        </p:spPr>
        <p:txBody>
          <a:bodyPr wrap="square" rtlCol="0">
            <a:spAutoFit/>
          </a:bodyPr>
          <a:p>
            <a:r>
              <a:rPr lang="en-US" sz="1600" b="1">
                <a:latin typeface="Calibri" panose="020F0502020204030204" charset="0"/>
                <a:cs typeface="Calibri" panose="020F0502020204030204" charset="0"/>
              </a:rPr>
              <a:t>Milestone 1</a:t>
            </a:r>
            <a:r>
              <a:rPr lang="en-US" sz="1600">
                <a:latin typeface="Calibri" panose="020F0502020204030204" charset="0"/>
                <a:cs typeface="Calibri" panose="020F0502020204030204" charset="0"/>
              </a:rPr>
              <a:t> - Gap Analysis Document and SRS documents signed off on 12 June, 2023</a:t>
            </a:r>
            <a:endParaRPr lang="en-US" sz="1600">
              <a:latin typeface="Calibri" panose="020F0502020204030204" charset="0"/>
              <a:cs typeface="Calibri" panose="020F0502020204030204" charset="0"/>
            </a:endParaRPr>
          </a:p>
        </p:txBody>
      </p:sp>
      <p:pic>
        <p:nvPicPr>
          <p:cNvPr id="10" name="Content Placeholder 9"/>
          <p:cNvPicPr>
            <a:picLocks noChangeAspect="1"/>
          </p:cNvPicPr>
          <p:nvPr>
            <p:ph idx="1"/>
          </p:nvPr>
        </p:nvPicPr>
        <p:blipFill>
          <a:blip r:embed="rId1"/>
          <a:stretch>
            <a:fillRect/>
          </a:stretch>
        </p:blipFill>
        <p:spPr>
          <a:xfrm>
            <a:off x="175895" y="1648460"/>
            <a:ext cx="11851640" cy="459676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14291</Words>
  <Application>WPS Presentation</Application>
  <PresentationFormat>Widescreen</PresentationFormat>
  <Paragraphs>1131</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vt:lpstr>
      <vt:lpstr>Times New Roman</vt:lpstr>
      <vt:lpstr>Microsoft YaHei</vt:lpstr>
      <vt:lpstr>Century Gothic</vt:lpstr>
      <vt:lpstr>Arial Unicode MS</vt:lpstr>
      <vt:lpstr>Calibri</vt:lpstr>
      <vt:lpstr>Default Design</vt:lpstr>
      <vt:lpstr>PowerPoint 演示文稿</vt:lpstr>
      <vt:lpstr>PROJECT SUMMARY</vt:lpstr>
      <vt:lpstr> CAMPUS MANAGEMENT SOFTWARE AT WORLD SKILL CENTER</vt:lpstr>
      <vt:lpstr> CAMPUS MANAGEMENT SOFTWARE AT WORLD SKILL CENTER</vt:lpstr>
      <vt:lpstr>TASKS PLANNED/ACCOMPLISHED THIS WEEK  </vt:lpstr>
      <vt:lpstr>DESIGN PHASE - DIGITAL SIGN OFF STATUS </vt:lpstr>
      <vt:lpstr>DESIGN PHASE - DIGITAL SIGN OFF </vt:lpstr>
      <vt:lpstr>  CAMPUS MANAGEMENT SOFTWARE AT WORLD SKILL CENTER  APPLICATION DEMONSTRATION  </vt:lpstr>
      <vt:lpstr>OVERALL PROJECT PROGRESS TIMELINE</vt:lpstr>
      <vt:lpstr>ISSUES </vt:lpstr>
      <vt:lpstr>ISSUES</vt:lpstr>
      <vt:lpstr>ISSUES</vt:lpstr>
      <vt:lpstr>CHANGE REQUESTS</vt:lpstr>
      <vt:lpstr>UPCOMING WORK</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  Campus Management Software At World Skill Center  Priority 1 Release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KIIT01</cp:lastModifiedBy>
  <cp:revision>1105</cp:revision>
  <dcterms:created xsi:type="dcterms:W3CDTF">2023-02-08T07:09:00Z</dcterms:created>
  <dcterms:modified xsi:type="dcterms:W3CDTF">2023-09-22T11:55:53Z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8F0A3785FF074E5BAEBA42BC1743EA69</vt:lpwstr>
  </property>
  <property fmtid="{D5CDD505-2E9C-101B-9397-08002B2CF9AE}" pid="3" name="KSOProductBuildVer">
    <vt:lpwstr>1033-12.2.0.13215</vt:lpwstr>
  </property>
</Properties>
</file>