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pptx" ContentType="application/vnd.openxmlformats-officedocument.presentationml.presentation"/>
  <Default Extension="xlsx" ContentType="application/vnd.openxmlformats-officedocument.spreadsheetml.shee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68" r:id="rId3"/>
    <p:sldId id="460" r:id="rId5"/>
    <p:sldId id="262" r:id="rId6"/>
    <p:sldId id="469" r:id="rId7"/>
    <p:sldId id="461" r:id="rId8"/>
    <p:sldId id="435" r:id="rId9"/>
    <p:sldId id="260" r:id="rId10"/>
    <p:sldId id="386" r:id="rId11"/>
    <p:sldId id="275" r:id="rId12"/>
    <p:sldId id="26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FD1"/>
    <a:srgbClr val="1D41D5"/>
    <a:srgbClr val="1552D1"/>
    <a:srgbClr val="A969C4"/>
    <a:srgbClr val="900DC1"/>
    <a:srgbClr val="78398D"/>
    <a:srgbClr val="76388E"/>
    <a:srgbClr val="231549"/>
    <a:srgbClr val="68368A"/>
    <a:srgbClr val="7F3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oleObject" Target="file:///C:\Users\sharm\SP_OFFICE\SharmisthaPanda\SP\APPLICATIONS\WSC\Weekly_ProjectStatus_Report\Report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920" b="1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  <a:r>
              <a:rPr lang="en-US" sz="1920">
                <a:solidFill>
                  <a:schemeClr val="tx1"/>
                </a:solidFill>
              </a:rPr>
              <a:t>Change Implementation Effort</a:t>
            </a:r>
            <a:endParaRPr lang="en-US" sz="192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52798962556368"/>
          <c:y val="0.0114518592327851"/>
        </c:manualLayout>
      </c:layout>
      <c:overlay val="0"/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0.252412858376099"/>
          <c:y val="0.14192037470726"/>
          <c:w val="0.40388797619386"/>
          <c:h val="0.661070975554775"/>
        </c:manualLayout>
      </c:layout>
      <c:pieChart>
        <c:varyColors val="1"/>
        <c:ser>
          <c:idx val="0"/>
          <c:order val="0"/>
          <c:explosion val="0"/>
          <c:dPt>
            <c:idx val="0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c:spPr>
          </c:dPt>
          <c:dPt>
            <c:idx val="1"/>
            <c:bubble3D val="0"/>
            <c:sp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</c:spPr>
          </c:dPt>
          <c:dPt>
            <c:idx val="2"/>
            <c:bubble3D val="0"/>
            <c:spPr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5400000" scaled="0"/>
              </a:gradFill>
            </c:spPr>
          </c:dPt>
          <c:dLbls>
            <c:dLbl>
              <c:idx val="0"/>
              <c:layout>
                <c:manualLayout>
                  <c:x val="-0.142782780396755"/>
                  <c:y val="0.053130402967584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15807089594153"/>
                  <c:y val="-0.1447396129628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43108396997306"/>
                  <c:y val="-0.0093967395127517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/>
                    </a:solidFill>
                    <a:latin typeface="Calibri" panose="020F0502020204030204" charset="0"/>
                    <a:ea typeface="+mn-ea"/>
                    <a:cs typeface="+mn-ea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[ReportData.xlsx]ChangesEffort!$G$7:$G$9</c:f>
              <c:strCache>
                <c:ptCount val="3"/>
                <c:pt idx="0">
                  <c:v>Customization</c:v>
                </c:pt>
                <c:pt idx="1">
                  <c:v>Data Upload</c:v>
                </c:pt>
                <c:pt idx="2">
                  <c:v>New Development</c:v>
                </c:pt>
              </c:strCache>
            </c:strRef>
          </c:cat>
          <c:val>
            <c:numRef>
              <c:f>[ReportData.xlsx]ChangesEffort!$H$7:$H$9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ayout>
        <c:manualLayout>
          <c:xMode val="edge"/>
          <c:yMode val="edge"/>
          <c:x val="0.0293318071254829"/>
          <c:y val="0.822014051522248"/>
          <c:w val="0.937902418085563"/>
          <c:h val="0.17096018735363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/>
              </a:solidFill>
              <a:latin typeface="Calibri" panose="020F0502020204030204" charset="0"/>
              <a:ea typeface="+mn-ea"/>
              <a:cs typeface="+mn-ea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prstDash val="solid"/>
      <a:round/>
    </a:ln>
  </c:spPr>
  <c:txPr>
    <a:bodyPr/>
    <a:lstStyle/>
    <a:p>
      <a:pPr>
        <a:defRPr lang="en-US" sz="1600">
          <a:solidFill>
            <a:schemeClr val="tx1"/>
          </a:solidFill>
        </a:defRPr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wmf"/><Relationship Id="rId4" Type="http://schemas.openxmlformats.org/officeDocument/2006/relationships/package" Target="../embeddings/Workbook1.xlsx"/><Relationship Id="rId3" Type="http://schemas.openxmlformats.org/officeDocument/2006/relationships/image" Target="../media/image4.wmf"/><Relationship Id="rId2" Type="http://schemas.openxmlformats.org/officeDocument/2006/relationships/package" Target="../embeddings/Presentation1.pptx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wmf"/><Relationship Id="rId1" Type="http://schemas.openxmlformats.org/officeDocument/2006/relationships/package" Target="../embeddings/Workbook2.xls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3.xml"/><Relationship Id="rId2" Type="http://schemas.openxmlformats.org/officeDocument/2006/relationships/image" Target="../media/image9.wmf"/><Relationship Id="rId1" Type="http://schemas.openxmlformats.org/officeDocument/2006/relationships/package" Target="../embeddings/Workbook3.xls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24-Nov-2023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147955" y="1809750"/>
          <a:ext cx="11896090" cy="47980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43915"/>
                <a:gridCol w="3980534"/>
                <a:gridCol w="2327683"/>
                <a:gridCol w="2371726"/>
                <a:gridCol w="2372232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11506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Application demonstration to module owners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IT team to coordinate with the module SME’s for scheduling the training sessions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Support to WSC for the following activities: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Provisional admission to actual admitted students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Roll number generation process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Student group generation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Class Scheduling 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Hostel Admission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Room Allotment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UAT Sign Off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provide UAT sign off for all the modules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300" b="0" u="sng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</a:rPr>
                        <a:t>bishnupriya.panda@worldskillcenter.org</a:t>
                      </a:r>
                      <a:endParaRPr lang="en-US" sz="1300" b="0" u="sng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PRIORITY1 RELEASE HIGHLIGHTS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063625" y="3313430"/>
            <a:ext cx="5243195" cy="1989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SLCM release was scheduled in two phases,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 1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and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 2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Priority 1 release date was scheduled on 31 Aug 2023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Student Applicant feature, which was part of priority 2, was requested to be Go Live on September 26, 2023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spreadsheet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Priority1ImplementationChanges.xlsx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lists all the 25 changes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ppt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SLCM &amp; HRMS Priority1 Release.pptx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lists all the release features</a:t>
            </a:r>
            <a:endParaRPr lang="en-US" sz="160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178560" y="1602105"/>
          <a:ext cx="5128895" cy="1523365"/>
        </p:xfrm>
        <a:graphic>
          <a:graphicData uri="http://schemas.openxmlformats.org/drawingml/2006/table">
            <a:tbl>
              <a:tblPr/>
              <a:tblGrid>
                <a:gridCol w="3157220"/>
                <a:gridCol w="1971675"/>
              </a:tblGrid>
              <a:tr h="477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Release Planned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1 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8155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Release Requested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676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Priority1 Release Effort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 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  <a:sym typeface="+mn-ea"/>
                        </a:rPr>
                        <a:t>~ 536    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6386195" y="1603375"/>
          <a:ext cx="4933950" cy="1511300"/>
        </p:xfrm>
        <a:graphic>
          <a:graphicData uri="http://schemas.openxmlformats.org/drawingml/2006/table">
            <a:tbl>
              <a:tblPr/>
              <a:tblGrid>
                <a:gridCol w="3394075"/>
                <a:gridCol w="1539875"/>
              </a:tblGrid>
              <a:tr h="72517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Changes Requested during  Implementation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  26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78613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  <a:sym typeface="+mn-ea"/>
                        </a:rPr>
                        <a:t>Change Implementation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  <a:sym typeface="+mn-ea"/>
                        </a:rPr>
                        <a:t>Effort (hrs)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~ 329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13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287395" y="5453380"/>
          <a:ext cx="847725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2" imgW="971550" imgH="971550" progId="PowerPoint.Show.12">
                  <p:embed/>
                </p:oleObj>
              </mc:Choice>
              <mc:Fallback>
                <p:oleObj name="" showAsIcon="1" r:id="rId2" imgW="971550" imgH="971550" progId="PowerPoint.Show.12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7395" y="5453380"/>
                        <a:ext cx="847725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6395085" y="3314065"/>
          <a:ext cx="4925060" cy="281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Object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0605" y="5490845"/>
          <a:ext cx="817880" cy="67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4" imgW="971550" imgH="800100" progId="Excel.Sheet.12">
                  <p:embed/>
                </p:oleObj>
              </mc:Choice>
              <mc:Fallback>
                <p:oleObj name="" showAsIcon="1" r:id="rId4" imgW="971550" imgH="800100" progId="Excel.Sheet.12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0605" y="5490845"/>
                        <a:ext cx="817880" cy="67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APPLICATION TRAINING CHANGES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9" name="Table 18"/>
          <p:cNvGraphicFramePr/>
          <p:nvPr/>
        </p:nvGraphicFramePr>
        <p:xfrm>
          <a:off x="1626235" y="1518920"/>
          <a:ext cx="8644890" cy="1480820"/>
        </p:xfrm>
        <a:graphic>
          <a:graphicData uri="http://schemas.openxmlformats.org/drawingml/2006/table">
            <a:tbl>
              <a:tblPr/>
              <a:tblGrid>
                <a:gridCol w="2111484"/>
                <a:gridCol w="2111011"/>
                <a:gridCol w="2211197"/>
                <a:gridCol w="2211198"/>
              </a:tblGrid>
              <a:tr h="51117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New Changes Effort (in Hrs)</a:t>
                      </a:r>
                      <a:endParaRPr lang="en-US" sz="18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R cap="flat">
                      <a:noFill/>
                    </a:lnR>
                    <a:lnT cap="flat">
                      <a:noFill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-122"/>
                        </a:rPr>
                        <a:t>Procurement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-122"/>
                        </a:rPr>
                        <a:t>Infrastructure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-122"/>
                        </a:rPr>
                        <a:t>Training and Placement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</a:tr>
              <a:tr h="511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~34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~208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~33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~48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 Box 22"/>
          <p:cNvSpPr txBox="1"/>
          <p:nvPr/>
        </p:nvSpPr>
        <p:spPr>
          <a:xfrm>
            <a:off x="1526540" y="3452495"/>
            <a:ext cx="8745220" cy="1374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Procurement </a:t>
            </a:r>
            <a:r>
              <a:rPr lang="en-US" sz="1600">
                <a:latin typeface="Calibri" panose="020F0502020204030204" charset="0"/>
                <a:cs typeface="Calibri" panose="020F0502020204030204" charset="0"/>
                <a:sym typeface="+mn-ea"/>
              </a:rPr>
              <a:t>session-2 </a:t>
            </a: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and Training &amp; Placement trainings were conducted on 6 november, 2023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HRMS &amp; Infrastructure - Maintenance and Management training conducted on 9 November, 2023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The file </a:t>
            </a:r>
            <a:r>
              <a:rPr lang="en-US" sz="1600" i="1" u="sng">
                <a:latin typeface="Calibri" panose="020F0502020204030204" charset="0"/>
                <a:cs typeface="Calibri" panose="020F0502020204030204" charset="0"/>
              </a:rPr>
              <a:t>ApplicationTraining_ChangesList.xls</a:t>
            </a: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 lists all the changes that was </a:t>
            </a:r>
            <a:r>
              <a:rPr lang="en-US" sz="1600" u="sng">
                <a:latin typeface="Calibri" panose="020F0502020204030204" charset="0"/>
                <a:cs typeface="Calibri" panose="020F0502020204030204" charset="0"/>
              </a:rPr>
              <a:t>not provided during requirement gathering sessions</a:t>
            </a: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 but was shared at the time of training to WSC SME’s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Object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61300" y="4693285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1" imgW="971550" imgH="800100" progId="Excel.Sheet.12">
                  <p:embed/>
                </p:oleObj>
              </mc:Choice>
              <mc:Fallback>
                <p:oleObj name="" showAsIcon="1" r:id="rId1" imgW="971550" imgH="800100" progId="Excel.Sheet.12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61300" y="4693285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77875"/>
          </a:xfrm>
        </p:spPr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MODULE MILESTONE STATUS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842645" y="5890895"/>
            <a:ext cx="11077575" cy="253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200" b="1" i="1">
                <a:solidFill>
                  <a:srgbClr val="1552D1"/>
                </a:solidFill>
                <a:latin typeface="Calibri" panose="020F0502020204030204" charset="0"/>
                <a:cs typeface="Calibri" panose="020F0502020204030204" charset="0"/>
              </a:rPr>
              <a:t>*Infrastructure</a:t>
            </a:r>
            <a:r>
              <a:rPr lang="en-US" sz="1200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- Maintenance and Management training done on 9 November, 2023. Project plan and monitoring to be done</a:t>
            </a:r>
            <a:endParaRPr lang="en-US" sz="1600" i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842645" y="3592195"/>
          <a:ext cx="10972800" cy="2387600"/>
        </p:xfrm>
        <a:graphic>
          <a:graphicData uri="http://schemas.openxmlformats.org/drawingml/2006/table">
            <a:tbl>
              <a:tblPr/>
              <a:tblGrid>
                <a:gridCol w="2212340"/>
                <a:gridCol w="1089660"/>
                <a:gridCol w="1449070"/>
                <a:gridCol w="1688465"/>
                <a:gridCol w="1732915"/>
                <a:gridCol w="1341120"/>
                <a:gridCol w="1459230"/>
              </a:tblGrid>
              <a:tr h="485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PRIORITY 2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Requirement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Development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System Testing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Deployment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Training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SLCM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TnP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Procurement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rgbClr val="FFFFFF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Infrastructure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-122"/>
                          <a:sym typeface="+mn-ea"/>
                        </a:rPr>
                        <a:t>*Partial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Finance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842645" y="2118995"/>
          <a:ext cx="10972800" cy="1310005"/>
        </p:xfrm>
        <a:graphic>
          <a:graphicData uri="http://schemas.openxmlformats.org/drawingml/2006/table">
            <a:tbl>
              <a:tblPr/>
              <a:tblGrid>
                <a:gridCol w="2212340"/>
                <a:gridCol w="1089660"/>
                <a:gridCol w="1449070"/>
                <a:gridCol w="1688465"/>
                <a:gridCol w="1732915"/>
                <a:gridCol w="1341120"/>
                <a:gridCol w="1459230"/>
              </a:tblGrid>
              <a:tr h="357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PRIORITY 1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Requirement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Development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System Testing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Deployment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SLCM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834515" y="1432560"/>
            <a:ext cx="8319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1D41D5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Development and System Testing Completed for all modules</a:t>
            </a:r>
            <a:endParaRPr lang="en-US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55"/>
            <a:ext cx="10972800" cy="706120"/>
          </a:xfrm>
        </p:spPr>
        <p:txBody>
          <a:bodyPr/>
          <a:p>
            <a:pPr algn="ctr"/>
            <a:br>
              <a:rPr lang="en-US" sz="2200" b="1">
                <a:sym typeface="+mn-ea"/>
              </a:rPr>
            </a:br>
            <a:r>
              <a:rPr lang="en-US" sz="2400" b="1">
                <a:sym typeface="+mn-ea"/>
              </a:rPr>
              <a:t>TASKS PLANNED/ACCOMPLISHED THIS WEEK</a:t>
            </a:r>
            <a:endParaRPr lang="en-US" sz="23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4135" y="1385570"/>
          <a:ext cx="12025630" cy="533590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2310"/>
                <a:gridCol w="3143885"/>
                <a:gridCol w="1086485"/>
                <a:gridCol w="995045"/>
                <a:gridCol w="6097905"/>
              </a:tblGrid>
              <a:tr h="5137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529590">
                <a:tc rowSpan="4"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Arial" panose="020B0604020202020204" pitchFamily="34" charset="0"/>
                        </a:rPr>
                        <a:t>Incorporation of the changes / modifications proposed by WSC SME’s during application training</a:t>
                      </a:r>
                      <a:endParaRPr lang="en-US" altLang="zh-CN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2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Procurement &amp; Inventory Management</a:t>
                      </a:r>
                      <a:endParaRPr lang="en-US" sz="1200" b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80365"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D41D5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200" b="1">
                        <a:solidFill>
                          <a:srgbClr val="1D41D5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Training &amp; Placement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506220"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Hold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awaiting for WSC’s the workflows for the following features :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Job Requisition</a:t>
                      </a:r>
                      <a:endParaRPr lang="en-US" sz="12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Job Offer Creation Request</a:t>
                      </a:r>
                      <a:endParaRPr lang="en-US" sz="12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Goal Settings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Employee Renewal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Employee Resignation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21945"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2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Infrastructure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5816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SOUL team analyzing existing refund process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2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Analysis and changes done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5816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Money Receipt (</a:t>
                      </a: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PDF Generation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) Analysis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- 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Hold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sent an email communication to OCAC for providing pre-production server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6774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shared the following master data templates with WSC IT team: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Hostel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Employee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Templates shared on 24 November 2023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	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13080" y="5716905"/>
            <a:ext cx="101193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Milestone 1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Gap Analysis Document and SRS documents sign off completed in June, 2023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Milestone 2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&amp; 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3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High Level Design (HLD) Document and Prototype digital sign off completed in October, 2023  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Milestone 4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Development of priority 1 &amp; 2 features completed in Aug &amp; October, 2023 respectively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0" y="3249930"/>
            <a:ext cx="838200" cy="3581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5770" y="1179195"/>
            <a:ext cx="12757785" cy="4307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ym typeface="+mn-ea"/>
              </a:rPr>
              <a:t>ISSUES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-635" y="1235710"/>
          <a:ext cx="12127865" cy="558863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71550"/>
                <a:gridCol w="3455670"/>
                <a:gridCol w="1331595"/>
                <a:gridCol w="1332865"/>
                <a:gridCol w="971550"/>
                <a:gridCol w="406463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35306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19-Jan-23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acknowledge the delay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  <a:tr h="74866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Availability of OCAC server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11-May-23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acknowledge the additional effort required (CR) to test the desktop version of the application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6774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09-June-23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acknowledge the change request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6774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5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Pending Action Items from 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19-Sep-23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2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IT teams should assist SOUL to close the pending open points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D41D5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: WSC IT team mentioned that paper setter process will have no change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24206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Money Receipt (</a:t>
                      </a: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PDF Generation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)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30-Oct-23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HOLD</a:t>
                      </a:r>
                      <a:endParaRPr lang="en-US" sz="14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trying to debug the issue to determine its underlying cause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</a:t>
                      </a:r>
                      <a:r>
                        <a:rPr lang="en-US" sz="1300" b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3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is awaiting for OCAC to provide the pre-production server. Follow up mail has been sent to WSC IT team</a:t>
                      </a:r>
                      <a:endParaRPr lang="en-US" sz="13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00457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7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Integration - Payment Gateway (Axis)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01-Nov-23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HOLD</a:t>
                      </a:r>
                      <a:endParaRPr lang="en-US" sz="12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Axis bank team has provided live kit but development working key is different than the development kit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Production integration development is done. WSC IT team to perform the testing</a:t>
                      </a:r>
                      <a:endParaRPr lang="en-US" sz="13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525250" y="3888105"/>
          <a:ext cx="344170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800100" progId="Excel.Sheet.12">
                  <p:embed/>
                </p:oleObj>
              </mc:Choice>
              <mc:Fallback>
                <p:oleObj name="" showAsIcon="1" r:id="rId1" imgW="971550" imgH="800100" progId="Excel.Sheet.12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25250" y="3888105"/>
                        <a:ext cx="344170" cy="28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 </a:t>
            </a:r>
            <a:b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</a:br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(Requested during Requirement Gathering Stage)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396875" y="1725930"/>
          <a:ext cx="11398885" cy="40703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65835"/>
                <a:gridCol w="4878070"/>
                <a:gridCol w="4029710"/>
                <a:gridCol w="1525270"/>
              </a:tblGrid>
              <a:tr h="5778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Effort (hr)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</a:tr>
              <a:tr h="606425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Counselling and Entrance Examination Process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~ 475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5790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Training Of Trainers(TOT)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~ 900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6425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~ 368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5790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~ 240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068070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~ 160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396875" y="6078220"/>
            <a:ext cx="1113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As discussed on 9th June 2023, the change requests Budget and Payroll have been removed from the the list</a:t>
            </a:r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6133</Words>
  <Application>WPS Presentation</Application>
  <PresentationFormat>Widescreen</PresentationFormat>
  <Paragraphs>568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Bookman Old Style</vt:lpstr>
      <vt:lpstr>Calibri</vt:lpstr>
      <vt:lpstr>Cambria</vt:lpstr>
      <vt:lpstr>Arial Unicode MS</vt:lpstr>
      <vt:lpstr>Wingdings</vt:lpstr>
      <vt:lpstr>Default Design</vt:lpstr>
      <vt:lpstr>PowerPoint.Show.12</vt:lpstr>
      <vt:lpstr>Excel.Sheet.12</vt:lpstr>
      <vt:lpstr>Excel.Sheet.12</vt:lpstr>
      <vt:lpstr>Excel.Sheet.12</vt:lpstr>
      <vt:lpstr>PowerPoint 演示文稿</vt:lpstr>
      <vt:lpstr>PROJECT SUMMARY</vt:lpstr>
      <vt:lpstr>PRIORITY1 RELEASE HIGHLIGHTS</vt:lpstr>
      <vt:lpstr>APPLICATION TRAINING CHANGES</vt:lpstr>
      <vt:lpstr>MODULE MILESTONE STATUS</vt:lpstr>
      <vt:lpstr> TASKS PLANNED/ACCOMPLISHED THIS WEEK</vt:lpstr>
      <vt:lpstr>OVERALL PROJECT PROGRESS TIMELINE</vt:lpstr>
      <vt:lpstr>ISSUES </vt:lpstr>
      <vt:lpstr>CHANGE REQUESTS  (Requested during Requirement Gathering Stage)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sharm</cp:lastModifiedBy>
  <cp:revision>1645</cp:revision>
  <dcterms:created xsi:type="dcterms:W3CDTF">2023-02-08T07:09:00Z</dcterms:created>
  <dcterms:modified xsi:type="dcterms:W3CDTF">2023-11-24T12:37:45Z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1033-12.2.0.13306</vt:lpwstr>
  </property>
</Properties>
</file>