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pptx" ContentType="application/vnd.openxmlformats-officedocument.presentationml.presentation"/>
  <Default Extension="xlsx" ContentType="application/vnd.openxmlformats-officedocument.spreadsheetml.shee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68" r:id="rId3"/>
    <p:sldId id="460" r:id="rId5"/>
    <p:sldId id="262" r:id="rId6"/>
    <p:sldId id="469" r:id="rId7"/>
    <p:sldId id="461" r:id="rId8"/>
    <p:sldId id="435" r:id="rId9"/>
    <p:sldId id="260" r:id="rId10"/>
    <p:sldId id="386" r:id="rId11"/>
    <p:sldId id="477" r:id="rId12"/>
    <p:sldId id="275" r:id="rId13"/>
    <p:sldId id="261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1D5"/>
    <a:srgbClr val="0B5FD1"/>
    <a:srgbClr val="1552D1"/>
    <a:srgbClr val="A969C4"/>
    <a:srgbClr val="900DC1"/>
    <a:srgbClr val="78398D"/>
    <a:srgbClr val="76388E"/>
    <a:srgbClr val="231549"/>
    <a:srgbClr val="68368A"/>
    <a:srgbClr val="7F3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oleObject" Target="file:///C:\Users\sharm\SP_OFFICE\SharmisthaPanda\SP\APPLICATIONS\WSC\Weekly_ProjectStatus_Report\Report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920" b="1" i="0" u="none" strike="noStrike" kern="1200" baseline="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pPr>
            <a:r>
              <a:rPr lang="en-US" sz="1920">
                <a:solidFill>
                  <a:schemeClr val="tx1"/>
                </a:solidFill>
              </a:rPr>
              <a:t>Change Implementation Effort</a:t>
            </a:r>
            <a:endParaRPr lang="en-US" sz="192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52798962556368"/>
          <c:y val="0.0114518592327851"/>
        </c:manualLayout>
      </c:layout>
      <c:overlay val="0"/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title>
    <c:autoTitleDeleted val="0"/>
    <c:plotArea>
      <c:layout>
        <c:manualLayout>
          <c:layoutTarget val="inner"/>
          <c:xMode val="edge"/>
          <c:yMode val="edge"/>
          <c:x val="0.252412858376099"/>
          <c:y val="0.14192037470726"/>
          <c:w val="0.40388797619386"/>
          <c:h val="0.661070975554775"/>
        </c:manualLayout>
      </c:layout>
      <c:pieChart>
        <c:varyColors val="1"/>
        <c:ser>
          <c:idx val="0"/>
          <c:order val="0"/>
          <c:explosion val="0"/>
          <c:dPt>
            <c:idx val="0"/>
            <c:bubble3D val="0"/>
            <c:sp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c:spPr>
          </c:dPt>
          <c:dPt>
            <c:idx val="1"/>
            <c:bubble3D val="0"/>
            <c:spPr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ang="5400000" scaled="0"/>
              </a:gradFill>
            </c:spPr>
          </c:dPt>
          <c:dPt>
            <c:idx val="2"/>
            <c:bubble3D val="0"/>
            <c:spPr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5400000" scaled="0"/>
              </a:gradFill>
            </c:spPr>
          </c:dPt>
          <c:dLbls>
            <c:dLbl>
              <c:idx val="0"/>
              <c:layout>
                <c:manualLayout>
                  <c:x val="-0.142782780396755"/>
                  <c:y val="0.053130402967584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15807089594153"/>
                  <c:y val="-0.1447396129628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43108396997306"/>
                  <c:y val="-0.0093967395127517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rgbClr val="FFFFFF"/>
              </a:solidFill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1" i="0" u="none" strike="noStrike" kern="1200" baseline="0">
                    <a:solidFill>
                      <a:schemeClr val="tx1"/>
                    </a:solidFill>
                    <a:latin typeface="Calibri" panose="020F0502020204030204" charset="0"/>
                    <a:ea typeface="+mn-ea"/>
                    <a:cs typeface="+mn-ea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[ReportData.xlsx]ChangesEffort!$G$7:$G$9</c:f>
              <c:strCache>
                <c:ptCount val="3"/>
                <c:pt idx="0">
                  <c:v>Customization</c:v>
                </c:pt>
                <c:pt idx="1">
                  <c:v>Data Upload</c:v>
                </c:pt>
                <c:pt idx="2">
                  <c:v>New Development</c:v>
                </c:pt>
              </c:strCache>
            </c:strRef>
          </c:cat>
          <c:val>
            <c:numRef>
              <c:f>[ReportData.xlsx]ChangesEffort!$H$7:$H$9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pPr>
          </a:p>
        </c:txPr>
      </c:legendEntry>
      <c:layout>
        <c:manualLayout>
          <c:xMode val="edge"/>
          <c:yMode val="edge"/>
          <c:x val="0.0293318071254829"/>
          <c:y val="0.822014051522248"/>
          <c:w val="0.937902418085563"/>
          <c:h val="0.17096018735363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/>
              </a:solidFill>
              <a:latin typeface="Calibri" panose="020F0502020204030204" charset="0"/>
              <a:ea typeface="+mn-ea"/>
              <a:cs typeface="+mn-ea"/>
            </a:defRPr>
          </a:pPr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noFill/>
      <a:prstDash val="solid"/>
      <a:round/>
    </a:ln>
  </c:spPr>
  <c:txPr>
    <a:bodyPr/>
    <a:lstStyle/>
    <a:p>
      <a:pPr>
        <a:defRPr lang="en-US" sz="1600">
          <a:solidFill>
            <a:schemeClr val="tx1"/>
          </a:solidFill>
        </a:defRPr>
      </a:pPr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>
                <a:solidFill>
                  <a:srgbClr val="78398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.wmf"/><Relationship Id="rId4" Type="http://schemas.openxmlformats.org/officeDocument/2006/relationships/package" Target="../embeddings/Workbook1.xlsx"/><Relationship Id="rId3" Type="http://schemas.openxmlformats.org/officeDocument/2006/relationships/image" Target="../media/image4.wmf"/><Relationship Id="rId2" Type="http://schemas.openxmlformats.org/officeDocument/2006/relationships/package" Target="../embeddings/Presentation1.pptx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wmf"/><Relationship Id="rId1" Type="http://schemas.openxmlformats.org/officeDocument/2006/relationships/package" Target="../embeddings/Workbook2.xlsx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29-Dec-2023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CHANGE REQUESTS </a:t>
            </a:r>
            <a:b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</a:br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(Requested during Requirement Gathering Stage)</a:t>
            </a:r>
            <a:endParaRPr lang="en-US" sz="2400" b="1">
              <a:solidFill>
                <a:srgbClr val="78398D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2"/>
          </p:nvPr>
        </p:nvGraphicFramePr>
        <p:xfrm>
          <a:off x="396875" y="1725930"/>
          <a:ext cx="11398885" cy="407035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65835"/>
                <a:gridCol w="4878070"/>
                <a:gridCol w="4029710"/>
                <a:gridCol w="1525270"/>
              </a:tblGrid>
              <a:tr h="5778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Module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Effort (hr)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rgbClr val="A969C4"/>
                    </a:solidFill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Counselling and Entrance Examination Process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Students Management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~ 475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0579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Training Of Trainers(TOT)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Students Management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~ 900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Recruitment Process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Human Resources Management System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~ 368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0579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Employee Re-Engagement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Human Resources Management System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~ 240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10680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Testing effort for application installation in desktop version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OCAC Server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~ 160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396875" y="6078220"/>
            <a:ext cx="11135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As discussed on 9th June 2023, the change requests Budget and Payroll have been removed from the the list</a:t>
            </a:r>
            <a:endParaRPr 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 sz="2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</p:nvPr>
        </p:nvGraphicFramePr>
        <p:xfrm>
          <a:off x="71120" y="1417955"/>
          <a:ext cx="12033885" cy="503834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52805"/>
                <a:gridCol w="4105275"/>
                <a:gridCol w="1169670"/>
                <a:gridCol w="1052830"/>
                <a:gridCol w="4853305"/>
              </a:tblGrid>
              <a:tr h="2882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1318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Application demonstration to module owners: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171450" indent="-1714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Counselling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171450" indent="-1714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ToT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– Session3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171450" indent="-1714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Academics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171450" indent="-1714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Payroll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171450" indent="-1714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Accounting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1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IT team to coordinate with the module SME’s for scheduling the training sessions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151765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Support to WSC for the following activities: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Provisional admission to actual admitted students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Roll number generation process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Student group generation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Class Scheduling 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Hostel Admission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Room Allotment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1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100" dirty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362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2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Dynamic Workflow HRMS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1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Refer Slide 8 - Sl No. 8</a:t>
                      </a:r>
                      <a:endParaRPr lang="en-US" sz="1100" dirty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9596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20000"/>
                        </a:lnSpc>
                        <a:buFont typeface="Wingdings" panose="05000000000000000000" charset="0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UAT Sign Off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1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will perform another deployment, and the requirements for *</a:t>
                      </a:r>
                      <a:r>
                        <a:rPr lang="en-US" sz="1100" u="sng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all modules</a:t>
                      </a:r>
                      <a:r>
                        <a:rPr lang="en-US" sz="11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will be available to the WSC team for their UAT</a:t>
                      </a:r>
                      <a:endParaRPr lang="en-US" sz="1100" dirty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* </a:t>
                      </a:r>
                      <a:r>
                        <a:rPr lang="en-US" sz="900" i="1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SLCM, </a:t>
                      </a:r>
                      <a:r>
                        <a:rPr lang="en-US" sz="900" i="1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HRMS,Procurement,Infrastructure,TnP</a:t>
                      </a:r>
                      <a:r>
                        <a:rPr lang="en-US" sz="900" i="1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, Accounting</a:t>
                      </a:r>
                      <a:endParaRPr lang="en-US" sz="900" i="1" dirty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anchor="ctr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anchor="ctr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lstStyle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lstStyle/>
                    <a:p>
                      <a:pPr marL="139700" indent="0">
                        <a:buNone/>
                      </a:pPr>
                      <a:r>
                        <a:rPr lang="en-US" sz="1300" b="0" u="sng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</a:rPr>
                        <a:t>bishnupriya.panda@worldskillcenter.org</a:t>
                      </a:r>
                      <a:endParaRPr lang="en-US" sz="1300" b="0" u="sng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lstStyle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lstStyle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PRIORITY1 RELEASE HIGHLIGHTS</a:t>
            </a:r>
            <a:endParaRPr lang="en-US" sz="2400" b="1">
              <a:solidFill>
                <a:srgbClr val="78398D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063625" y="3313430"/>
            <a:ext cx="5243195" cy="1989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SLCM release was scheduled in two phases,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priority 1</a:t>
            </a: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 and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priority 2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Priority 1 release date was scheduled on 31 Aug 2023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The Student Applicant feature, which was part of priority 2, was requested to be Go Live on September 26, 2023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The spreadsheet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Priority1ImplementationChanges.xlsx</a:t>
            </a: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 lists all the 25 changes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The ppt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SLCM &amp; HRMS Priority1 Release.pptx</a:t>
            </a: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 lists all the release features</a:t>
            </a:r>
            <a:endParaRPr lang="en-US" sz="1600"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1178560" y="1602105"/>
          <a:ext cx="5128895" cy="1523365"/>
        </p:xfrm>
        <a:graphic>
          <a:graphicData uri="http://schemas.openxmlformats.org/drawingml/2006/table">
            <a:tbl>
              <a:tblPr/>
              <a:tblGrid>
                <a:gridCol w="3157220"/>
                <a:gridCol w="1971675"/>
              </a:tblGrid>
              <a:tr h="47752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Release Planned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1 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8155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Release Requested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6769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Priority1 Release Effort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 </a:t>
                      </a: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  <a:sym typeface="+mn-ea"/>
                        </a:rPr>
                        <a:t>~ 536    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6386195" y="1603375"/>
          <a:ext cx="4933950" cy="1511300"/>
        </p:xfrm>
        <a:graphic>
          <a:graphicData uri="http://schemas.openxmlformats.org/drawingml/2006/table">
            <a:tbl>
              <a:tblPr/>
              <a:tblGrid>
                <a:gridCol w="3394075"/>
                <a:gridCol w="1539875"/>
              </a:tblGrid>
              <a:tr h="72517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Changes Requested during  Implementation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  26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78613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  <a:sym typeface="+mn-ea"/>
                        </a:rPr>
                        <a:t>Change Implementation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  <a:sym typeface="+mn-ea"/>
                        </a:rPr>
                        <a:t>Effort (hrs)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~ 329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Content Placeholder 13">
            <a:hlinkClick r:id="" action="ppaction://ole?verb=0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287395" y="5453380"/>
          <a:ext cx="847725" cy="77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" showAsIcon="1" r:id="rId2" imgW="971550" imgH="971550" progId="PowerPoint.Show.12">
                  <p:embed/>
                </p:oleObj>
              </mc:Choice>
              <mc:Fallback>
                <p:oleObj name="" showAsIcon="1" r:id="rId2" imgW="971550" imgH="971550" progId="PowerPoint.Show.12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87395" y="5453380"/>
                        <a:ext cx="847725" cy="77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6395085" y="3314065"/>
          <a:ext cx="4925060" cy="2816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Object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00605" y="5490845"/>
          <a:ext cx="817880" cy="67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" showAsIcon="1" r:id="rId4" imgW="971550" imgH="800100" progId="Excel.Sheet.12">
                  <p:embed/>
                </p:oleObj>
              </mc:Choice>
              <mc:Fallback>
                <p:oleObj name="" showAsIcon="1" r:id="rId4" imgW="971550" imgH="800100" progId="Excel.Sheet.12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0605" y="5490845"/>
                        <a:ext cx="817880" cy="67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APPLICATION TRAINING CHANGES</a:t>
            </a:r>
            <a:endParaRPr lang="en-US" sz="2400" b="1">
              <a:solidFill>
                <a:srgbClr val="78398D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1161415" y="3961130"/>
            <a:ext cx="10005060" cy="1508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Procurement 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session-3 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and Training &amp; Placement trainings were conducted on 20 November, 2023</a:t>
            </a:r>
            <a:endParaRPr lang="en-US" sz="1400" dirty="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HRMS and Hostel trainings was conducted on 29th November, 2023</a:t>
            </a:r>
            <a:endParaRPr lang="en-US" sz="1400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Infrastructure Maintenance and Project plan monitoring trainings were conducted on 9th Nov and 4th Dec,2023 respectively</a:t>
            </a:r>
            <a:endParaRPr lang="en-US" sz="1400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*</a:t>
            </a:r>
            <a:r>
              <a:rPr lang="en-US" sz="14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ToT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 - Enrollment &amp; Academic module training conducted on 18 December, 2023</a:t>
            </a:r>
            <a:endParaRPr lang="en-US" sz="1400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The file </a:t>
            </a:r>
            <a:r>
              <a:rPr lang="en-US" sz="1400" i="1" u="sng" dirty="0">
                <a:latin typeface="Calibri" panose="020F0502020204030204" charset="0"/>
                <a:cs typeface="Calibri" panose="020F0502020204030204" charset="0"/>
              </a:rPr>
              <a:t>ApplicationTraining_ChangesList.xls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lists all the changes that was </a:t>
            </a:r>
            <a:r>
              <a:rPr lang="en-US" sz="1400" u="sng" dirty="0">
                <a:latin typeface="Calibri" panose="020F0502020204030204" charset="0"/>
                <a:cs typeface="Calibri" panose="020F0502020204030204" charset="0"/>
              </a:rPr>
              <a:t>not provided during requirement gathering sessions</a:t>
            </a: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but was shared at the time of training to WSC SME’s</a:t>
            </a:r>
            <a:endParaRPr lang="en-US" sz="1400" dirty="0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10" name="Table 9"/>
          <p:cNvGraphicFramePr/>
          <p:nvPr/>
        </p:nvGraphicFramePr>
        <p:xfrm>
          <a:off x="1344930" y="1778000"/>
          <a:ext cx="9203055" cy="1350010"/>
        </p:xfrm>
        <a:graphic>
          <a:graphicData uri="http://schemas.openxmlformats.org/drawingml/2006/table">
            <a:tbl>
              <a:tblPr/>
              <a:tblGrid>
                <a:gridCol w="1475105"/>
                <a:gridCol w="927100"/>
                <a:gridCol w="1569085"/>
                <a:gridCol w="2590165"/>
                <a:gridCol w="1080770"/>
                <a:gridCol w="1560830"/>
              </a:tblGrid>
              <a:tr h="349885">
                <a:tc gridSpan="6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Calibri" panose="020F0502020204030204" charset="-122"/>
                        </a:rPr>
                        <a:t>New Changes Effort (in Hrs)</a:t>
                      </a:r>
                      <a:endParaRPr lang="en-US" sz="2000" b="1">
                        <a:solidFill>
                          <a:srgbClr val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</a:tcPr>
                </a:tc>
              </a:tr>
              <a:tr h="3181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Procurement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HRMS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Infrastructure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Training and Placement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ToT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Hostel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scaled="0"/>
                    </a:gradFill>
                  </a:tcPr>
                </a:tc>
              </a:tr>
              <a:tr h="6819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~995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~1091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~568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~48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~223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 66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Object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69020" y="5445125"/>
          <a:ext cx="971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1" imgW="971550" imgH="800100" progId="Excel.Sheet.12">
                  <p:embed/>
                </p:oleObj>
              </mc:Choice>
              <mc:Fallback>
                <p:oleObj name="" showAsIcon="1" r:id="rId1" imgW="971550" imgH="800100" progId="Excel.Sheet.12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69020" y="5445125"/>
                        <a:ext cx="971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777875"/>
          </a:xfrm>
        </p:spPr>
        <p:txBody>
          <a:bodyPr/>
          <a:lstStyle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MODULE MILESTONE STATUS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842645" y="5941695"/>
            <a:ext cx="11077575" cy="2533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1200" b="1" i="1" dirty="0">
                <a:solidFill>
                  <a:schemeClr val="accent5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* SLCM - ToT session 3 pending. Counselling and Academics to be done.</a:t>
            </a:r>
            <a:endParaRPr lang="en-US" sz="1200" b="1" i="1" dirty="0">
              <a:solidFill>
                <a:schemeClr val="accent5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200" b="1" i="1" dirty="0">
              <a:solidFill>
                <a:schemeClr val="accent5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842645" y="3592195"/>
          <a:ext cx="10972800" cy="2298700"/>
        </p:xfrm>
        <a:graphic>
          <a:graphicData uri="http://schemas.openxmlformats.org/drawingml/2006/table">
            <a:tbl>
              <a:tblPr/>
              <a:tblGrid>
                <a:gridCol w="2212340"/>
                <a:gridCol w="1089660"/>
                <a:gridCol w="1449070"/>
                <a:gridCol w="1688465"/>
                <a:gridCol w="1732915"/>
                <a:gridCol w="1341120"/>
                <a:gridCol w="1459230"/>
              </a:tblGrid>
              <a:tr h="4851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PRIORITY 2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Requirement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Design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Development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System Testing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Deployment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Training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</a:tr>
              <a:tr h="2717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SLCM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-122"/>
                        </a:rPr>
                        <a:t>* Partial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TnP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717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Procurement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 b="1">
                        <a:solidFill>
                          <a:srgbClr val="FFFFFF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717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HRMS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717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Infrastructure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717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Finance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842645" y="2118995"/>
          <a:ext cx="10972800" cy="1310005"/>
        </p:xfrm>
        <a:graphic>
          <a:graphicData uri="http://schemas.openxmlformats.org/drawingml/2006/table">
            <a:tbl>
              <a:tblPr/>
              <a:tblGrid>
                <a:gridCol w="2212340"/>
                <a:gridCol w="1089660"/>
                <a:gridCol w="1449070"/>
                <a:gridCol w="1688465"/>
                <a:gridCol w="1732915"/>
                <a:gridCol w="1341120"/>
                <a:gridCol w="1459230"/>
              </a:tblGrid>
              <a:tr h="3575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PRIORITY 1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Requirement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Design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Development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System Testing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Deployment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Training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SLCM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HRMS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834515" y="1432560"/>
            <a:ext cx="8319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solidFill>
                  <a:srgbClr val="1D41D5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Development and System Testing Completed for all modules</a:t>
            </a:r>
            <a:endParaRPr lang="en-US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555"/>
            <a:ext cx="10972800" cy="706120"/>
          </a:xfrm>
        </p:spPr>
        <p:txBody>
          <a:bodyPr/>
          <a:lstStyle/>
          <a:p>
            <a:pPr algn="ctr"/>
            <a:br>
              <a:rPr lang="en-US" sz="2200" b="1">
                <a:sym typeface="+mn-ea"/>
              </a:rPr>
            </a:br>
            <a:r>
              <a:rPr lang="en-US" sz="2400" b="1">
                <a:sym typeface="+mn-ea"/>
              </a:rPr>
              <a:t>TASKS PLANNED/ACCOMPLISHED THIS WEEK</a:t>
            </a:r>
            <a:endParaRPr lang="en-US" sz="23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4135" y="1703070"/>
          <a:ext cx="12063730" cy="367665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04850"/>
                <a:gridCol w="3153410"/>
                <a:gridCol w="1090295"/>
                <a:gridCol w="998220"/>
                <a:gridCol w="6116955"/>
              </a:tblGrid>
              <a:tr h="52197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47053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Money Receipt (</a:t>
                      </a: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PDF Generation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) Analysis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 dirty="0">
                          <a:solidFill>
                            <a:srgbClr val="1D41D5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200" b="1" dirty="0">
                        <a:solidFill>
                          <a:srgbClr val="1D41D5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is working on the provided server by OCAC</a:t>
                      </a:r>
                      <a:endParaRPr lang="en-US" sz="1200" dirty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2133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ToT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training / demonstration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  <a:buClrTx/>
                        <a:buSzTx/>
                        <a:buNone/>
                      </a:pPr>
                      <a:r>
                        <a:rPr lang="en-US" sz="1200" dirty="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2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Pending</a:t>
                      </a:r>
                      <a:endParaRPr lang="en-US" sz="1200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demonstrated the </a:t>
                      </a:r>
                      <a:r>
                        <a:rPr lang="en-US" sz="12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ToT</a:t>
                      </a:r>
                      <a:r>
                        <a:rPr lang="en-US" sz="12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feature to some of the module SME's. The second session was held on 18 December 2023. Enrollment &amp; Academic module demonstration was given to WSC team.</a:t>
                      </a:r>
                      <a:endParaRPr lang="en-US" sz="1200" dirty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 dirty="0">
                          <a:solidFill>
                            <a:srgbClr val="1D41D5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 :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to coordinate with the SME’s for the pending training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2133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Hostel Master Data Creation in Production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sz="12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marR="0" lvl="0" indent="0" algn="ctr" defTabSz="91440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200" dirty="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2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 i="0" u="none" kern="1200" baseline="0" dirty="0">
                          <a:solidFill>
                            <a:srgbClr val="00B050"/>
                          </a:solidFill>
                          <a:latin typeface="Calibri" panose="020F0502020204030204" charset="0"/>
                          <a:ea typeface="+mn-ea"/>
                          <a:cs typeface="Calibri" panose="020F0502020204030204" charset="0"/>
                        </a:rPr>
                        <a:t>Done</a:t>
                      </a:r>
                      <a:endParaRPr lang="en-US" sz="1200" b="1" i="0" u="none" kern="1200" baseline="0" dirty="0">
                        <a:solidFill>
                          <a:srgbClr val="00B050"/>
                        </a:solidFill>
                        <a:latin typeface="Calibri" panose="020F0502020204030204" charset="0"/>
                        <a:ea typeface="+mn-ea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hostel superintendents were shown how to enter master data into the system and fill out data template</a:t>
                      </a:r>
                      <a:endParaRPr lang="en-US" sz="1200" dirty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 sz="2400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							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								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13080" y="5716905"/>
            <a:ext cx="101193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Milestone 1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- Gap Analysis Document and SRS documents sign off completed in June, 2023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Milestone 2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&amp; </a:t>
            </a: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3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- High Level Design (HLD) Document and Prototype digital sign off completed in October, 2023  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Milestone 4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- Development of priority 1 &amp; 2 features completed in Aug &amp; October, 2023 respectively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6900" y="3249930"/>
            <a:ext cx="838200" cy="3581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740" y="1363980"/>
            <a:ext cx="12270740" cy="4352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>
                <a:sym typeface="+mn-ea"/>
              </a:rPr>
              <a:t>ISSUES</a:t>
            </a:r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35255" y="1127760"/>
          <a:ext cx="11936095" cy="566801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56945"/>
                <a:gridCol w="3400425"/>
                <a:gridCol w="1310640"/>
                <a:gridCol w="1311275"/>
                <a:gridCol w="956310"/>
                <a:gridCol w="4000500"/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31051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1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19-Jan-23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2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acknowledge the delay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74866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Availability of OCAC server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11-May-23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2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to acknowledge the additional effort required (CR) to test the desktop version of the application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9677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highlighted the addition to scope (change request) for the features that were discovered during the requirements study but were not specified in the request for proposal document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09-June-23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2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acknowledge the change request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9677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7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Integration - Payment Gateway (Axis)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01-Nov-23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HOLD</a:t>
                      </a:r>
                      <a:endParaRPr lang="en-US" sz="12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Axis bank team has provided live kit but development working key is different than the development kit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Production integration development is done. WSC IT team to perform the testing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40589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HRMS Workflows discussion with WSC:</a:t>
                      </a:r>
                      <a:endParaRPr lang="en-US" sz="12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28600" indent="-228600" algn="l" fontAlgn="ctr">
                        <a:lnSpc>
                          <a:spcPct val="120000"/>
                        </a:lnSpc>
                        <a:buClrTx/>
                        <a:buSzTx/>
                        <a:buFont typeface="+mj-lt"/>
                        <a:buAutoNum type="alphaLcPeriod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Goal Settings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28600" indent="-228600" algn="l" fontAlgn="ctr">
                        <a:lnSpc>
                          <a:spcPct val="120000"/>
                        </a:lnSpc>
                        <a:buClrTx/>
                        <a:buSzTx/>
                        <a:buFont typeface="+mj-lt"/>
                        <a:buAutoNum type="alphaLcPeriod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Employee Renewal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28600" indent="-228600" algn="l" fontAlgn="ctr">
                        <a:lnSpc>
                          <a:spcPct val="120000"/>
                        </a:lnSpc>
                        <a:buClrTx/>
                        <a:buSzTx/>
                        <a:buFont typeface="+mj-lt"/>
                        <a:buAutoNum type="alphaLcPeriod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Employee Resignation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28600" indent="-228600" algn="l" fontAlgn="ctr">
                        <a:lnSpc>
                          <a:spcPct val="120000"/>
                        </a:lnSpc>
                        <a:buClrTx/>
                        <a:buSzTx/>
                        <a:buFont typeface="+mj-lt"/>
                        <a:buAutoNum type="alphaLcPeriod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Appraisal</a:t>
                      </a:r>
                      <a:endParaRPr lang="en-US" sz="12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18-Dec-23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HOLD</a:t>
                      </a:r>
                      <a:endParaRPr lang="en-US" sz="12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 &amp; D  completed to make the workflow dynamic based on employees reporting hierarchy.</a:t>
                      </a:r>
                      <a:endParaRPr lang="en-US" sz="1200" dirty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 dirty="0">
                          <a:solidFill>
                            <a:srgbClr val="1D41D5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</a:t>
                      </a:r>
                      <a:r>
                        <a:rPr lang="en-US" sz="12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: SOUL team needs some input on the processes mentioned in (a), (b),(c) and (d). </a:t>
                      </a:r>
                      <a:endParaRPr lang="en-US" sz="1200" dirty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Follow up email sent to WSC on 29-Dec-23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RISKS </a:t>
            </a:r>
            <a:endParaRPr lang="en-US" sz="2400" b="1">
              <a:solidFill>
                <a:srgbClr val="78398D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2"/>
          </p:nvPr>
        </p:nvGraphicFramePr>
        <p:xfrm>
          <a:off x="396875" y="1725930"/>
          <a:ext cx="11243945" cy="201803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221105"/>
                <a:gridCol w="3390900"/>
                <a:gridCol w="1957705"/>
                <a:gridCol w="4674235"/>
              </a:tblGrid>
              <a:tr h="6184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>
                    <a:solidFill>
                      <a:srgbClr val="A969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Mitigation Plan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rgbClr val="A969C4"/>
                    </a:solidFill>
                  </a:tcPr>
                </a:tc>
              </a:tr>
              <a:tr h="6502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PDF file is not generating in the production environment</a:t>
                      </a:r>
                      <a:endParaRPr lang="en-US" sz="12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30-Oct-23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OCAC has provided a production server, but they must also provide SOUL team with a pre-production server so that any future issues can be debugged in the pre-production environment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50240">
                <a:tc>
                  <a:txBody>
                    <a:bodyPr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endParaRPr lang="en-US" sz="12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6309</Words>
  <Application>WPS Presentation</Application>
  <PresentationFormat>Widescreen</PresentationFormat>
  <Paragraphs>568</Paragraphs>
  <Slides>12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Bookman Old Style</vt:lpstr>
      <vt:lpstr>Calibri</vt:lpstr>
      <vt:lpstr>Cambria</vt:lpstr>
      <vt:lpstr>Wingdings</vt:lpstr>
      <vt:lpstr>Arial Unicode MS</vt:lpstr>
      <vt:lpstr>Default Design</vt:lpstr>
      <vt:lpstr>PowerPoint.Show.12</vt:lpstr>
      <vt:lpstr>Excel.Sheet.12</vt:lpstr>
      <vt:lpstr>Excel.Sheet.12</vt:lpstr>
      <vt:lpstr>PowerPoint 演示文稿</vt:lpstr>
      <vt:lpstr>PROJECT SUMMARY</vt:lpstr>
      <vt:lpstr>PRIORITY1 RELEASE HIGHLIGHTS</vt:lpstr>
      <vt:lpstr>APPLICATION TRAINING CHANGES</vt:lpstr>
      <vt:lpstr>MODULE MILESTONE STATUS</vt:lpstr>
      <vt:lpstr> TASKS PLANNED/ACCOMPLISHED THIS WEEK</vt:lpstr>
      <vt:lpstr>OVERALL PROJECT PROGRESS TIMELINE</vt:lpstr>
      <vt:lpstr>ISSUES </vt:lpstr>
      <vt:lpstr>RISKS </vt:lpstr>
      <vt:lpstr>CHANGE REQUESTS  (Requested during Requirement Gathering Stage)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sharm</cp:lastModifiedBy>
  <cp:revision>1811</cp:revision>
  <dcterms:created xsi:type="dcterms:W3CDTF">2023-02-08T07:09:00Z</dcterms:created>
  <dcterms:modified xsi:type="dcterms:W3CDTF">2024-01-01T07:03:35Z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1033-12.2.0.13359</vt:lpwstr>
  </property>
</Properties>
</file>