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9" r:id="rId6"/>
    <p:sldId id="260" r:id="rId7"/>
    <p:sldId id="262" r:id="rId8"/>
    <p:sldId id="268" r:id="rId9"/>
    <p:sldId id="267" r:id="rId10"/>
    <p:sldId id="265" r:id="rId11"/>
    <p:sldId id="270" r:id="rId12"/>
    <p:sldId id="272" r:id="rId13"/>
    <p:sldId id="261" r:id="rId14"/>
  </p:sldIdLst>
  <p:sldSz cx="9144000" cy="5144135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6F8"/>
    <a:srgbClr val="4690FF"/>
    <a:srgbClr val="4391FB"/>
    <a:srgbClr val="DAE9FD"/>
    <a:srgbClr val="D9E9FE"/>
    <a:srgbClr val="E59578"/>
    <a:srgbClr val="608FD8"/>
    <a:srgbClr val="4791FB"/>
    <a:srgbClr val="FC9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9"/>
        <p:guide pos="298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rPr>
            </a:fld>
            <a:endParaRPr sz="1200" b="0" i="0" u="none" strike="noStrike" cap="none">
              <a:solidFill>
                <a:schemeClr val="dk1"/>
              </a:solidFill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  <a:sym typeface="Malgun Gothic" panose="020B0503020000020004" charset="-127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6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2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3815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323528" y="358563"/>
            <a:ext cx="8363272" cy="118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4050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" name="Picture 0" descr="soul_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0435" y="76200"/>
            <a:ext cx="507365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빈 화면">
  <p:cSld name="BLANK">
    <p:bg>
      <p:bgPr>
        <a:solidFill>
          <a:schemeClr val="l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 descr="soul_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28575"/>
            <a:ext cx="507365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bg>
      <p:bgPr>
        <a:solidFill>
          <a:schemeClr val="lt1"/>
        </a:soli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bg>
      <p:bgPr>
        <a:solidFill>
          <a:schemeClr val="lt1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411480" y="962882"/>
            <a:ext cx="8275321" cy="366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2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2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2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2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2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8035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935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835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735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411480" y="87489"/>
            <a:ext cx="8264976" cy="5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 panose="020F0502020204030204"/>
              <a:buNone/>
              <a:defRPr sz="1875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" name="Picture 0" descr="soul_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7110" y="167005"/>
            <a:ext cx="507365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type="dt" idx="10"/>
          </p:nvPr>
        </p:nvSpPr>
        <p:spPr>
          <a:xfrm>
            <a:off x="457200" y="4876478"/>
            <a:ext cx="2133600" cy="16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type="ftr" idx="11"/>
          </p:nvPr>
        </p:nvSpPr>
        <p:spPr>
          <a:xfrm>
            <a:off x="3124200" y="4876478"/>
            <a:ext cx="2895600" cy="16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sldNum" idx="12"/>
          </p:nvPr>
        </p:nvSpPr>
        <p:spPr>
          <a:xfrm>
            <a:off x="6553200" y="4876478"/>
            <a:ext cx="2133600" cy="16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3" name="Google Shape;43;p12"/>
          <p:cNvSpPr txBox="1"/>
          <p:nvPr>
            <p:ph type="body" idx="1"/>
          </p:nvPr>
        </p:nvSpPr>
        <p:spPr>
          <a:xfrm>
            <a:off x="457200" y="951736"/>
            <a:ext cx="8340861" cy="366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200" i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200" i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200" i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200" i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200" i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8035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935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835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735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83874"/>
            <a:ext cx="8340860" cy="59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44341"/>
              </a:buClr>
              <a:buSzPts val="2500"/>
              <a:buFont typeface="Calibri" panose="020F0502020204030204"/>
              <a:buNone/>
              <a:defRPr sz="1875" b="1">
                <a:solidFill>
                  <a:srgbClr val="44434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" name="Picture 0" descr="soul_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36635" y="228600"/>
            <a:ext cx="507365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bg>
      <p:bgPr>
        <a:solidFill>
          <a:schemeClr val="lt1"/>
        </a:solidFill>
        <a:effectLst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-29935" y="735675"/>
            <a:ext cx="9173935" cy="91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5250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" name="Picture 0" descr="soul_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0435" y="76200"/>
            <a:ext cx="507365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4272"/>
            <a:ext cx="8229600" cy="59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 panose="020B0503020000020004" charset="-127"/>
              <a:buNone/>
              <a:defRPr sz="2625" b="0" i="0" u="none" strike="noStrike" cap="none">
                <a:solidFill>
                  <a:srgbClr val="000000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11" name="Google Shape;11;p7"/>
          <p:cNvSpPr txBox="1"/>
          <p:nvPr>
            <p:ph type="body" idx="1"/>
          </p:nvPr>
        </p:nvSpPr>
        <p:spPr>
          <a:xfrm>
            <a:off x="457200" y="796655"/>
            <a:ext cx="8229600" cy="396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marR="0" lvl="0" indent="-290830" algn="l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Char char="•"/>
              <a:defRPr sz="1875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685800" marR="0" lvl="1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35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350" b="0" i="0" u="none" strike="noStrike" cap="none">
                <a:solidFill>
                  <a:schemeClr val="dk1"/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2058035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935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835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735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dt" idx="10"/>
          </p:nvPr>
        </p:nvSpPr>
        <p:spPr>
          <a:xfrm>
            <a:off x="457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3124200" y="4822891"/>
            <a:ext cx="2895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6553200" y="4822891"/>
            <a:ext cx="2133600" cy="2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399415" y="377825"/>
            <a:ext cx="8363585" cy="1331595"/>
          </a:xfrm>
        </p:spPr>
        <p:txBody>
          <a:bodyPr/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ERP Implementation for Bridge and Roof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30505" y="83820"/>
            <a:ext cx="7511415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4341"/>
              </a:buClr>
              <a:buSzPts val="2500"/>
              <a:buFont typeface="Calibri" panose="020F0502020204030204"/>
              <a:buNone/>
            </a:pPr>
            <a:r>
              <a:rPr lang="en-IN" altLang="en-US" sz="2400">
                <a:sym typeface="+mn-ea"/>
              </a:rPr>
              <a:t>ERP Dashboard</a:t>
            </a:r>
            <a:endParaRPr lang="en-IN" altLang="en-US" sz="2400"/>
          </a:p>
        </p:txBody>
      </p:sp>
      <p:pic>
        <p:nvPicPr>
          <p:cNvPr id="2" name="Picture 1" descr="C:\Users\priyt\Pictures\Screenshots\Screenshot (11).pngScreenshot (11)"/>
          <p:cNvPicPr>
            <a:picLocks noChangeAspect="1"/>
          </p:cNvPicPr>
          <p:nvPr/>
        </p:nvPicPr>
        <p:blipFill>
          <a:blip r:embed="rId1"/>
          <a:srcRect l="28629" t="36623" r="26674" b="21183"/>
          <a:stretch>
            <a:fillRect/>
          </a:stretch>
        </p:blipFill>
        <p:spPr>
          <a:xfrm>
            <a:off x="1113790" y="1375410"/>
            <a:ext cx="6627495" cy="35198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9225" y="850265"/>
            <a:ext cx="823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Following is an example of ERP dashboard illustrating the results of different form present in the system.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>
            <a:off x="1467800" y="1300784"/>
            <a:ext cx="4321236" cy="91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>
                <a:solidFill>
                  <a:srgbClr val="2A4B44"/>
                </a:solidFill>
              </a:rPr>
              <a:t>THANK YOU</a:t>
            </a:r>
            <a:endParaRPr>
              <a:solidFill>
                <a:srgbClr val="2A4B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6836783" y="456436"/>
            <a:ext cx="1677683" cy="41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rgbClr val="44434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CONTENTS</a:t>
            </a:r>
            <a:endParaRPr sz="2250" b="1">
              <a:solidFill>
                <a:srgbClr val="44434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3640835" y="1278160"/>
            <a:ext cx="3917950" cy="379925"/>
            <a:chOff x="3365140" y="2985904"/>
            <a:chExt cx="5223019" cy="506478"/>
          </a:xfrm>
        </p:grpSpPr>
        <p:sp>
          <p:nvSpPr>
            <p:cNvPr id="64" name="Google Shape;64;p2"/>
            <p:cNvSpPr/>
            <p:nvPr/>
          </p:nvSpPr>
          <p:spPr>
            <a:xfrm>
              <a:off x="3402620" y="2988326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3365140" y="2985904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01</a:t>
              </a:r>
              <a:endParaRPr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2"/>
            <p:cNvSpPr txBox="1"/>
            <p:nvPr/>
          </p:nvSpPr>
          <p:spPr>
            <a:xfrm>
              <a:off x="3998336" y="3061500"/>
              <a:ext cx="4589823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lvl="0" algn="l" rtl="0"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Multiple types of Construction ERP modules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3640835" y="1722560"/>
            <a:ext cx="5035550" cy="382021"/>
            <a:chOff x="3365140" y="3578333"/>
            <a:chExt cx="6712891" cy="509272"/>
          </a:xfrm>
        </p:grpSpPr>
        <p:sp>
          <p:nvSpPr>
            <p:cNvPr id="69" name="Google Shape;69;p2"/>
            <p:cNvSpPr/>
            <p:nvPr/>
          </p:nvSpPr>
          <p:spPr>
            <a:xfrm>
              <a:off x="3402620" y="3583549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2"/>
            <p:cNvSpPr txBox="1"/>
            <p:nvPr/>
          </p:nvSpPr>
          <p:spPr>
            <a:xfrm>
              <a:off x="3365140" y="3578333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02</a:t>
              </a:r>
              <a:endParaRPr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3990717" y="3653927"/>
              <a:ext cx="6087314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lvl="0" algn="l" rtl="0"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sz="1400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ERP Software for Infrastructure and construction industry</a:t>
              </a:r>
              <a:endParaRPr lang="en-US" sz="1400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640835" y="2166497"/>
            <a:ext cx="5113655" cy="378108"/>
            <a:chOff x="3365140" y="4170145"/>
            <a:chExt cx="6817014" cy="504056"/>
          </a:xfrm>
        </p:grpSpPr>
        <p:sp>
          <p:nvSpPr>
            <p:cNvPr id="74" name="Google Shape;74;p2"/>
            <p:cNvSpPr/>
            <p:nvPr/>
          </p:nvSpPr>
          <p:spPr>
            <a:xfrm>
              <a:off x="3402620" y="4170145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3365140" y="4174624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03</a:t>
              </a:r>
              <a:endParaRPr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3998336" y="4250220"/>
              <a:ext cx="6183818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ERP system implementation phases in Construction Industry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3640835" y="2612992"/>
            <a:ext cx="5034915" cy="388172"/>
            <a:chOff x="3365140" y="4765368"/>
            <a:chExt cx="6712045" cy="517472"/>
          </a:xfrm>
        </p:grpSpPr>
        <p:sp>
          <p:nvSpPr>
            <p:cNvPr id="79" name="Google Shape;79;p2"/>
            <p:cNvSpPr/>
            <p:nvPr/>
          </p:nvSpPr>
          <p:spPr>
            <a:xfrm>
              <a:off x="3402620" y="4765368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365140" y="4767053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04</a:t>
              </a:r>
              <a:endParaRPr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3998336" y="4906139"/>
              <a:ext cx="6078849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Key Components of Construction ERP Software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3640835" y="3071536"/>
            <a:ext cx="5232400" cy="385472"/>
            <a:chOff x="3365140" y="5376653"/>
            <a:chExt cx="6975313" cy="513873"/>
          </a:xfrm>
        </p:grpSpPr>
        <p:sp>
          <p:nvSpPr>
            <p:cNvPr id="84" name="Google Shape;84;p2"/>
            <p:cNvSpPr/>
            <p:nvPr/>
          </p:nvSpPr>
          <p:spPr>
            <a:xfrm>
              <a:off x="3402620" y="5386470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3365140" y="5376653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05</a:t>
              </a:r>
              <a:endParaRPr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3998336" y="5426853"/>
              <a:ext cx="6342117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Multiple types of construction ERP value drivers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4752547" y="494752"/>
            <a:ext cx="3761920" cy="377256"/>
            <a:chOff x="1763688" y="2132856"/>
            <a:chExt cx="3598416" cy="502920"/>
          </a:xfrm>
        </p:grpSpPr>
        <p:cxnSp>
          <p:nvCxnSpPr>
            <p:cNvPr id="89" name="Google Shape;89;p2"/>
            <p:cNvCxnSpPr/>
            <p:nvPr/>
          </p:nvCxnSpPr>
          <p:spPr>
            <a:xfrm>
              <a:off x="2158799" y="2132856"/>
              <a:ext cx="3203047" cy="0"/>
            </a:xfrm>
            <a:prstGeom prst="straightConnector1">
              <a:avLst/>
            </a:prstGeom>
            <a:noFill/>
            <a:ln w="9525" cap="flat" cmpd="sng">
              <a:solidFill>
                <a:srgbClr val="DAE5F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763688" y="2635776"/>
              <a:ext cx="3598416" cy="0"/>
            </a:xfrm>
            <a:prstGeom prst="straightConnector1">
              <a:avLst/>
            </a:prstGeom>
            <a:noFill/>
            <a:ln w="9525" cap="flat" cmpd="sng">
              <a:solidFill>
                <a:srgbClr val="DAE5F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" name="Google Shape;73;p2"/>
          <p:cNvGrpSpPr/>
          <p:nvPr/>
        </p:nvGrpSpPr>
        <p:grpSpPr>
          <a:xfrm>
            <a:off x="3637025" y="3595882"/>
            <a:ext cx="5382895" cy="378108"/>
            <a:chOff x="3365140" y="4170145"/>
            <a:chExt cx="7175937" cy="504056"/>
          </a:xfrm>
        </p:grpSpPr>
        <p:sp>
          <p:nvSpPr>
            <p:cNvPr id="2" name="Google Shape;74;p2"/>
            <p:cNvSpPr/>
            <p:nvPr/>
          </p:nvSpPr>
          <p:spPr>
            <a:xfrm>
              <a:off x="3402620" y="4170145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Google Shape;75;p2"/>
            <p:cNvSpPr txBox="1"/>
            <p:nvPr/>
          </p:nvSpPr>
          <p:spPr>
            <a:xfrm>
              <a:off x="3365140" y="4174624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r>
                <a:rPr lang="en-IN" alt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6</a:t>
              </a:r>
              <a:endParaRPr lang="en-IN" altLang="en-US"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Google Shape;76;p2"/>
            <p:cNvSpPr txBox="1"/>
            <p:nvPr/>
          </p:nvSpPr>
          <p:spPr>
            <a:xfrm>
              <a:off x="3983098" y="4224821"/>
              <a:ext cx="6557979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Construction Project Management Flow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6" name="Google Shape;78;p2"/>
          <p:cNvGrpSpPr/>
          <p:nvPr/>
        </p:nvGrpSpPr>
        <p:grpSpPr>
          <a:xfrm>
            <a:off x="3636390" y="4055077"/>
            <a:ext cx="5118100" cy="378108"/>
            <a:chOff x="3365140" y="4765368"/>
            <a:chExt cx="6822939" cy="504056"/>
          </a:xfrm>
        </p:grpSpPr>
        <p:sp>
          <p:nvSpPr>
            <p:cNvPr id="7" name="Google Shape;79;p2"/>
            <p:cNvSpPr/>
            <p:nvPr/>
          </p:nvSpPr>
          <p:spPr>
            <a:xfrm>
              <a:off x="3402620" y="4765368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80;p2"/>
            <p:cNvSpPr txBox="1"/>
            <p:nvPr/>
          </p:nvSpPr>
          <p:spPr>
            <a:xfrm>
              <a:off x="3365140" y="4767053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r>
                <a:rPr lang="en-IN" alt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7</a:t>
              </a:r>
              <a:endParaRPr lang="en-IN" altLang="en-US"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81;p2"/>
            <p:cNvSpPr txBox="1"/>
            <p:nvPr/>
          </p:nvSpPr>
          <p:spPr>
            <a:xfrm>
              <a:off x="3998336" y="4817253"/>
              <a:ext cx="6189743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Comprehensive ERP solutions for construction business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  <p:grpSp>
        <p:nvGrpSpPr>
          <p:cNvPr id="11" name="Google Shape;83;p2"/>
          <p:cNvGrpSpPr/>
          <p:nvPr/>
        </p:nvGrpSpPr>
        <p:grpSpPr>
          <a:xfrm>
            <a:off x="3635755" y="4513621"/>
            <a:ext cx="2203250" cy="385472"/>
            <a:chOff x="3365140" y="5376653"/>
            <a:chExt cx="2937152" cy="513873"/>
          </a:xfrm>
        </p:grpSpPr>
        <p:sp>
          <p:nvSpPr>
            <p:cNvPr id="12" name="Google Shape;84;p2"/>
            <p:cNvSpPr/>
            <p:nvPr/>
          </p:nvSpPr>
          <p:spPr>
            <a:xfrm>
              <a:off x="3402620" y="5386470"/>
              <a:ext cx="648072" cy="504056"/>
            </a:xfrm>
            <a:prstGeom prst="rightArrow">
              <a:avLst>
                <a:gd name="adj1" fmla="val 73960"/>
                <a:gd name="adj2" fmla="val 50000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68580" tIns="34280" rIns="68580" bIns="3428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85;p2"/>
            <p:cNvSpPr txBox="1"/>
            <p:nvPr/>
          </p:nvSpPr>
          <p:spPr>
            <a:xfrm>
              <a:off x="3365140" y="5376653"/>
              <a:ext cx="508473" cy="474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r>
                <a:rPr lang="en-IN" altLang="en-US" sz="1875" b="1">
                  <a:solidFill>
                    <a:srgbClr val="2A4B44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8</a:t>
              </a:r>
              <a:endParaRPr lang="en-IN" altLang="en-US" sz="1875" b="1">
                <a:solidFill>
                  <a:srgbClr val="2A4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86;p2"/>
            <p:cNvSpPr txBox="1"/>
            <p:nvPr/>
          </p:nvSpPr>
          <p:spPr>
            <a:xfrm>
              <a:off x="3998035" y="5439551"/>
              <a:ext cx="2304257" cy="37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80" tIns="34280" rIns="68580" bIns="34280" anchor="t" anchorCtr="0">
              <a:spAutoFit/>
            </a:bodyPr>
            <a:lstStyle/>
            <a:p>
              <a:pPr lvl="0" algn="l">
                <a:buSzTx/>
              </a:pPr>
              <a:r>
                <a:rPr lang="en-US" b="1">
                  <a:solidFill>
                    <a:srgbClr val="0097C6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+mn-ea"/>
                </a:rPr>
                <a:t>ERP Dashboard</a:t>
              </a:r>
              <a:endParaRPr lang="en-US" b="1">
                <a:solidFill>
                  <a:srgbClr val="0097C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89865" y="87630"/>
            <a:ext cx="7460615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 panose="020F0502020204030204"/>
              <a:buNone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Multiple types of Construction ERP modules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725" y="854075"/>
            <a:ext cx="2102485" cy="482600"/>
          </a:xfrm>
          <a:prstGeom prst="roundRect">
            <a:avLst/>
          </a:prstGeom>
          <a:solidFill>
            <a:srgbClr val="4791FB"/>
          </a:solidFill>
          <a:ln>
            <a:solidFill>
              <a:srgbClr val="608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Types of Modules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830445" y="854075"/>
            <a:ext cx="2177415" cy="482600"/>
          </a:xfrm>
          <a:prstGeom prst="roundRect">
            <a:avLst/>
          </a:prstGeom>
          <a:solidFill>
            <a:srgbClr val="4791FB"/>
          </a:solidFill>
          <a:ln>
            <a:solidFill>
              <a:srgbClr val="608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>
                <a:sym typeface="+mn-ea"/>
              </a:rPr>
              <a:t>Usability</a:t>
            </a:r>
            <a:endParaRPr lang="en-IN" altLang="en-US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3725" y="1508760"/>
            <a:ext cx="2102485" cy="4819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Inventory</a:t>
            </a:r>
            <a:endParaRPr lang="en-I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93725" y="2817495"/>
            <a:ext cx="2102485" cy="46164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Logistics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93090" y="2162810"/>
            <a:ext cx="2103120" cy="482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Project Management</a:t>
            </a:r>
            <a:endParaRPr lang="en-I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593725" y="3539490"/>
            <a:ext cx="2102485" cy="4705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Supply Chain Management</a:t>
            </a:r>
            <a:endParaRPr lang="en-I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593725" y="4270375"/>
            <a:ext cx="2104390" cy="4813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Workforce</a:t>
            </a:r>
            <a:endParaRPr lang="en-IN" altLang="en-US"/>
          </a:p>
        </p:txBody>
      </p:sp>
      <p:sp>
        <p:nvSpPr>
          <p:cNvPr id="18" name="Rectangles 17"/>
          <p:cNvSpPr/>
          <p:nvPr/>
        </p:nvSpPr>
        <p:spPr>
          <a:xfrm>
            <a:off x="3684905" y="1508760"/>
            <a:ext cx="4467860" cy="488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Use wireless management system to track equipment movement</a:t>
            </a:r>
            <a:endParaRPr lang="en-IN" altLang="en-US"/>
          </a:p>
        </p:txBody>
      </p:sp>
      <p:sp>
        <p:nvSpPr>
          <p:cNvPr id="19" name="Rectangles 18"/>
          <p:cNvSpPr/>
          <p:nvPr/>
        </p:nvSpPr>
        <p:spPr>
          <a:xfrm>
            <a:off x="3684905" y="2169160"/>
            <a:ext cx="4467860" cy="48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use this module to handle sales orders and determining an efficient shipping schedule</a:t>
            </a:r>
            <a:endParaRPr lang="en-IN" altLang="en-US"/>
          </a:p>
        </p:txBody>
      </p:sp>
      <p:sp>
        <p:nvSpPr>
          <p:cNvPr id="20" name="Rectangles 19"/>
          <p:cNvSpPr/>
          <p:nvPr/>
        </p:nvSpPr>
        <p:spPr>
          <a:xfrm>
            <a:off x="3684905" y="2823210"/>
            <a:ext cx="4467860" cy="4616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Project management tools can be used by contractors for Shop floor routing, waste management</a:t>
            </a:r>
            <a:endParaRPr lang="en-IN" altLang="en-US"/>
          </a:p>
        </p:txBody>
      </p:sp>
      <p:sp>
        <p:nvSpPr>
          <p:cNvPr id="21" name="Rectangles 20"/>
          <p:cNvSpPr/>
          <p:nvPr/>
        </p:nvSpPr>
        <p:spPr>
          <a:xfrm>
            <a:off x="3684905" y="3531235"/>
            <a:ext cx="4467860" cy="484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Contractor can use this module to track Purchase order, Point of sale transactions</a:t>
            </a:r>
            <a:endParaRPr lang="en-IN" altLang="en-US"/>
          </a:p>
        </p:txBody>
      </p:sp>
      <p:sp>
        <p:nvSpPr>
          <p:cNvPr id="22" name="Rectangles 21"/>
          <p:cNvSpPr/>
          <p:nvPr/>
        </p:nvSpPr>
        <p:spPr>
          <a:xfrm>
            <a:off x="3685540" y="4262120"/>
            <a:ext cx="4467225" cy="494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Use this module for Time tracking, task management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30505" y="83820"/>
            <a:ext cx="7511415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4341"/>
              </a:buClr>
              <a:buSzPts val="2500"/>
              <a:buFont typeface="Calibri" panose="020F0502020204030204"/>
              <a:buNone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ERP Software for Infrastructure and construction industry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325755" y="1147445"/>
            <a:ext cx="3541395" cy="709930"/>
          </a:xfrm>
          <a:prstGeom prst="chevron">
            <a:avLst/>
          </a:prstGeom>
          <a:solidFill>
            <a:srgbClr val="4391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b="1">
                <a:sym typeface="+mn-ea"/>
              </a:rPr>
              <a:t>ERP software will provide many benefits to construction industry such as:</a:t>
            </a:r>
            <a:endParaRPr lang="en-IN" altLang="en-US" b="1"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5755" y="2091690"/>
            <a:ext cx="3541395" cy="7099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tx1"/>
                </a:solidFill>
              </a:rPr>
              <a:t>Efficiency Booster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755" y="2902585"/>
            <a:ext cx="3541395" cy="7099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tx1"/>
                </a:solidFill>
              </a:rPr>
              <a:t>Different access for different level of users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5755" y="3791585"/>
            <a:ext cx="3541395" cy="7099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tx1"/>
                </a:solidFill>
              </a:rPr>
              <a:t>Fully automated software</a:t>
            </a:r>
            <a:endParaRPr lang="en-IN" altLang="en-US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6200000">
            <a:off x="5314315" y="2624455"/>
            <a:ext cx="4010025" cy="1000125"/>
          </a:xfrm>
          <a:prstGeom prst="bentConnector3">
            <a:avLst>
              <a:gd name="adj1" fmla="val 105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isplay 6"/>
          <p:cNvSpPr/>
          <p:nvPr/>
        </p:nvSpPr>
        <p:spPr>
          <a:xfrm>
            <a:off x="6819265" y="1857375"/>
            <a:ext cx="1924685" cy="389255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Workflow</a:t>
            </a:r>
            <a:endParaRPr lang="en-IN" altLang="en-US" sz="1000">
              <a:sym typeface="+mn-ea"/>
            </a:endParaRPr>
          </a:p>
        </p:txBody>
      </p:sp>
      <p:sp>
        <p:nvSpPr>
          <p:cNvPr id="9" name="Flowchart: Display 8"/>
          <p:cNvSpPr/>
          <p:nvPr/>
        </p:nvSpPr>
        <p:spPr>
          <a:xfrm>
            <a:off x="6819900" y="4075430"/>
            <a:ext cx="1924050" cy="38989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Purchase &amp; Stores</a:t>
            </a:r>
            <a:endParaRPr lang="en-IN" altLang="en-US" sz="1000">
              <a:sym typeface="+mn-ea"/>
            </a:endParaRPr>
          </a:p>
        </p:txBody>
      </p:sp>
      <p:sp>
        <p:nvSpPr>
          <p:cNvPr id="10" name="Flowchart: Display 9"/>
          <p:cNvSpPr/>
          <p:nvPr/>
        </p:nvSpPr>
        <p:spPr>
          <a:xfrm>
            <a:off x="6810375" y="2409825"/>
            <a:ext cx="1933575" cy="391795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Manage BOM</a:t>
            </a:r>
            <a:endParaRPr lang="en-IN" altLang="en-US" sz="1000">
              <a:sym typeface="+mn-ea"/>
            </a:endParaRPr>
          </a:p>
        </p:txBody>
      </p:sp>
      <p:sp>
        <p:nvSpPr>
          <p:cNvPr id="11" name="Flowchart: Display 10"/>
          <p:cNvSpPr/>
          <p:nvPr/>
        </p:nvSpPr>
        <p:spPr>
          <a:xfrm>
            <a:off x="6819900" y="3520440"/>
            <a:ext cx="1924050" cy="39243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Project Budgeting</a:t>
            </a:r>
            <a:endParaRPr lang="en-IN" altLang="en-US" sz="1000">
              <a:sym typeface="+mn-ea"/>
            </a:endParaRPr>
          </a:p>
        </p:txBody>
      </p:sp>
      <p:sp>
        <p:nvSpPr>
          <p:cNvPr id="12" name="Flowchart: Display 11"/>
          <p:cNvSpPr/>
          <p:nvPr/>
        </p:nvSpPr>
        <p:spPr>
          <a:xfrm>
            <a:off x="6810375" y="2964815"/>
            <a:ext cx="1932940" cy="39243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Project Planning</a:t>
            </a:r>
            <a:endParaRPr lang="en-IN" altLang="en-US" sz="1000">
              <a:sym typeface="+mn-ea"/>
            </a:endParaRPr>
          </a:p>
        </p:txBody>
      </p:sp>
      <p:sp>
        <p:nvSpPr>
          <p:cNvPr id="13" name="Flowchart: Display 12"/>
          <p:cNvSpPr/>
          <p:nvPr/>
        </p:nvSpPr>
        <p:spPr>
          <a:xfrm>
            <a:off x="6811010" y="4627880"/>
            <a:ext cx="1933575" cy="390525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r>
              <a:rPr lang="en-IN" altLang="en-US" sz="1000">
                <a:sym typeface="+mn-ea"/>
              </a:rPr>
              <a:t>Accounts</a:t>
            </a:r>
            <a:endParaRPr lang="en-IN" altLang="en-US" sz="1000">
              <a:sym typeface="+mn-ea"/>
            </a:endParaRPr>
          </a:p>
        </p:txBody>
      </p:sp>
      <p:sp>
        <p:nvSpPr>
          <p:cNvPr id="14" name="8-Point Star 13"/>
          <p:cNvSpPr/>
          <p:nvPr/>
        </p:nvSpPr>
        <p:spPr>
          <a:xfrm>
            <a:off x="7400925" y="1024255"/>
            <a:ext cx="809625" cy="685800"/>
          </a:xfrm>
          <a:prstGeom prst="star8">
            <a:avLst/>
          </a:prstGeom>
          <a:solidFill>
            <a:srgbClr val="4690FF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134225" y="1383665"/>
            <a:ext cx="1333500" cy="326390"/>
          </a:xfrm>
          <a:prstGeom prst="rect">
            <a:avLst/>
          </a:prstGeom>
          <a:solidFill>
            <a:srgbClr val="4391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ERP</a:t>
            </a:r>
            <a:endParaRPr lang="en-IN" altLang="en-US" b="1"/>
          </a:p>
        </p:txBody>
      </p:sp>
      <p:pic>
        <p:nvPicPr>
          <p:cNvPr id="16" name="Picture 15" descr="Daco_49672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95" y="3275965"/>
            <a:ext cx="3107690" cy="1898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elay 35"/>
          <p:cNvSpPr/>
          <p:nvPr/>
        </p:nvSpPr>
        <p:spPr>
          <a:xfrm>
            <a:off x="6308090" y="2045335"/>
            <a:ext cx="2696210" cy="89535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lowchart: Delay 32"/>
          <p:cNvSpPr/>
          <p:nvPr/>
        </p:nvSpPr>
        <p:spPr>
          <a:xfrm flipH="1">
            <a:off x="179705" y="2037715"/>
            <a:ext cx="2701925" cy="89027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189865" y="87630"/>
            <a:ext cx="7460615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 panose="020F0502020204030204"/>
              <a:buNone/>
            </a:pPr>
            <a:r>
              <a:rPr lang="en-IN" altLang="en-US" sz="2400"/>
              <a:t>ERP system implementation phases in Construction Industry</a:t>
            </a:r>
            <a:endParaRPr lang="en-IN" altLang="en-US" sz="2400"/>
          </a:p>
        </p:txBody>
      </p:sp>
      <p:pic>
        <p:nvPicPr>
          <p:cNvPr id="2" name="Picture 1" descr="C:\Users\priyt\Downloads\imgonline-com-ua-ReplaceColor-7QKZJKNbQ5FMpX-removebg-preview.pngimgonline-com-ua-ReplaceColor-7QKZJKNbQ5FMpX-removebg-preview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74658" y="1371600"/>
            <a:ext cx="3228340" cy="32289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24630" y="2414270"/>
            <a:ext cx="1136015" cy="1116965"/>
          </a:xfrm>
          <a:prstGeom prst="ellipse">
            <a:avLst/>
          </a:prstGeom>
          <a:solidFill>
            <a:srgbClr val="FC9D2A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/>
              <a:t>ERP</a:t>
            </a:r>
            <a:endParaRPr lang="en-IN" altLang="en-US" b="1"/>
          </a:p>
        </p:txBody>
      </p:sp>
      <p:sp>
        <p:nvSpPr>
          <p:cNvPr id="6" name="Flowchart: Delay 5"/>
          <p:cNvSpPr/>
          <p:nvPr/>
        </p:nvSpPr>
        <p:spPr>
          <a:xfrm>
            <a:off x="6308725" y="952500"/>
            <a:ext cx="2696210" cy="86868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flipH="1">
            <a:off x="187325" y="952500"/>
            <a:ext cx="2696210" cy="86868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/>
          </a:p>
          <a:p>
            <a:pPr algn="ctr"/>
            <a:endParaRPr lang="en-IN" altLang="en-US" sz="1200"/>
          </a:p>
          <a:p>
            <a:pPr algn="ctr"/>
            <a:endParaRPr lang="en-IN" altLang="en-US" sz="1200"/>
          </a:p>
          <a:p>
            <a:pPr algn="ctr"/>
            <a:endParaRPr lang="en-IN" altLang="en-US" sz="1200"/>
          </a:p>
        </p:txBody>
      </p:sp>
      <p:sp>
        <p:nvSpPr>
          <p:cNvPr id="10" name="Flowchart: Delay 9"/>
          <p:cNvSpPr/>
          <p:nvPr/>
        </p:nvSpPr>
        <p:spPr>
          <a:xfrm flipH="1">
            <a:off x="181610" y="4171315"/>
            <a:ext cx="2701925" cy="89027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84505" y="1113155"/>
            <a:ext cx="2351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System Requirement Study and Gap Analysis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421005" y="234505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System Design</a:t>
            </a:r>
            <a:endParaRPr lang="en-US" sz="1200" b="1"/>
          </a:p>
        </p:txBody>
      </p:sp>
      <p:grpSp>
        <p:nvGrpSpPr>
          <p:cNvPr id="35" name="Group 34"/>
          <p:cNvGrpSpPr/>
          <p:nvPr/>
        </p:nvGrpSpPr>
        <p:grpSpPr>
          <a:xfrm>
            <a:off x="187960" y="3144520"/>
            <a:ext cx="2857500" cy="890270"/>
            <a:chOff x="409" y="5729"/>
            <a:chExt cx="4500" cy="1402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4" name="Flowchart: Delay 33"/>
            <p:cNvSpPr/>
            <p:nvPr/>
          </p:nvSpPr>
          <p:spPr>
            <a:xfrm flipH="1">
              <a:off x="409" y="5729"/>
              <a:ext cx="4255" cy="1402"/>
            </a:xfrm>
            <a:prstGeom prst="flowChartDelay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763" y="6150"/>
              <a:ext cx="4146" cy="4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FFFF"/>
                  </a:solidFill>
                  <a:latin typeface="Verdana" panose="020B0604030504040204"/>
                  <a:ea typeface="Verdana" panose="020B0604030504040204"/>
                  <a:cs typeface="Verdana" panose="020B0604030504040204"/>
                  <a:sym typeface="Verdana" panose="020B0604030504040204"/>
                </a:rPr>
                <a:t>Development &amp; Configuration</a:t>
              </a:r>
              <a:endParaRPr lang="en-US" sz="1200" b="1"/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6242050" y="2229485"/>
            <a:ext cx="26327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User Acceptance Test and Data Loading</a:t>
            </a:r>
            <a:endParaRPr lang="en-US" sz="1200" b="1"/>
          </a:p>
        </p:txBody>
      </p:sp>
      <p:sp>
        <p:nvSpPr>
          <p:cNvPr id="30" name="Text Box 29"/>
          <p:cNvSpPr txBox="1"/>
          <p:nvPr/>
        </p:nvSpPr>
        <p:spPr>
          <a:xfrm>
            <a:off x="6294120" y="1205230"/>
            <a:ext cx="2211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System Implementation</a:t>
            </a:r>
            <a:endParaRPr lang="en-US" sz="1200" b="1"/>
          </a:p>
        </p:txBody>
      </p:sp>
      <p:sp>
        <p:nvSpPr>
          <p:cNvPr id="32" name="Text Box 31"/>
          <p:cNvSpPr txBox="1"/>
          <p:nvPr/>
        </p:nvSpPr>
        <p:spPr>
          <a:xfrm>
            <a:off x="471805" y="4418330"/>
            <a:ext cx="2632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System Integration Testing</a:t>
            </a:r>
            <a:endParaRPr lang="en-US" sz="1200" b="1"/>
          </a:p>
        </p:txBody>
      </p:sp>
      <p:sp>
        <p:nvSpPr>
          <p:cNvPr id="37" name="Flowchart: Delay 36"/>
          <p:cNvSpPr/>
          <p:nvPr/>
        </p:nvSpPr>
        <p:spPr>
          <a:xfrm>
            <a:off x="6308725" y="3121025"/>
            <a:ext cx="2696210" cy="86868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294120" y="3373755"/>
            <a:ext cx="1802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System GO-Live</a:t>
            </a:r>
            <a:endParaRPr lang="en-US" sz="1200" b="1"/>
          </a:p>
        </p:txBody>
      </p:sp>
      <p:sp>
        <p:nvSpPr>
          <p:cNvPr id="39" name="Flowchart: Delay 38"/>
          <p:cNvSpPr/>
          <p:nvPr/>
        </p:nvSpPr>
        <p:spPr>
          <a:xfrm>
            <a:off x="6290310" y="4121785"/>
            <a:ext cx="2696210" cy="868680"/>
          </a:xfrm>
          <a:prstGeom prst="flowChartDelay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275705" y="4374515"/>
            <a:ext cx="1807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Staff Training</a:t>
            </a:r>
            <a:endParaRPr lang="en-IN" altLang="en-US" sz="1200" b="1">
              <a:solidFill>
                <a:srgbClr val="FFFFFF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04465" y="1261745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1</a:t>
            </a:r>
            <a:endParaRPr lang="en-IN" altLang="en-US"/>
          </a:p>
        </p:txBody>
      </p:sp>
      <p:sp>
        <p:nvSpPr>
          <p:cNvPr id="4" name="Oval 3"/>
          <p:cNvSpPr/>
          <p:nvPr/>
        </p:nvSpPr>
        <p:spPr>
          <a:xfrm>
            <a:off x="6127115" y="4455795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8</a:t>
            </a:r>
            <a:endParaRPr lang="en-IN" altLang="en-US"/>
          </a:p>
        </p:txBody>
      </p:sp>
      <p:sp>
        <p:nvSpPr>
          <p:cNvPr id="5" name="Oval 4"/>
          <p:cNvSpPr/>
          <p:nvPr/>
        </p:nvSpPr>
        <p:spPr>
          <a:xfrm>
            <a:off x="2704465" y="4392295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4</a:t>
            </a:r>
            <a:endParaRPr lang="en-IN" altLang="en-US"/>
          </a:p>
        </p:txBody>
      </p:sp>
      <p:sp>
        <p:nvSpPr>
          <p:cNvPr id="7" name="Oval 6"/>
          <p:cNvSpPr/>
          <p:nvPr/>
        </p:nvSpPr>
        <p:spPr>
          <a:xfrm>
            <a:off x="6090920" y="3404870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7</a:t>
            </a:r>
            <a:endParaRPr lang="en-IN" altLang="en-US"/>
          </a:p>
        </p:txBody>
      </p:sp>
      <p:sp>
        <p:nvSpPr>
          <p:cNvPr id="8" name="Oval 7"/>
          <p:cNvSpPr/>
          <p:nvPr/>
        </p:nvSpPr>
        <p:spPr>
          <a:xfrm>
            <a:off x="2745740" y="3503295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3</a:t>
            </a:r>
            <a:endParaRPr lang="en-IN" altLang="en-US"/>
          </a:p>
        </p:txBody>
      </p:sp>
      <p:sp>
        <p:nvSpPr>
          <p:cNvPr id="11" name="Oval 10"/>
          <p:cNvSpPr/>
          <p:nvPr/>
        </p:nvSpPr>
        <p:spPr>
          <a:xfrm>
            <a:off x="6132195" y="2435860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6</a:t>
            </a:r>
            <a:endParaRPr lang="en-IN" altLang="en-US"/>
          </a:p>
        </p:txBody>
      </p:sp>
      <p:sp>
        <p:nvSpPr>
          <p:cNvPr id="12" name="Oval 11"/>
          <p:cNvSpPr/>
          <p:nvPr/>
        </p:nvSpPr>
        <p:spPr>
          <a:xfrm>
            <a:off x="2704465" y="2341245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2</a:t>
            </a:r>
            <a:endParaRPr lang="en-IN" altLang="en-US"/>
          </a:p>
        </p:txBody>
      </p:sp>
      <p:sp>
        <p:nvSpPr>
          <p:cNvPr id="13" name="Oval 12"/>
          <p:cNvSpPr/>
          <p:nvPr/>
        </p:nvSpPr>
        <p:spPr>
          <a:xfrm>
            <a:off x="6127115" y="1226820"/>
            <a:ext cx="340995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5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98120" y="83820"/>
            <a:ext cx="7543800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4341"/>
              </a:buClr>
              <a:buSzPts val="2500"/>
              <a:buFont typeface="Calibri" panose="020F0502020204030204"/>
              <a:buNone/>
            </a:pPr>
            <a:r>
              <a:rPr lang="en-IN" altLang="en-US" sz="2400">
                <a:sym typeface="+mn-ea"/>
              </a:rPr>
              <a:t>Key Components of Construction ERP Software</a:t>
            </a:r>
            <a:endParaRPr lang="en-IN" altLang="en-US" sz="2400" b="0"/>
          </a:p>
        </p:txBody>
      </p:sp>
      <p:sp>
        <p:nvSpPr>
          <p:cNvPr id="44" name="Flowchart: Terminator 43"/>
          <p:cNvSpPr/>
          <p:nvPr/>
        </p:nvSpPr>
        <p:spPr>
          <a:xfrm>
            <a:off x="6550025" y="304800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Flowchart: Terminator 25"/>
          <p:cNvSpPr/>
          <p:nvPr/>
        </p:nvSpPr>
        <p:spPr>
          <a:xfrm>
            <a:off x="2900045" y="111887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 descr="C:\Users\SOUL-1\Downloads\image-removebg-preview.pngimage-removebg-preview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633980" y="1041400"/>
            <a:ext cx="592455" cy="575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" name="Text Box 21"/>
          <p:cNvSpPr txBox="1"/>
          <p:nvPr/>
        </p:nvSpPr>
        <p:spPr>
          <a:xfrm>
            <a:off x="852170" y="1550035"/>
            <a:ext cx="1510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Sales management components used to track cost of: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/>
              <a:t>Labor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/>
              <a:t>Material &amp; Equipment</a:t>
            </a:r>
            <a:endParaRPr lang="en-IN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3066415" y="1594485"/>
            <a:ext cx="1685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Material Management function feature is used for:</a:t>
            </a:r>
            <a:endParaRPr lang="en-IN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200"/>
              <a:t>Order Materials</a:t>
            </a:r>
            <a:endParaRPr lang="en-IN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200"/>
              <a:t>Create Purchase Orders</a:t>
            </a:r>
            <a:endParaRPr lang="en-IN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5179060" y="1602740"/>
            <a:ext cx="1782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Inventory management feature is used for: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>
                <a:sym typeface="+mn-ea"/>
              </a:rPr>
              <a:t>Stock tracking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>
                <a:sym typeface="+mn-ea"/>
              </a:rPr>
              <a:t>Barcode scanning of the products</a:t>
            </a:r>
            <a:endParaRPr lang="en-IN" alt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7390765" y="1617345"/>
            <a:ext cx="1664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This feature assist contractor in: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/>
              <a:t>Creating daily field reports</a:t>
            </a:r>
            <a:endParaRPr lang="en-IN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200"/>
              <a:t>Issues change requests</a:t>
            </a:r>
            <a:endParaRPr lang="en-IN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1897380" y="356044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Track payments to labors and other employees</a:t>
            </a:r>
            <a:endParaRPr lang="en-IN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4235450" y="3556635"/>
            <a:ext cx="1999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Analyze the project profitability</a:t>
            </a:r>
            <a:endParaRPr lang="en-IN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6736715" y="3479165"/>
            <a:ext cx="191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Create service contracts, postERP implementation for maintenance</a:t>
            </a:r>
            <a:endParaRPr lang="en-IN" altLang="en-US" sz="1200"/>
          </a:p>
        </p:txBody>
      </p:sp>
      <p:grpSp>
        <p:nvGrpSpPr>
          <p:cNvPr id="30" name="Group 29"/>
          <p:cNvGrpSpPr/>
          <p:nvPr/>
        </p:nvGrpSpPr>
        <p:grpSpPr>
          <a:xfrm>
            <a:off x="365125" y="986155"/>
            <a:ext cx="1962785" cy="608330"/>
            <a:chOff x="576" y="1568"/>
            <a:chExt cx="3091" cy="958"/>
          </a:xfrm>
        </p:grpSpPr>
        <p:sp>
          <p:nvSpPr>
            <p:cNvPr id="31" name="Flowchart: Terminator 30"/>
            <p:cNvSpPr/>
            <p:nvPr/>
          </p:nvSpPr>
          <p:spPr>
            <a:xfrm>
              <a:off x="1053" y="1731"/>
              <a:ext cx="2614" cy="63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1713" y="1685"/>
              <a:ext cx="17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200">
                  <a:solidFill>
                    <a:schemeClr val="bg1"/>
                  </a:solidFill>
                </a:rPr>
                <a:t>Sales</a:t>
              </a:r>
              <a:endParaRPr lang="en-IN" altLang="en-US" sz="1200">
                <a:solidFill>
                  <a:schemeClr val="bg1"/>
                </a:solidFill>
              </a:endParaRPr>
            </a:p>
            <a:p>
              <a:r>
                <a:rPr lang="en-IN" altLang="en-US" sz="1200">
                  <a:solidFill>
                    <a:schemeClr val="bg1"/>
                  </a:solidFill>
                </a:rPr>
                <a:t>Management</a:t>
              </a:r>
              <a:endParaRPr lang="en-IN" altLang="en-US" sz="1200">
                <a:solidFill>
                  <a:schemeClr val="bg1"/>
                </a:solidFill>
              </a:endParaRPr>
            </a:p>
          </p:txBody>
        </p:sp>
        <p:pic>
          <p:nvPicPr>
            <p:cNvPr id="33" name="Picture 32" descr="sales-icon-png-6"/>
            <p:cNvPicPr>
              <a:picLocks noChangeAspect="1"/>
            </p:cNvPicPr>
            <p:nvPr/>
          </p:nvPicPr>
          <p:blipFill>
            <a:blip r:embed="rId2"/>
            <a:srcRect l="8190" t="8125" r="8396" b="8570"/>
            <a:stretch>
              <a:fillRect/>
            </a:stretch>
          </p:blipFill>
          <p:spPr>
            <a:xfrm>
              <a:off x="576" y="1568"/>
              <a:ext cx="955" cy="958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4" name="Text Box 33"/>
          <p:cNvSpPr txBox="1"/>
          <p:nvPr/>
        </p:nvSpPr>
        <p:spPr>
          <a:xfrm>
            <a:off x="3319145" y="108966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Material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5150485" y="111887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5569585" y="108966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Inventory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7281545" y="111887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700645" y="108966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Project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sp>
        <p:nvSpPr>
          <p:cNvPr id="39" name="Flowchart: Terminator 38"/>
          <p:cNvSpPr/>
          <p:nvPr/>
        </p:nvSpPr>
        <p:spPr>
          <a:xfrm>
            <a:off x="1766570" y="312928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2185670" y="310007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Payroll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4112895" y="3077210"/>
            <a:ext cx="1659890" cy="4019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4531995" y="304800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Financial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pic>
        <p:nvPicPr>
          <p:cNvPr id="43" name="Picture 42" descr="C:\Users\priyt\Downloads\clipart3544806.pngclipart354480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7625" y="3028950"/>
            <a:ext cx="558800" cy="498475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5" name="Text Box 44"/>
          <p:cNvSpPr txBox="1"/>
          <p:nvPr/>
        </p:nvSpPr>
        <p:spPr>
          <a:xfrm>
            <a:off x="6969125" y="3018790"/>
            <a:ext cx="1098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olidFill>
                  <a:schemeClr val="bg1"/>
                </a:solidFill>
              </a:rPr>
              <a:t>Service</a:t>
            </a:r>
            <a:endParaRPr lang="en-IN" altLang="en-US" sz="1200">
              <a:solidFill>
                <a:schemeClr val="bg1"/>
              </a:solidFill>
            </a:endParaRPr>
          </a:p>
          <a:p>
            <a:r>
              <a:rPr lang="en-IN" altLang="en-US" sz="1200">
                <a:solidFill>
                  <a:schemeClr val="bg1"/>
                </a:solidFill>
              </a:rPr>
              <a:t>Management</a:t>
            </a:r>
            <a:endParaRPr lang="en-IN" altLang="en-US" sz="1200">
              <a:solidFill>
                <a:schemeClr val="bg1"/>
              </a:solidFill>
            </a:endParaRPr>
          </a:p>
        </p:txBody>
      </p:sp>
      <p:pic>
        <p:nvPicPr>
          <p:cNvPr id="46" name="Picture 45" descr="C:\Users\priyt\Downloads\pngegg.pngpngeg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95085" y="2926715"/>
            <a:ext cx="631190" cy="6261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101" name="Picture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4696460" y="1015365"/>
            <a:ext cx="953770" cy="60896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03" name="Picture 102"/>
          <p:cNvPicPr/>
          <p:nvPr/>
        </p:nvPicPr>
        <p:blipFill>
          <a:blip r:embed="rId6"/>
          <a:srcRect l="6543" t="457" r="6489" b="1086"/>
          <a:stretch>
            <a:fillRect/>
          </a:stretch>
        </p:blipFill>
        <p:spPr>
          <a:xfrm>
            <a:off x="1425575" y="3036570"/>
            <a:ext cx="653415" cy="58547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/>
        </p:spPr>
      </p:pic>
      <p:pic>
        <p:nvPicPr>
          <p:cNvPr id="102" name="Picture 101"/>
          <p:cNvPicPr/>
          <p:nvPr/>
        </p:nvPicPr>
        <p:blipFill>
          <a:blip r:embed="rId7"/>
          <a:srcRect l="6262" t="-420" r="129" b="4185"/>
          <a:stretch>
            <a:fillRect/>
          </a:stretch>
        </p:blipFill>
        <p:spPr>
          <a:xfrm>
            <a:off x="6969760" y="929640"/>
            <a:ext cx="672465" cy="69469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03835" y="114300"/>
            <a:ext cx="7446645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 panose="020F0502020204030204"/>
              <a:buNone/>
            </a:pPr>
            <a:r>
              <a:rPr lang="en-IN" altLang="en-US" sz="2400">
                <a:sym typeface="+mn-ea"/>
              </a:rPr>
              <a:t>Multiple types of construction ERP value drivers</a:t>
            </a:r>
            <a:endParaRPr lang="en-IN" altLang="en-US" sz="2400" b="0"/>
          </a:p>
        </p:txBody>
      </p:sp>
      <p:grpSp>
        <p:nvGrpSpPr>
          <p:cNvPr id="3" name="Group 2"/>
          <p:cNvGrpSpPr/>
          <p:nvPr/>
        </p:nvGrpSpPr>
        <p:grpSpPr>
          <a:xfrm>
            <a:off x="113665" y="824865"/>
            <a:ext cx="1812290" cy="1013460"/>
            <a:chOff x="157" y="3253"/>
            <a:chExt cx="2854" cy="1596"/>
          </a:xfrm>
        </p:grpSpPr>
        <p:sp>
          <p:nvSpPr>
            <p:cNvPr id="4" name="Notched Right Arrow 3"/>
            <p:cNvSpPr/>
            <p:nvPr/>
          </p:nvSpPr>
          <p:spPr>
            <a:xfrm>
              <a:off x="157" y="3253"/>
              <a:ext cx="2854" cy="159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37" y="3688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>
                  <a:solidFill>
                    <a:schemeClr val="bg1"/>
                  </a:solidFill>
                  <a:sym typeface="+mn-ea"/>
                </a:rPr>
                <a:t>Project </a:t>
              </a:r>
              <a:endParaRPr lang="en-IN" altLang="en-US" sz="120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en-IN" altLang="en-US" sz="1200">
                  <a:solidFill>
                    <a:schemeClr val="bg1"/>
                  </a:solidFill>
                  <a:sym typeface="+mn-ea"/>
                </a:rPr>
                <a:t>Financial Control</a:t>
              </a:r>
              <a:endParaRPr lang="en-IN" altLang="en-US" sz="120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83385" y="1562100"/>
            <a:ext cx="1812290" cy="1013460"/>
            <a:chOff x="3560" y="3253"/>
            <a:chExt cx="2854" cy="1596"/>
          </a:xfrm>
        </p:grpSpPr>
        <p:sp>
          <p:nvSpPr>
            <p:cNvPr id="11" name="Notched Right Arrow 10"/>
            <p:cNvSpPr/>
            <p:nvPr/>
          </p:nvSpPr>
          <p:spPr>
            <a:xfrm>
              <a:off x="3560" y="3253"/>
              <a:ext cx="2854" cy="159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042" y="3688"/>
              <a:ext cx="19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>
                  <a:solidFill>
                    <a:schemeClr val="bg1"/>
                  </a:solidFill>
                  <a:sym typeface="+mn-ea"/>
                </a:rPr>
                <a:t> Change Management</a:t>
              </a:r>
              <a:endParaRPr lang="en-IN" altLang="en-US" sz="120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17875" y="2299335"/>
            <a:ext cx="1812290" cy="1013460"/>
            <a:chOff x="6963" y="3253"/>
            <a:chExt cx="2854" cy="1596"/>
          </a:xfrm>
        </p:grpSpPr>
        <p:sp>
          <p:nvSpPr>
            <p:cNvPr id="9" name="Notched Right Arrow 8"/>
            <p:cNvSpPr/>
            <p:nvPr/>
          </p:nvSpPr>
          <p:spPr>
            <a:xfrm>
              <a:off x="6963" y="3253"/>
              <a:ext cx="2854" cy="159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7197" y="3688"/>
              <a:ext cx="221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>
                  <a:solidFill>
                    <a:schemeClr val="bg1"/>
                  </a:solidFill>
                  <a:sym typeface="+mn-ea"/>
                </a:rPr>
                <a:t>Site Construction Management</a:t>
              </a:r>
              <a:endParaRPr lang="en-IN" altLang="en-US" sz="120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24095" y="3036570"/>
            <a:ext cx="1812290" cy="1013460"/>
            <a:chOff x="10366" y="3253"/>
            <a:chExt cx="2854" cy="1596"/>
          </a:xfrm>
        </p:grpSpPr>
        <p:sp>
          <p:nvSpPr>
            <p:cNvPr id="23" name="Notched Right Arrow 22"/>
            <p:cNvSpPr/>
            <p:nvPr/>
          </p:nvSpPr>
          <p:spPr>
            <a:xfrm>
              <a:off x="10366" y="3253"/>
              <a:ext cx="2854" cy="159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0848" y="3688"/>
              <a:ext cx="19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>
                  <a:solidFill>
                    <a:schemeClr val="bg1"/>
                  </a:solidFill>
                  <a:sym typeface="+mn-ea"/>
                </a:rPr>
                <a:t>Resource Management</a:t>
              </a:r>
              <a:endParaRPr lang="en-IN" altLang="en-US" sz="120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28" name="Notched Right Arrow 27"/>
          <p:cNvSpPr/>
          <p:nvPr/>
        </p:nvSpPr>
        <p:spPr>
          <a:xfrm>
            <a:off x="6377940" y="3773170"/>
            <a:ext cx="1812290" cy="10134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501765" y="4050665"/>
            <a:ext cx="1484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200">
                <a:solidFill>
                  <a:schemeClr val="bg1"/>
                </a:solidFill>
                <a:sym typeface="+mn-ea"/>
              </a:rPr>
              <a:t>Collaboration and Communication</a:t>
            </a:r>
            <a:endParaRPr lang="en-IN" altLang="en-US" sz="1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2" name="Picture 31" descr="—Pngtree—construction site_3212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410845"/>
            <a:ext cx="1671320" cy="1671955"/>
          </a:xfrm>
          <a:prstGeom prst="rect">
            <a:avLst/>
          </a:prstGeom>
        </p:spPr>
      </p:pic>
      <p:pic>
        <p:nvPicPr>
          <p:cNvPr id="33" name="Picture 32" descr="Daco_58760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1695"/>
            <a:ext cx="2281555" cy="1742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30505" y="83820"/>
            <a:ext cx="7511415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4341"/>
              </a:buClr>
              <a:buSzPts val="2500"/>
              <a:buFont typeface="Calibri" panose="020F0502020204030204"/>
              <a:buNone/>
            </a:pPr>
            <a:r>
              <a:rPr lang="en-IN" altLang="en-US" sz="2400"/>
              <a:t>Construction Project Management Flow</a:t>
            </a:r>
            <a:endParaRPr lang="en-IN" altLang="en-US" sz="2400"/>
          </a:p>
        </p:txBody>
      </p:sp>
      <p:pic>
        <p:nvPicPr>
          <p:cNvPr id="3" name="Picture 2" descr="C:\Users\priyt\Desktop\Construction-Bridge and roof\COnstruction Workflow.pngCOnstruction Workflow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" y="928370"/>
            <a:ext cx="9142730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03835" y="114300"/>
            <a:ext cx="7446645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80" rIns="68580" bIns="3428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 panose="020F0502020204030204"/>
              <a:buNone/>
            </a:pPr>
            <a:r>
              <a:rPr lang="en-IN" altLang="en-US" sz="2400"/>
              <a:t>Comprehensive ERP solutions for construction business</a:t>
            </a:r>
            <a:endParaRPr lang="en-IN" altLang="en-US" sz="2400" b="0"/>
          </a:p>
        </p:txBody>
      </p:sp>
      <p:sp>
        <p:nvSpPr>
          <p:cNvPr id="3" name="Text Box 2"/>
          <p:cNvSpPr txBox="1"/>
          <p:nvPr/>
        </p:nvSpPr>
        <p:spPr>
          <a:xfrm>
            <a:off x="836295" y="979805"/>
            <a:ext cx="2055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Alerts &amp; Notifications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76555" y="1189355"/>
            <a:ext cx="233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sz="1200"/>
              <a:t>Automatic email sent to the PM, if any issue is detected in the project</a:t>
            </a:r>
            <a:endParaRPr lang="en-IN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-4445" y="2106295"/>
            <a:ext cx="23533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b="1"/>
              <a:t>Integration with BIM (Building Information Model)</a:t>
            </a:r>
            <a:endParaRPr lang="en-IN" alt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112395" y="2736850"/>
            <a:ext cx="221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sz="1200"/>
              <a:t>Use BIM models to detect issues in design during pre-construction phase</a:t>
            </a:r>
            <a:endParaRPr lang="en-IN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836295" y="4232275"/>
            <a:ext cx="215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Seamless Integration</a:t>
            </a:r>
            <a:endParaRPr lang="en-IN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290195" y="4454525"/>
            <a:ext cx="250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sz="1200"/>
              <a:t>A common platform to share construction project information backed by creative technology</a:t>
            </a:r>
            <a:endParaRPr lang="en-IN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5808980" y="979805"/>
            <a:ext cx="302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Support for Web &amp; mobile view</a:t>
            </a:r>
            <a:endParaRPr lang="en-IN" alt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5836285" y="1219200"/>
            <a:ext cx="240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Track construction project progress via any device 24/7</a:t>
            </a:r>
            <a:endParaRPr lang="en-IN" alt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6454140" y="2582545"/>
            <a:ext cx="2810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Analytics and Dashboard</a:t>
            </a:r>
            <a:endParaRPr lang="en-IN" altLang="en-US" b="1"/>
          </a:p>
        </p:txBody>
      </p:sp>
      <p:sp>
        <p:nvSpPr>
          <p:cNvPr id="26" name="Text Box 25"/>
          <p:cNvSpPr txBox="1"/>
          <p:nvPr/>
        </p:nvSpPr>
        <p:spPr>
          <a:xfrm>
            <a:off x="6456680" y="2799080"/>
            <a:ext cx="237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Prepare analytical data report of constructing project using dashboard</a:t>
            </a:r>
            <a:endParaRPr lang="en-IN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5972175" y="4218940"/>
            <a:ext cx="2386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Configurable Workflow</a:t>
            </a:r>
            <a:endParaRPr lang="en-IN" alt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5990590" y="4493895"/>
            <a:ext cx="253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/>
              <a:t>Integrate construction business activities with easily configurable workflows</a:t>
            </a:r>
            <a:endParaRPr lang="en-IN" altLang="en-US" sz="1200"/>
          </a:p>
        </p:txBody>
      </p:sp>
      <p:sp>
        <p:nvSpPr>
          <p:cNvPr id="10" name="Freeform 9"/>
          <p:cNvSpPr/>
          <p:nvPr/>
        </p:nvSpPr>
        <p:spPr bwMode="auto">
          <a:xfrm>
            <a:off x="2597150" y="743585"/>
            <a:ext cx="2233295" cy="1683385"/>
          </a:xfrm>
          <a:custGeom>
            <a:avLst/>
            <a:gdLst>
              <a:gd name="connsiteX0" fmla="*/ 1567452 w 2086480"/>
              <a:gd name="connsiteY0" fmla="*/ 0 h 1506263"/>
              <a:gd name="connsiteX1" fmla="*/ 2086480 w 2086480"/>
              <a:gd name="connsiteY1" fmla="*/ 605345 h 1506263"/>
              <a:gd name="connsiteX2" fmla="*/ 1567452 w 2086480"/>
              <a:gd name="connsiteY2" fmla="*/ 1210690 h 1506263"/>
              <a:gd name="connsiteX3" fmla="*/ 1567452 w 2086480"/>
              <a:gd name="connsiteY3" fmla="*/ 1098508 h 1506263"/>
              <a:gd name="connsiteX4" fmla="*/ 1549874 w 2086480"/>
              <a:gd name="connsiteY4" fmla="*/ 1098965 h 1506263"/>
              <a:gd name="connsiteX5" fmla="*/ 1490343 w 2086480"/>
              <a:gd name="connsiteY5" fmla="*/ 1105318 h 1506263"/>
              <a:gd name="connsiteX6" fmla="*/ 1430812 w 2086480"/>
              <a:gd name="connsiteY6" fmla="*/ 1115643 h 1506263"/>
              <a:gd name="connsiteX7" fmla="*/ 1372868 w 2086480"/>
              <a:gd name="connsiteY7" fmla="*/ 1129938 h 1506263"/>
              <a:gd name="connsiteX8" fmla="*/ 1316512 w 2086480"/>
              <a:gd name="connsiteY8" fmla="*/ 1146616 h 1506263"/>
              <a:gd name="connsiteX9" fmla="*/ 1261743 w 2086480"/>
              <a:gd name="connsiteY9" fmla="*/ 1168059 h 1506263"/>
              <a:gd name="connsiteX10" fmla="*/ 1208562 w 2086480"/>
              <a:gd name="connsiteY10" fmla="*/ 1191885 h 1506263"/>
              <a:gd name="connsiteX11" fmla="*/ 1156968 w 2086480"/>
              <a:gd name="connsiteY11" fmla="*/ 1219681 h 1506263"/>
              <a:gd name="connsiteX12" fmla="*/ 1106168 w 2086480"/>
              <a:gd name="connsiteY12" fmla="*/ 1249860 h 1506263"/>
              <a:gd name="connsiteX13" fmla="*/ 1057749 w 2086480"/>
              <a:gd name="connsiteY13" fmla="*/ 1285599 h 1506263"/>
              <a:gd name="connsiteX14" fmla="*/ 1011712 w 2086480"/>
              <a:gd name="connsiteY14" fmla="*/ 1322132 h 1506263"/>
              <a:gd name="connsiteX15" fmla="*/ 968849 w 2086480"/>
              <a:gd name="connsiteY15" fmla="*/ 1363429 h 1506263"/>
              <a:gd name="connsiteX16" fmla="*/ 928368 w 2086480"/>
              <a:gd name="connsiteY16" fmla="*/ 1405521 h 1506263"/>
              <a:gd name="connsiteX17" fmla="*/ 890268 w 2086480"/>
              <a:gd name="connsiteY17" fmla="*/ 1451584 h 1506263"/>
              <a:gd name="connsiteX18" fmla="*/ 854549 w 2086480"/>
              <a:gd name="connsiteY18" fmla="*/ 1500030 h 1506263"/>
              <a:gd name="connsiteX19" fmla="*/ 850773 w 2086480"/>
              <a:gd name="connsiteY19" fmla="*/ 1506263 h 1506263"/>
              <a:gd name="connsiteX20" fmla="*/ 635326 w 2086480"/>
              <a:gd name="connsiteY20" fmla="*/ 894124 h 1506263"/>
              <a:gd name="connsiteX21" fmla="*/ 0 w 2086480"/>
              <a:gd name="connsiteY21" fmla="*/ 1013137 h 1506263"/>
              <a:gd name="connsiteX22" fmla="*/ 4443 w 2086480"/>
              <a:gd name="connsiteY22" fmla="*/ 1006045 h 1506263"/>
              <a:gd name="connsiteX23" fmla="*/ 37780 w 2086480"/>
              <a:gd name="connsiteY23" fmla="*/ 952834 h 1506263"/>
              <a:gd name="connsiteX24" fmla="*/ 72705 w 2086480"/>
              <a:gd name="connsiteY24" fmla="*/ 901212 h 1506263"/>
              <a:gd name="connsiteX25" fmla="*/ 110805 w 2086480"/>
              <a:gd name="connsiteY25" fmla="*/ 850384 h 1506263"/>
              <a:gd name="connsiteX26" fmla="*/ 190180 w 2086480"/>
              <a:gd name="connsiteY26" fmla="*/ 754287 h 1506263"/>
              <a:gd name="connsiteX27" fmla="*/ 274318 w 2086480"/>
              <a:gd name="connsiteY27" fmla="*/ 664544 h 1506263"/>
              <a:gd name="connsiteX28" fmla="*/ 319561 w 2086480"/>
              <a:gd name="connsiteY28" fmla="*/ 621658 h 1506263"/>
              <a:gd name="connsiteX29" fmla="*/ 365599 w 2086480"/>
              <a:gd name="connsiteY29" fmla="*/ 580360 h 1506263"/>
              <a:gd name="connsiteX30" fmla="*/ 411637 w 2086480"/>
              <a:gd name="connsiteY30" fmla="*/ 540650 h 1506263"/>
              <a:gd name="connsiteX31" fmla="*/ 460055 w 2086480"/>
              <a:gd name="connsiteY31" fmla="*/ 502529 h 1506263"/>
              <a:gd name="connsiteX32" fmla="*/ 508474 w 2086480"/>
              <a:gd name="connsiteY32" fmla="*/ 465997 h 1506263"/>
              <a:gd name="connsiteX33" fmla="*/ 559274 w 2086480"/>
              <a:gd name="connsiteY33" fmla="*/ 431052 h 1506263"/>
              <a:gd name="connsiteX34" fmla="*/ 610868 w 2086480"/>
              <a:gd name="connsiteY34" fmla="*/ 397697 h 1506263"/>
              <a:gd name="connsiteX35" fmla="*/ 664049 w 2086480"/>
              <a:gd name="connsiteY35" fmla="*/ 366723 h 1506263"/>
              <a:gd name="connsiteX36" fmla="*/ 718024 w 2086480"/>
              <a:gd name="connsiteY36" fmla="*/ 336544 h 1506263"/>
              <a:gd name="connsiteX37" fmla="*/ 772793 w 2086480"/>
              <a:gd name="connsiteY37" fmla="*/ 309542 h 1506263"/>
              <a:gd name="connsiteX38" fmla="*/ 827562 w 2086480"/>
              <a:gd name="connsiteY38" fmla="*/ 283333 h 1506263"/>
              <a:gd name="connsiteX39" fmla="*/ 883918 w 2086480"/>
              <a:gd name="connsiteY39" fmla="*/ 258714 h 1506263"/>
              <a:gd name="connsiteX40" fmla="*/ 940274 w 2086480"/>
              <a:gd name="connsiteY40" fmla="*/ 235682 h 1506263"/>
              <a:gd name="connsiteX41" fmla="*/ 998218 w 2086480"/>
              <a:gd name="connsiteY41" fmla="*/ 214239 h 1506263"/>
              <a:gd name="connsiteX42" fmla="*/ 1057749 w 2086480"/>
              <a:gd name="connsiteY42" fmla="*/ 195973 h 1506263"/>
              <a:gd name="connsiteX43" fmla="*/ 1117281 w 2086480"/>
              <a:gd name="connsiteY43" fmla="*/ 177706 h 1506263"/>
              <a:gd name="connsiteX44" fmla="*/ 1176812 w 2086480"/>
              <a:gd name="connsiteY44" fmla="*/ 162617 h 1506263"/>
              <a:gd name="connsiteX45" fmla="*/ 1237137 w 2086480"/>
              <a:gd name="connsiteY45" fmla="*/ 150704 h 1506263"/>
              <a:gd name="connsiteX46" fmla="*/ 1298256 w 2086480"/>
              <a:gd name="connsiteY46" fmla="*/ 137997 h 1506263"/>
              <a:gd name="connsiteX47" fmla="*/ 1359374 w 2086480"/>
              <a:gd name="connsiteY47" fmla="*/ 129261 h 1506263"/>
              <a:gd name="connsiteX48" fmla="*/ 1422081 w 2086480"/>
              <a:gd name="connsiteY48" fmla="*/ 122907 h 1506263"/>
              <a:gd name="connsiteX49" fmla="*/ 1484787 w 2086480"/>
              <a:gd name="connsiteY49" fmla="*/ 117348 h 1506263"/>
              <a:gd name="connsiteX50" fmla="*/ 1546699 w 2086480"/>
              <a:gd name="connsiteY50" fmla="*/ 114171 h 1506263"/>
              <a:gd name="connsiteX51" fmla="*/ 1567452 w 2086480"/>
              <a:gd name="connsiteY51" fmla="*/ 113659 h 150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86480" h="1506263">
                <a:moveTo>
                  <a:pt x="1567452" y="0"/>
                </a:moveTo>
                <a:lnTo>
                  <a:pt x="2086480" y="605345"/>
                </a:lnTo>
                <a:lnTo>
                  <a:pt x="1567452" y="1210690"/>
                </a:lnTo>
                <a:lnTo>
                  <a:pt x="1567452" y="1098508"/>
                </a:lnTo>
                <a:lnTo>
                  <a:pt x="1549874" y="1098965"/>
                </a:lnTo>
                <a:lnTo>
                  <a:pt x="1490343" y="1105318"/>
                </a:lnTo>
                <a:lnTo>
                  <a:pt x="1430812" y="1115643"/>
                </a:lnTo>
                <a:lnTo>
                  <a:pt x="1372868" y="1129938"/>
                </a:lnTo>
                <a:lnTo>
                  <a:pt x="1316512" y="1146616"/>
                </a:lnTo>
                <a:lnTo>
                  <a:pt x="1261743" y="1168059"/>
                </a:lnTo>
                <a:lnTo>
                  <a:pt x="1208562" y="1191885"/>
                </a:lnTo>
                <a:lnTo>
                  <a:pt x="1156968" y="1219681"/>
                </a:lnTo>
                <a:lnTo>
                  <a:pt x="1106168" y="1249860"/>
                </a:lnTo>
                <a:lnTo>
                  <a:pt x="1057749" y="1285599"/>
                </a:lnTo>
                <a:lnTo>
                  <a:pt x="1011712" y="1322132"/>
                </a:lnTo>
                <a:lnTo>
                  <a:pt x="968849" y="1363429"/>
                </a:lnTo>
                <a:lnTo>
                  <a:pt x="928368" y="1405521"/>
                </a:lnTo>
                <a:lnTo>
                  <a:pt x="890268" y="1451584"/>
                </a:lnTo>
                <a:lnTo>
                  <a:pt x="854549" y="1500030"/>
                </a:lnTo>
                <a:lnTo>
                  <a:pt x="850773" y="1506263"/>
                </a:lnTo>
                <a:lnTo>
                  <a:pt x="635326" y="894124"/>
                </a:lnTo>
                <a:lnTo>
                  <a:pt x="0" y="1013137"/>
                </a:lnTo>
                <a:lnTo>
                  <a:pt x="4443" y="1006045"/>
                </a:lnTo>
                <a:lnTo>
                  <a:pt x="37780" y="952834"/>
                </a:lnTo>
                <a:lnTo>
                  <a:pt x="72705" y="901212"/>
                </a:lnTo>
                <a:lnTo>
                  <a:pt x="110805" y="850384"/>
                </a:lnTo>
                <a:lnTo>
                  <a:pt x="190180" y="754287"/>
                </a:lnTo>
                <a:lnTo>
                  <a:pt x="274318" y="664544"/>
                </a:lnTo>
                <a:lnTo>
                  <a:pt x="319561" y="621658"/>
                </a:lnTo>
                <a:lnTo>
                  <a:pt x="365599" y="580360"/>
                </a:lnTo>
                <a:lnTo>
                  <a:pt x="411637" y="540650"/>
                </a:lnTo>
                <a:lnTo>
                  <a:pt x="460055" y="502529"/>
                </a:lnTo>
                <a:lnTo>
                  <a:pt x="508474" y="465997"/>
                </a:lnTo>
                <a:lnTo>
                  <a:pt x="559274" y="431052"/>
                </a:lnTo>
                <a:lnTo>
                  <a:pt x="610868" y="397697"/>
                </a:lnTo>
                <a:lnTo>
                  <a:pt x="664049" y="366723"/>
                </a:lnTo>
                <a:lnTo>
                  <a:pt x="718024" y="336544"/>
                </a:lnTo>
                <a:lnTo>
                  <a:pt x="772793" y="309542"/>
                </a:lnTo>
                <a:lnTo>
                  <a:pt x="827562" y="283333"/>
                </a:lnTo>
                <a:lnTo>
                  <a:pt x="883918" y="258714"/>
                </a:lnTo>
                <a:lnTo>
                  <a:pt x="940274" y="235682"/>
                </a:lnTo>
                <a:lnTo>
                  <a:pt x="998218" y="214239"/>
                </a:lnTo>
                <a:lnTo>
                  <a:pt x="1057749" y="195973"/>
                </a:lnTo>
                <a:lnTo>
                  <a:pt x="1117281" y="177706"/>
                </a:lnTo>
                <a:lnTo>
                  <a:pt x="1176812" y="162617"/>
                </a:lnTo>
                <a:lnTo>
                  <a:pt x="1237137" y="150704"/>
                </a:lnTo>
                <a:lnTo>
                  <a:pt x="1298256" y="137997"/>
                </a:lnTo>
                <a:lnTo>
                  <a:pt x="1359374" y="129261"/>
                </a:lnTo>
                <a:lnTo>
                  <a:pt x="1422081" y="122907"/>
                </a:lnTo>
                <a:lnTo>
                  <a:pt x="1484787" y="117348"/>
                </a:lnTo>
                <a:lnTo>
                  <a:pt x="1546699" y="114171"/>
                </a:lnTo>
                <a:lnTo>
                  <a:pt x="1567452" y="113659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2" name="Freeform 1"/>
          <p:cNvSpPr/>
          <p:nvPr/>
        </p:nvSpPr>
        <p:spPr bwMode="auto">
          <a:xfrm>
            <a:off x="4331970" y="871220"/>
            <a:ext cx="1929765" cy="1845310"/>
          </a:xfrm>
          <a:custGeom>
            <a:avLst/>
            <a:gdLst>
              <a:gd name="connsiteX0" fmla="*/ 1749 w 1663467"/>
              <a:gd name="connsiteY0" fmla="*/ 0 h 1603741"/>
              <a:gd name="connsiteX1" fmla="*/ 10350 w 1663467"/>
              <a:gd name="connsiteY1" fmla="*/ 218 h 1603741"/>
              <a:gd name="connsiteX2" fmla="*/ 72323 w 1663467"/>
              <a:gd name="connsiteY2" fmla="*/ 3395 h 1603741"/>
              <a:gd name="connsiteX3" fmla="*/ 135090 w 1663467"/>
              <a:gd name="connsiteY3" fmla="*/ 8954 h 1603741"/>
              <a:gd name="connsiteX4" fmla="*/ 197857 w 1663467"/>
              <a:gd name="connsiteY4" fmla="*/ 15308 h 1603741"/>
              <a:gd name="connsiteX5" fmla="*/ 259035 w 1663467"/>
              <a:gd name="connsiteY5" fmla="*/ 24044 h 1603741"/>
              <a:gd name="connsiteX6" fmla="*/ 321007 w 1663467"/>
              <a:gd name="connsiteY6" fmla="*/ 36751 h 1603741"/>
              <a:gd name="connsiteX7" fmla="*/ 380596 w 1663467"/>
              <a:gd name="connsiteY7" fmla="*/ 50252 h 1603741"/>
              <a:gd name="connsiteX8" fmla="*/ 441774 w 1663467"/>
              <a:gd name="connsiteY8" fmla="*/ 63754 h 1603741"/>
              <a:gd name="connsiteX9" fmla="*/ 499774 w 1663467"/>
              <a:gd name="connsiteY9" fmla="*/ 82020 h 1603741"/>
              <a:gd name="connsiteX10" fmla="*/ 559363 w 1663467"/>
              <a:gd name="connsiteY10" fmla="*/ 100286 h 1603741"/>
              <a:gd name="connsiteX11" fmla="*/ 617363 w 1663467"/>
              <a:gd name="connsiteY11" fmla="*/ 121729 h 1603741"/>
              <a:gd name="connsiteX12" fmla="*/ 673774 w 1663467"/>
              <a:gd name="connsiteY12" fmla="*/ 144761 h 1603741"/>
              <a:gd name="connsiteX13" fmla="*/ 730185 w 1663467"/>
              <a:gd name="connsiteY13" fmla="*/ 169381 h 1603741"/>
              <a:gd name="connsiteX14" fmla="*/ 786596 w 1663467"/>
              <a:gd name="connsiteY14" fmla="*/ 195589 h 1603741"/>
              <a:gd name="connsiteX15" fmla="*/ 839828 w 1663467"/>
              <a:gd name="connsiteY15" fmla="*/ 222591 h 1603741"/>
              <a:gd name="connsiteX16" fmla="*/ 893856 w 1663467"/>
              <a:gd name="connsiteY16" fmla="*/ 252770 h 1603741"/>
              <a:gd name="connsiteX17" fmla="*/ 947089 w 1663467"/>
              <a:gd name="connsiteY17" fmla="*/ 283744 h 1603741"/>
              <a:gd name="connsiteX18" fmla="*/ 998732 w 1663467"/>
              <a:gd name="connsiteY18" fmla="*/ 317099 h 1603741"/>
              <a:gd name="connsiteX19" fmla="*/ 1049582 w 1663467"/>
              <a:gd name="connsiteY19" fmla="*/ 352044 h 1603741"/>
              <a:gd name="connsiteX20" fmla="*/ 1098047 w 1663467"/>
              <a:gd name="connsiteY20" fmla="*/ 388576 h 1603741"/>
              <a:gd name="connsiteX21" fmla="*/ 1146513 w 1663467"/>
              <a:gd name="connsiteY21" fmla="*/ 426697 h 1603741"/>
              <a:gd name="connsiteX22" fmla="*/ 1194184 w 1663467"/>
              <a:gd name="connsiteY22" fmla="*/ 466407 h 1603741"/>
              <a:gd name="connsiteX23" fmla="*/ 1240266 w 1663467"/>
              <a:gd name="connsiteY23" fmla="*/ 507705 h 1603741"/>
              <a:gd name="connsiteX24" fmla="*/ 1283965 w 1663467"/>
              <a:gd name="connsiteY24" fmla="*/ 550591 h 1603741"/>
              <a:gd name="connsiteX25" fmla="*/ 1368184 w 1663467"/>
              <a:gd name="connsiteY25" fmla="*/ 640334 h 1603741"/>
              <a:gd name="connsiteX26" fmla="*/ 1447636 w 1663467"/>
              <a:gd name="connsiteY26" fmla="*/ 736431 h 1603741"/>
              <a:gd name="connsiteX27" fmla="*/ 1485773 w 1663467"/>
              <a:gd name="connsiteY27" fmla="*/ 787259 h 1603741"/>
              <a:gd name="connsiteX28" fmla="*/ 1520732 w 1663467"/>
              <a:gd name="connsiteY28" fmla="*/ 838881 h 1603741"/>
              <a:gd name="connsiteX29" fmla="*/ 1555690 w 1663467"/>
              <a:gd name="connsiteY29" fmla="*/ 892092 h 1603741"/>
              <a:gd name="connsiteX30" fmla="*/ 1565331 w 1663467"/>
              <a:gd name="connsiteY30" fmla="*/ 908232 h 1603741"/>
              <a:gd name="connsiteX31" fmla="*/ 1663467 w 1663467"/>
              <a:gd name="connsiteY31" fmla="*/ 851574 h 1603741"/>
              <a:gd name="connsiteX32" fmla="*/ 1398739 w 1663467"/>
              <a:gd name="connsiteY32" fmla="*/ 1603741 h 1603741"/>
              <a:gd name="connsiteX33" fmla="*/ 614980 w 1663467"/>
              <a:gd name="connsiteY33" fmla="*/ 1456918 h 1603741"/>
              <a:gd name="connsiteX34" fmla="*/ 712119 w 1663467"/>
              <a:gd name="connsiteY34" fmla="*/ 1400834 h 1603741"/>
              <a:gd name="connsiteX35" fmla="*/ 703171 w 1663467"/>
              <a:gd name="connsiteY35" fmla="*/ 1386077 h 1603741"/>
              <a:gd name="connsiteX36" fmla="*/ 667418 w 1663467"/>
              <a:gd name="connsiteY36" fmla="*/ 1337631 h 1603741"/>
              <a:gd name="connsiteX37" fmla="*/ 629281 w 1663467"/>
              <a:gd name="connsiteY37" fmla="*/ 1291568 h 1603741"/>
              <a:gd name="connsiteX38" fmla="*/ 588760 w 1663467"/>
              <a:gd name="connsiteY38" fmla="*/ 1249476 h 1603741"/>
              <a:gd name="connsiteX39" fmla="*/ 545856 w 1663467"/>
              <a:gd name="connsiteY39" fmla="*/ 1208179 h 1603741"/>
              <a:gd name="connsiteX40" fmla="*/ 499774 w 1663467"/>
              <a:gd name="connsiteY40" fmla="*/ 1171646 h 1603741"/>
              <a:gd name="connsiteX41" fmla="*/ 451309 w 1663467"/>
              <a:gd name="connsiteY41" fmla="*/ 1135907 h 1603741"/>
              <a:gd name="connsiteX42" fmla="*/ 402048 w 1663467"/>
              <a:gd name="connsiteY42" fmla="*/ 1105728 h 1603741"/>
              <a:gd name="connsiteX43" fmla="*/ 350405 w 1663467"/>
              <a:gd name="connsiteY43" fmla="*/ 1077932 h 1603741"/>
              <a:gd name="connsiteX44" fmla="*/ 295583 w 1663467"/>
              <a:gd name="connsiteY44" fmla="*/ 1054106 h 1603741"/>
              <a:gd name="connsiteX45" fmla="*/ 240761 w 1663467"/>
              <a:gd name="connsiteY45" fmla="*/ 1032663 h 1603741"/>
              <a:gd name="connsiteX46" fmla="*/ 184350 w 1663467"/>
              <a:gd name="connsiteY46" fmla="*/ 1015985 h 1603741"/>
              <a:gd name="connsiteX47" fmla="*/ 126350 w 1663467"/>
              <a:gd name="connsiteY47" fmla="*/ 1001690 h 1603741"/>
              <a:gd name="connsiteX48" fmla="*/ 68350 w 1663467"/>
              <a:gd name="connsiteY48" fmla="*/ 991365 h 1603741"/>
              <a:gd name="connsiteX49" fmla="*/ 7172 w 1663467"/>
              <a:gd name="connsiteY49" fmla="*/ 985012 h 1603741"/>
              <a:gd name="connsiteX50" fmla="*/ 0 w 1663467"/>
              <a:gd name="connsiteY50" fmla="*/ 984821 h 1603741"/>
              <a:gd name="connsiteX51" fmla="*/ 423071 w 1663467"/>
              <a:gd name="connsiteY51" fmla="*/ 491391 h 160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63467" h="1603741">
                <a:moveTo>
                  <a:pt x="1749" y="0"/>
                </a:moveTo>
                <a:lnTo>
                  <a:pt x="10350" y="218"/>
                </a:lnTo>
                <a:lnTo>
                  <a:pt x="72323" y="3395"/>
                </a:lnTo>
                <a:lnTo>
                  <a:pt x="135090" y="8954"/>
                </a:lnTo>
                <a:lnTo>
                  <a:pt x="197857" y="15308"/>
                </a:lnTo>
                <a:lnTo>
                  <a:pt x="259035" y="24044"/>
                </a:lnTo>
                <a:lnTo>
                  <a:pt x="321007" y="36751"/>
                </a:lnTo>
                <a:lnTo>
                  <a:pt x="380596" y="50252"/>
                </a:lnTo>
                <a:lnTo>
                  <a:pt x="441774" y="63754"/>
                </a:lnTo>
                <a:lnTo>
                  <a:pt x="499774" y="82020"/>
                </a:lnTo>
                <a:lnTo>
                  <a:pt x="559363" y="100286"/>
                </a:lnTo>
                <a:lnTo>
                  <a:pt x="617363" y="121729"/>
                </a:lnTo>
                <a:lnTo>
                  <a:pt x="673774" y="144761"/>
                </a:lnTo>
                <a:lnTo>
                  <a:pt x="730185" y="169381"/>
                </a:lnTo>
                <a:lnTo>
                  <a:pt x="786596" y="195589"/>
                </a:lnTo>
                <a:lnTo>
                  <a:pt x="839828" y="222591"/>
                </a:lnTo>
                <a:lnTo>
                  <a:pt x="893856" y="252770"/>
                </a:lnTo>
                <a:lnTo>
                  <a:pt x="947089" y="283744"/>
                </a:lnTo>
                <a:lnTo>
                  <a:pt x="998732" y="317099"/>
                </a:lnTo>
                <a:lnTo>
                  <a:pt x="1049582" y="352044"/>
                </a:lnTo>
                <a:lnTo>
                  <a:pt x="1098047" y="388576"/>
                </a:lnTo>
                <a:lnTo>
                  <a:pt x="1146513" y="426697"/>
                </a:lnTo>
                <a:lnTo>
                  <a:pt x="1194184" y="466407"/>
                </a:lnTo>
                <a:lnTo>
                  <a:pt x="1240266" y="507705"/>
                </a:lnTo>
                <a:lnTo>
                  <a:pt x="1283965" y="550591"/>
                </a:lnTo>
                <a:lnTo>
                  <a:pt x="1368184" y="640334"/>
                </a:lnTo>
                <a:lnTo>
                  <a:pt x="1447636" y="736431"/>
                </a:lnTo>
                <a:lnTo>
                  <a:pt x="1485773" y="787259"/>
                </a:lnTo>
                <a:lnTo>
                  <a:pt x="1520732" y="838881"/>
                </a:lnTo>
                <a:lnTo>
                  <a:pt x="1555690" y="892092"/>
                </a:lnTo>
                <a:lnTo>
                  <a:pt x="1565331" y="908232"/>
                </a:lnTo>
                <a:lnTo>
                  <a:pt x="1663467" y="851574"/>
                </a:lnTo>
                <a:lnTo>
                  <a:pt x="1398739" y="1603741"/>
                </a:lnTo>
                <a:lnTo>
                  <a:pt x="614980" y="1456918"/>
                </a:lnTo>
                <a:lnTo>
                  <a:pt x="712119" y="1400834"/>
                </a:lnTo>
                <a:lnTo>
                  <a:pt x="703171" y="1386077"/>
                </a:lnTo>
                <a:lnTo>
                  <a:pt x="667418" y="1337631"/>
                </a:lnTo>
                <a:lnTo>
                  <a:pt x="629281" y="1291568"/>
                </a:lnTo>
                <a:lnTo>
                  <a:pt x="588760" y="1249476"/>
                </a:lnTo>
                <a:lnTo>
                  <a:pt x="545856" y="1208179"/>
                </a:lnTo>
                <a:lnTo>
                  <a:pt x="499774" y="1171646"/>
                </a:lnTo>
                <a:lnTo>
                  <a:pt x="451309" y="1135907"/>
                </a:lnTo>
                <a:lnTo>
                  <a:pt x="402048" y="1105728"/>
                </a:lnTo>
                <a:lnTo>
                  <a:pt x="350405" y="1077932"/>
                </a:lnTo>
                <a:lnTo>
                  <a:pt x="295583" y="1054106"/>
                </a:lnTo>
                <a:lnTo>
                  <a:pt x="240761" y="1032663"/>
                </a:lnTo>
                <a:lnTo>
                  <a:pt x="184350" y="1015985"/>
                </a:lnTo>
                <a:lnTo>
                  <a:pt x="126350" y="1001690"/>
                </a:lnTo>
                <a:lnTo>
                  <a:pt x="68350" y="991365"/>
                </a:lnTo>
                <a:lnTo>
                  <a:pt x="7172" y="985012"/>
                </a:lnTo>
                <a:lnTo>
                  <a:pt x="0" y="984821"/>
                </a:lnTo>
                <a:lnTo>
                  <a:pt x="423071" y="49139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5" name="Freeform 4"/>
          <p:cNvSpPr/>
          <p:nvPr/>
        </p:nvSpPr>
        <p:spPr bwMode="auto">
          <a:xfrm>
            <a:off x="3811905" y="3543300"/>
            <a:ext cx="2235835" cy="1684020"/>
          </a:xfrm>
          <a:custGeom>
            <a:avLst/>
            <a:gdLst>
              <a:gd name="connsiteX0" fmla="*/ 1235398 w 2088894"/>
              <a:gd name="connsiteY0" fmla="*/ 0 h 1507155"/>
              <a:gd name="connsiteX1" fmla="*/ 1451156 w 2088894"/>
              <a:gd name="connsiteY1" fmla="*/ 613033 h 1507155"/>
              <a:gd name="connsiteX2" fmla="*/ 2088894 w 2088894"/>
              <a:gd name="connsiteY2" fmla="*/ 493564 h 1507155"/>
              <a:gd name="connsiteX3" fmla="*/ 2083597 w 2088894"/>
              <a:gd name="connsiteY3" fmla="*/ 502697 h 1507155"/>
              <a:gd name="connsiteX4" fmla="*/ 2048639 w 2088894"/>
              <a:gd name="connsiteY4" fmla="*/ 554319 h 1507155"/>
              <a:gd name="connsiteX5" fmla="*/ 2013680 w 2088894"/>
              <a:gd name="connsiteY5" fmla="*/ 605941 h 1507155"/>
              <a:gd name="connsiteX6" fmla="*/ 1975543 w 2088894"/>
              <a:gd name="connsiteY6" fmla="*/ 656769 h 1507155"/>
              <a:gd name="connsiteX7" fmla="*/ 1896091 w 2088894"/>
              <a:gd name="connsiteY7" fmla="*/ 752866 h 1507155"/>
              <a:gd name="connsiteX8" fmla="*/ 1811872 w 2088894"/>
              <a:gd name="connsiteY8" fmla="*/ 842609 h 1507155"/>
              <a:gd name="connsiteX9" fmla="*/ 1768173 w 2088894"/>
              <a:gd name="connsiteY9" fmla="*/ 885496 h 1507155"/>
              <a:gd name="connsiteX10" fmla="*/ 1722091 w 2088894"/>
              <a:gd name="connsiteY10" fmla="*/ 926793 h 1507155"/>
              <a:gd name="connsiteX11" fmla="*/ 1674420 w 2088894"/>
              <a:gd name="connsiteY11" fmla="*/ 966503 h 1507155"/>
              <a:gd name="connsiteX12" fmla="*/ 1625954 w 2088894"/>
              <a:gd name="connsiteY12" fmla="*/ 1004624 h 1507155"/>
              <a:gd name="connsiteX13" fmla="*/ 1577489 w 2088894"/>
              <a:gd name="connsiteY13" fmla="*/ 1041156 h 1507155"/>
              <a:gd name="connsiteX14" fmla="*/ 1526639 w 2088894"/>
              <a:gd name="connsiteY14" fmla="*/ 1076101 h 1507155"/>
              <a:gd name="connsiteX15" fmla="*/ 1474996 w 2088894"/>
              <a:gd name="connsiteY15" fmla="*/ 1109457 h 1507155"/>
              <a:gd name="connsiteX16" fmla="*/ 1421763 w 2088894"/>
              <a:gd name="connsiteY16" fmla="*/ 1141224 h 1507155"/>
              <a:gd name="connsiteX17" fmla="*/ 1367735 w 2088894"/>
              <a:gd name="connsiteY17" fmla="*/ 1170609 h 1507155"/>
              <a:gd name="connsiteX18" fmla="*/ 1314503 w 2088894"/>
              <a:gd name="connsiteY18" fmla="*/ 1197612 h 1507155"/>
              <a:gd name="connsiteX19" fmla="*/ 1258092 w 2088894"/>
              <a:gd name="connsiteY19" fmla="*/ 1225408 h 1507155"/>
              <a:gd name="connsiteX20" fmla="*/ 1201681 w 2088894"/>
              <a:gd name="connsiteY20" fmla="*/ 1250028 h 1507155"/>
              <a:gd name="connsiteX21" fmla="*/ 1145270 w 2088894"/>
              <a:gd name="connsiteY21" fmla="*/ 1273059 h 1507155"/>
              <a:gd name="connsiteX22" fmla="*/ 1087270 w 2088894"/>
              <a:gd name="connsiteY22" fmla="*/ 1292914 h 1507155"/>
              <a:gd name="connsiteX23" fmla="*/ 1027681 w 2088894"/>
              <a:gd name="connsiteY23" fmla="*/ 1312769 h 1507155"/>
              <a:gd name="connsiteX24" fmla="*/ 969681 w 2088894"/>
              <a:gd name="connsiteY24" fmla="*/ 1329447 h 1507155"/>
              <a:gd name="connsiteX25" fmla="*/ 908503 w 2088894"/>
              <a:gd name="connsiteY25" fmla="*/ 1344536 h 1507155"/>
              <a:gd name="connsiteX26" fmla="*/ 848914 w 2088894"/>
              <a:gd name="connsiteY26" fmla="*/ 1356449 h 1507155"/>
              <a:gd name="connsiteX27" fmla="*/ 786942 w 2088894"/>
              <a:gd name="connsiteY27" fmla="*/ 1369156 h 1507155"/>
              <a:gd name="connsiteX28" fmla="*/ 725764 w 2088894"/>
              <a:gd name="connsiteY28" fmla="*/ 1377892 h 1507155"/>
              <a:gd name="connsiteX29" fmla="*/ 662997 w 2088894"/>
              <a:gd name="connsiteY29" fmla="*/ 1385834 h 1507155"/>
              <a:gd name="connsiteX30" fmla="*/ 600230 w 2088894"/>
              <a:gd name="connsiteY30" fmla="*/ 1389805 h 1507155"/>
              <a:gd name="connsiteX31" fmla="*/ 538257 w 2088894"/>
              <a:gd name="connsiteY31" fmla="*/ 1392982 h 1507155"/>
              <a:gd name="connsiteX32" fmla="*/ 519034 w 2088894"/>
              <a:gd name="connsiteY32" fmla="*/ 1393468 h 1507155"/>
              <a:gd name="connsiteX33" fmla="*/ 519034 w 2088894"/>
              <a:gd name="connsiteY33" fmla="*/ 1507155 h 1507155"/>
              <a:gd name="connsiteX34" fmla="*/ 0 w 2088894"/>
              <a:gd name="connsiteY34" fmla="*/ 901809 h 1507155"/>
              <a:gd name="connsiteX35" fmla="*/ 519034 w 2088894"/>
              <a:gd name="connsiteY35" fmla="*/ 296463 h 1507155"/>
              <a:gd name="connsiteX36" fmla="*/ 519034 w 2088894"/>
              <a:gd name="connsiteY36" fmla="*/ 408616 h 1507155"/>
              <a:gd name="connsiteX37" fmla="*/ 535079 w 2088894"/>
              <a:gd name="connsiteY37" fmla="*/ 408189 h 1507155"/>
              <a:gd name="connsiteX38" fmla="*/ 596257 w 2088894"/>
              <a:gd name="connsiteY38" fmla="*/ 401835 h 1507155"/>
              <a:gd name="connsiteX39" fmla="*/ 654257 w 2088894"/>
              <a:gd name="connsiteY39" fmla="*/ 391511 h 1507155"/>
              <a:gd name="connsiteX40" fmla="*/ 712257 w 2088894"/>
              <a:gd name="connsiteY40" fmla="*/ 377215 h 1507155"/>
              <a:gd name="connsiteX41" fmla="*/ 768668 w 2088894"/>
              <a:gd name="connsiteY41" fmla="*/ 360537 h 1507155"/>
              <a:gd name="connsiteX42" fmla="*/ 823490 w 2088894"/>
              <a:gd name="connsiteY42" fmla="*/ 339094 h 1507155"/>
              <a:gd name="connsiteX43" fmla="*/ 878312 w 2088894"/>
              <a:gd name="connsiteY43" fmla="*/ 315269 h 1507155"/>
              <a:gd name="connsiteX44" fmla="*/ 929955 w 2088894"/>
              <a:gd name="connsiteY44" fmla="*/ 287472 h 1507155"/>
              <a:gd name="connsiteX45" fmla="*/ 979216 w 2088894"/>
              <a:gd name="connsiteY45" fmla="*/ 257293 h 1507155"/>
              <a:gd name="connsiteX46" fmla="*/ 1027681 w 2088894"/>
              <a:gd name="connsiteY46" fmla="*/ 221554 h 1507155"/>
              <a:gd name="connsiteX47" fmla="*/ 1073763 w 2088894"/>
              <a:gd name="connsiteY47" fmla="*/ 185022 h 1507155"/>
              <a:gd name="connsiteX48" fmla="*/ 1116667 w 2088894"/>
              <a:gd name="connsiteY48" fmla="*/ 143724 h 1507155"/>
              <a:gd name="connsiteX49" fmla="*/ 1157188 w 2088894"/>
              <a:gd name="connsiteY49" fmla="*/ 101632 h 1507155"/>
              <a:gd name="connsiteX50" fmla="*/ 1195325 w 2088894"/>
              <a:gd name="connsiteY50" fmla="*/ 55569 h 1507155"/>
              <a:gd name="connsiteX51" fmla="*/ 1231078 w 2088894"/>
              <a:gd name="connsiteY51" fmla="*/ 7124 h 150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88894" h="1507155">
                <a:moveTo>
                  <a:pt x="1235398" y="0"/>
                </a:moveTo>
                <a:lnTo>
                  <a:pt x="1451156" y="613033"/>
                </a:lnTo>
                <a:lnTo>
                  <a:pt x="2088894" y="493564"/>
                </a:lnTo>
                <a:lnTo>
                  <a:pt x="2083597" y="502697"/>
                </a:lnTo>
                <a:lnTo>
                  <a:pt x="2048639" y="554319"/>
                </a:lnTo>
                <a:lnTo>
                  <a:pt x="2013680" y="605941"/>
                </a:lnTo>
                <a:lnTo>
                  <a:pt x="1975543" y="656769"/>
                </a:lnTo>
                <a:lnTo>
                  <a:pt x="1896091" y="752866"/>
                </a:lnTo>
                <a:lnTo>
                  <a:pt x="1811872" y="842609"/>
                </a:lnTo>
                <a:lnTo>
                  <a:pt x="1768173" y="885496"/>
                </a:lnTo>
                <a:lnTo>
                  <a:pt x="1722091" y="926793"/>
                </a:lnTo>
                <a:lnTo>
                  <a:pt x="1674420" y="966503"/>
                </a:lnTo>
                <a:lnTo>
                  <a:pt x="1625954" y="1004624"/>
                </a:lnTo>
                <a:lnTo>
                  <a:pt x="1577489" y="1041156"/>
                </a:lnTo>
                <a:lnTo>
                  <a:pt x="1526639" y="1076101"/>
                </a:lnTo>
                <a:lnTo>
                  <a:pt x="1474996" y="1109457"/>
                </a:lnTo>
                <a:lnTo>
                  <a:pt x="1421763" y="1141224"/>
                </a:lnTo>
                <a:lnTo>
                  <a:pt x="1367735" y="1170609"/>
                </a:lnTo>
                <a:lnTo>
                  <a:pt x="1314503" y="1197612"/>
                </a:lnTo>
                <a:lnTo>
                  <a:pt x="1258092" y="1225408"/>
                </a:lnTo>
                <a:lnTo>
                  <a:pt x="1201681" y="1250028"/>
                </a:lnTo>
                <a:lnTo>
                  <a:pt x="1145270" y="1273059"/>
                </a:lnTo>
                <a:lnTo>
                  <a:pt x="1087270" y="1292914"/>
                </a:lnTo>
                <a:lnTo>
                  <a:pt x="1027681" y="1312769"/>
                </a:lnTo>
                <a:lnTo>
                  <a:pt x="969681" y="1329447"/>
                </a:lnTo>
                <a:lnTo>
                  <a:pt x="908503" y="1344536"/>
                </a:lnTo>
                <a:lnTo>
                  <a:pt x="848914" y="1356449"/>
                </a:lnTo>
                <a:lnTo>
                  <a:pt x="786942" y="1369156"/>
                </a:lnTo>
                <a:lnTo>
                  <a:pt x="725764" y="1377892"/>
                </a:lnTo>
                <a:lnTo>
                  <a:pt x="662997" y="1385834"/>
                </a:lnTo>
                <a:lnTo>
                  <a:pt x="600230" y="1389805"/>
                </a:lnTo>
                <a:lnTo>
                  <a:pt x="538257" y="1392982"/>
                </a:lnTo>
                <a:lnTo>
                  <a:pt x="519034" y="1393468"/>
                </a:lnTo>
                <a:lnTo>
                  <a:pt x="519034" y="1507155"/>
                </a:lnTo>
                <a:lnTo>
                  <a:pt x="0" y="901809"/>
                </a:lnTo>
                <a:lnTo>
                  <a:pt x="519034" y="296463"/>
                </a:lnTo>
                <a:lnTo>
                  <a:pt x="519034" y="408616"/>
                </a:lnTo>
                <a:lnTo>
                  <a:pt x="535079" y="408189"/>
                </a:lnTo>
                <a:lnTo>
                  <a:pt x="596257" y="401835"/>
                </a:lnTo>
                <a:lnTo>
                  <a:pt x="654257" y="391511"/>
                </a:lnTo>
                <a:lnTo>
                  <a:pt x="712257" y="377215"/>
                </a:lnTo>
                <a:lnTo>
                  <a:pt x="768668" y="360537"/>
                </a:lnTo>
                <a:lnTo>
                  <a:pt x="823490" y="339094"/>
                </a:lnTo>
                <a:lnTo>
                  <a:pt x="878312" y="315269"/>
                </a:lnTo>
                <a:lnTo>
                  <a:pt x="929955" y="287472"/>
                </a:lnTo>
                <a:lnTo>
                  <a:pt x="979216" y="257293"/>
                </a:lnTo>
                <a:lnTo>
                  <a:pt x="1027681" y="221554"/>
                </a:lnTo>
                <a:lnTo>
                  <a:pt x="1073763" y="185022"/>
                </a:lnTo>
                <a:lnTo>
                  <a:pt x="1116667" y="143724"/>
                </a:lnTo>
                <a:lnTo>
                  <a:pt x="1157188" y="101632"/>
                </a:lnTo>
                <a:lnTo>
                  <a:pt x="1195325" y="55569"/>
                </a:lnTo>
                <a:lnTo>
                  <a:pt x="1231078" y="7124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40" name="Freeform 39"/>
          <p:cNvSpPr/>
          <p:nvPr/>
        </p:nvSpPr>
        <p:spPr bwMode="auto">
          <a:xfrm>
            <a:off x="5041265" y="1986280"/>
            <a:ext cx="1425575" cy="2245995"/>
          </a:xfrm>
          <a:custGeom>
            <a:avLst/>
            <a:gdLst>
              <a:gd name="connsiteX0" fmla="*/ 954633 w 1181361"/>
              <a:gd name="connsiteY0" fmla="*/ 0 h 2010338"/>
              <a:gd name="connsiteX1" fmla="*/ 959111 w 1181361"/>
              <a:gd name="connsiteY1" fmla="*/ 8147 h 2010338"/>
              <a:gd name="connsiteX2" fmla="*/ 987686 w 1181361"/>
              <a:gd name="connsiteY2" fmla="*/ 63663 h 2010338"/>
              <a:gd name="connsiteX3" fmla="*/ 1013880 w 1181361"/>
              <a:gd name="connsiteY3" fmla="*/ 121558 h 2010338"/>
              <a:gd name="connsiteX4" fmla="*/ 1040074 w 1181361"/>
              <a:gd name="connsiteY4" fmla="*/ 177867 h 2010338"/>
              <a:gd name="connsiteX5" fmla="*/ 1062299 w 1181361"/>
              <a:gd name="connsiteY5" fmla="*/ 235762 h 2010338"/>
              <a:gd name="connsiteX6" fmla="*/ 1082142 w 1181361"/>
              <a:gd name="connsiteY6" fmla="*/ 294451 h 2010338"/>
              <a:gd name="connsiteX7" fmla="*/ 1101986 w 1181361"/>
              <a:gd name="connsiteY7" fmla="*/ 352346 h 2010338"/>
              <a:gd name="connsiteX8" fmla="*/ 1119449 w 1181361"/>
              <a:gd name="connsiteY8" fmla="*/ 411827 h 2010338"/>
              <a:gd name="connsiteX9" fmla="*/ 1132942 w 1181361"/>
              <a:gd name="connsiteY9" fmla="*/ 472895 h 2010338"/>
              <a:gd name="connsiteX10" fmla="*/ 1146436 w 1181361"/>
              <a:gd name="connsiteY10" fmla="*/ 532376 h 2010338"/>
              <a:gd name="connsiteX11" fmla="*/ 1157549 w 1181361"/>
              <a:gd name="connsiteY11" fmla="*/ 593444 h 2010338"/>
              <a:gd name="connsiteX12" fmla="*/ 1166280 w 1181361"/>
              <a:gd name="connsiteY12" fmla="*/ 654511 h 2010338"/>
              <a:gd name="connsiteX13" fmla="*/ 1172630 w 1181361"/>
              <a:gd name="connsiteY13" fmla="*/ 715579 h 2010338"/>
              <a:gd name="connsiteX14" fmla="*/ 1178186 w 1181361"/>
              <a:gd name="connsiteY14" fmla="*/ 775853 h 2010338"/>
              <a:gd name="connsiteX15" fmla="*/ 1181361 w 1181361"/>
              <a:gd name="connsiteY15" fmla="*/ 836921 h 2010338"/>
              <a:gd name="connsiteX16" fmla="*/ 1181361 w 1181361"/>
              <a:gd name="connsiteY16" fmla="*/ 897988 h 2010338"/>
              <a:gd name="connsiteX17" fmla="*/ 1181361 w 1181361"/>
              <a:gd name="connsiteY17" fmla="*/ 959056 h 2010338"/>
              <a:gd name="connsiteX18" fmla="*/ 1178186 w 1181361"/>
              <a:gd name="connsiteY18" fmla="*/ 1021709 h 2010338"/>
              <a:gd name="connsiteX19" fmla="*/ 1172630 w 1181361"/>
              <a:gd name="connsiteY19" fmla="*/ 1081984 h 2010338"/>
              <a:gd name="connsiteX20" fmla="*/ 1166280 w 1181361"/>
              <a:gd name="connsiteY20" fmla="*/ 1143051 h 2010338"/>
              <a:gd name="connsiteX21" fmla="*/ 1157549 w 1181361"/>
              <a:gd name="connsiteY21" fmla="*/ 1202533 h 2010338"/>
              <a:gd name="connsiteX22" fmla="*/ 1146436 w 1181361"/>
              <a:gd name="connsiteY22" fmla="*/ 1263600 h 2010338"/>
              <a:gd name="connsiteX23" fmla="*/ 1132942 w 1181361"/>
              <a:gd name="connsiteY23" fmla="*/ 1324668 h 2010338"/>
              <a:gd name="connsiteX24" fmla="*/ 1119449 w 1181361"/>
              <a:gd name="connsiteY24" fmla="*/ 1384149 h 2010338"/>
              <a:gd name="connsiteX25" fmla="*/ 1101986 w 1181361"/>
              <a:gd name="connsiteY25" fmla="*/ 1443630 h 2010338"/>
              <a:gd name="connsiteX26" fmla="*/ 1082142 w 1181361"/>
              <a:gd name="connsiteY26" fmla="*/ 1502319 h 2010338"/>
              <a:gd name="connsiteX27" fmla="*/ 1062299 w 1181361"/>
              <a:gd name="connsiteY27" fmla="*/ 1560214 h 2010338"/>
              <a:gd name="connsiteX28" fmla="*/ 1040074 w 1181361"/>
              <a:gd name="connsiteY28" fmla="*/ 1618109 h 2010338"/>
              <a:gd name="connsiteX29" fmla="*/ 1013880 w 1181361"/>
              <a:gd name="connsiteY29" fmla="*/ 1676004 h 2010338"/>
              <a:gd name="connsiteX30" fmla="*/ 987686 w 1181361"/>
              <a:gd name="connsiteY30" fmla="*/ 1732313 h 2010338"/>
              <a:gd name="connsiteX31" fmla="*/ 959111 w 1181361"/>
              <a:gd name="connsiteY31" fmla="*/ 1788622 h 2010338"/>
              <a:gd name="connsiteX32" fmla="*/ 949287 w 1181361"/>
              <a:gd name="connsiteY32" fmla="*/ 1806241 h 2010338"/>
              <a:gd name="connsiteX33" fmla="*/ 1048486 w 1181361"/>
              <a:gd name="connsiteY33" fmla="*/ 1863514 h 2010338"/>
              <a:gd name="connsiteX34" fmla="*/ 264727 w 1181361"/>
              <a:gd name="connsiteY34" fmla="*/ 2010338 h 2010338"/>
              <a:gd name="connsiteX35" fmla="*/ 0 w 1181361"/>
              <a:gd name="connsiteY35" fmla="*/ 1258171 h 2010338"/>
              <a:gd name="connsiteX36" fmla="*/ 96699 w 1181361"/>
              <a:gd name="connsiteY36" fmla="*/ 1314000 h 2010338"/>
              <a:gd name="connsiteX37" fmla="*/ 105036 w 1181361"/>
              <a:gd name="connsiteY37" fmla="*/ 1298496 h 2010338"/>
              <a:gd name="connsiteX38" fmla="*/ 129642 w 1181361"/>
              <a:gd name="connsiteY38" fmla="*/ 1243773 h 2010338"/>
              <a:gd name="connsiteX39" fmla="*/ 149486 w 1181361"/>
              <a:gd name="connsiteY39" fmla="*/ 1187464 h 2010338"/>
              <a:gd name="connsiteX40" fmla="*/ 167742 w 1181361"/>
              <a:gd name="connsiteY40" fmla="*/ 1131155 h 2010338"/>
              <a:gd name="connsiteX41" fmla="*/ 180442 w 1181361"/>
              <a:gd name="connsiteY41" fmla="*/ 1073260 h 2010338"/>
              <a:gd name="connsiteX42" fmla="*/ 190761 w 1181361"/>
              <a:gd name="connsiteY42" fmla="*/ 1015365 h 2010338"/>
              <a:gd name="connsiteX43" fmla="*/ 195524 w 1181361"/>
              <a:gd name="connsiteY43" fmla="*/ 957470 h 2010338"/>
              <a:gd name="connsiteX44" fmla="*/ 198699 w 1181361"/>
              <a:gd name="connsiteY44" fmla="*/ 897988 h 2010338"/>
              <a:gd name="connsiteX45" fmla="*/ 195524 w 1181361"/>
              <a:gd name="connsiteY45" fmla="*/ 840093 h 2010338"/>
              <a:gd name="connsiteX46" fmla="*/ 190761 w 1181361"/>
              <a:gd name="connsiteY46" fmla="*/ 780612 h 2010338"/>
              <a:gd name="connsiteX47" fmla="*/ 180442 w 1181361"/>
              <a:gd name="connsiteY47" fmla="*/ 722716 h 2010338"/>
              <a:gd name="connsiteX48" fmla="*/ 167742 w 1181361"/>
              <a:gd name="connsiteY48" fmla="*/ 664821 h 2010338"/>
              <a:gd name="connsiteX49" fmla="*/ 149486 w 1181361"/>
              <a:gd name="connsiteY49" fmla="*/ 608512 h 2010338"/>
              <a:gd name="connsiteX50" fmla="*/ 129642 w 1181361"/>
              <a:gd name="connsiteY50" fmla="*/ 552203 h 2010338"/>
              <a:gd name="connsiteX51" fmla="*/ 105036 w 1181361"/>
              <a:gd name="connsiteY51" fmla="*/ 497480 h 2010338"/>
              <a:gd name="connsiteX52" fmla="*/ 100696 w 1181361"/>
              <a:gd name="connsiteY52" fmla="*/ 489409 h 2010338"/>
              <a:gd name="connsiteX53" fmla="*/ 740218 w 1181361"/>
              <a:gd name="connsiteY53" fmla="*/ 609212 h 20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1361" h="2010338">
                <a:moveTo>
                  <a:pt x="954633" y="0"/>
                </a:moveTo>
                <a:lnTo>
                  <a:pt x="959111" y="8147"/>
                </a:lnTo>
                <a:lnTo>
                  <a:pt x="987686" y="63663"/>
                </a:lnTo>
                <a:lnTo>
                  <a:pt x="1013880" y="121558"/>
                </a:lnTo>
                <a:lnTo>
                  <a:pt x="1040074" y="177867"/>
                </a:lnTo>
                <a:lnTo>
                  <a:pt x="1062299" y="235762"/>
                </a:lnTo>
                <a:lnTo>
                  <a:pt x="1082142" y="294451"/>
                </a:lnTo>
                <a:lnTo>
                  <a:pt x="1101986" y="352346"/>
                </a:lnTo>
                <a:lnTo>
                  <a:pt x="1119449" y="411827"/>
                </a:lnTo>
                <a:lnTo>
                  <a:pt x="1132942" y="472895"/>
                </a:lnTo>
                <a:lnTo>
                  <a:pt x="1146436" y="532376"/>
                </a:lnTo>
                <a:lnTo>
                  <a:pt x="1157549" y="593444"/>
                </a:lnTo>
                <a:lnTo>
                  <a:pt x="1166280" y="654511"/>
                </a:lnTo>
                <a:lnTo>
                  <a:pt x="1172630" y="715579"/>
                </a:lnTo>
                <a:lnTo>
                  <a:pt x="1178186" y="775853"/>
                </a:lnTo>
                <a:lnTo>
                  <a:pt x="1181361" y="836921"/>
                </a:lnTo>
                <a:lnTo>
                  <a:pt x="1181361" y="897988"/>
                </a:lnTo>
                <a:lnTo>
                  <a:pt x="1181361" y="959056"/>
                </a:lnTo>
                <a:lnTo>
                  <a:pt x="1178186" y="1021709"/>
                </a:lnTo>
                <a:lnTo>
                  <a:pt x="1172630" y="1081984"/>
                </a:lnTo>
                <a:lnTo>
                  <a:pt x="1166280" y="1143051"/>
                </a:lnTo>
                <a:lnTo>
                  <a:pt x="1157549" y="1202533"/>
                </a:lnTo>
                <a:lnTo>
                  <a:pt x="1146436" y="1263600"/>
                </a:lnTo>
                <a:lnTo>
                  <a:pt x="1132942" y="1324668"/>
                </a:lnTo>
                <a:lnTo>
                  <a:pt x="1119449" y="1384149"/>
                </a:lnTo>
                <a:lnTo>
                  <a:pt x="1101986" y="1443630"/>
                </a:lnTo>
                <a:lnTo>
                  <a:pt x="1082142" y="1502319"/>
                </a:lnTo>
                <a:lnTo>
                  <a:pt x="1062299" y="1560214"/>
                </a:lnTo>
                <a:lnTo>
                  <a:pt x="1040074" y="1618109"/>
                </a:lnTo>
                <a:lnTo>
                  <a:pt x="1013880" y="1676004"/>
                </a:lnTo>
                <a:lnTo>
                  <a:pt x="987686" y="1732313"/>
                </a:lnTo>
                <a:lnTo>
                  <a:pt x="959111" y="1788622"/>
                </a:lnTo>
                <a:lnTo>
                  <a:pt x="949287" y="1806241"/>
                </a:lnTo>
                <a:lnTo>
                  <a:pt x="1048486" y="1863514"/>
                </a:lnTo>
                <a:lnTo>
                  <a:pt x="264727" y="2010338"/>
                </a:lnTo>
                <a:lnTo>
                  <a:pt x="0" y="1258171"/>
                </a:lnTo>
                <a:lnTo>
                  <a:pt x="96699" y="1314000"/>
                </a:lnTo>
                <a:lnTo>
                  <a:pt x="105036" y="1298496"/>
                </a:lnTo>
                <a:lnTo>
                  <a:pt x="129642" y="1243773"/>
                </a:lnTo>
                <a:lnTo>
                  <a:pt x="149486" y="1187464"/>
                </a:lnTo>
                <a:lnTo>
                  <a:pt x="167742" y="1131155"/>
                </a:lnTo>
                <a:lnTo>
                  <a:pt x="180442" y="1073260"/>
                </a:lnTo>
                <a:lnTo>
                  <a:pt x="190761" y="1015365"/>
                </a:lnTo>
                <a:lnTo>
                  <a:pt x="195524" y="957470"/>
                </a:lnTo>
                <a:lnTo>
                  <a:pt x="198699" y="897988"/>
                </a:lnTo>
                <a:lnTo>
                  <a:pt x="195524" y="840093"/>
                </a:lnTo>
                <a:lnTo>
                  <a:pt x="190761" y="780612"/>
                </a:lnTo>
                <a:lnTo>
                  <a:pt x="180442" y="722716"/>
                </a:lnTo>
                <a:lnTo>
                  <a:pt x="167742" y="664821"/>
                </a:lnTo>
                <a:lnTo>
                  <a:pt x="149486" y="608512"/>
                </a:lnTo>
                <a:lnTo>
                  <a:pt x="129642" y="552203"/>
                </a:lnTo>
                <a:lnTo>
                  <a:pt x="105036" y="497480"/>
                </a:lnTo>
                <a:lnTo>
                  <a:pt x="100696" y="489409"/>
                </a:lnTo>
                <a:lnTo>
                  <a:pt x="740218" y="60921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6" name="Freeform 5"/>
          <p:cNvSpPr/>
          <p:nvPr/>
        </p:nvSpPr>
        <p:spPr bwMode="auto">
          <a:xfrm>
            <a:off x="2484120" y="3307715"/>
            <a:ext cx="1780540" cy="1791970"/>
          </a:xfrm>
          <a:custGeom>
            <a:avLst/>
            <a:gdLst>
              <a:gd name="connsiteX0" fmla="*/ 264729 w 1663440"/>
              <a:gd name="connsiteY0" fmla="*/ 0 h 1603773"/>
              <a:gd name="connsiteX1" fmla="*/ 1048486 w 1663440"/>
              <a:gd name="connsiteY1" fmla="*/ 146820 h 1603773"/>
              <a:gd name="connsiteX2" fmla="*/ 950720 w 1663440"/>
              <a:gd name="connsiteY2" fmla="*/ 203265 h 1603773"/>
              <a:gd name="connsiteX3" fmla="*/ 959441 w 1663440"/>
              <a:gd name="connsiteY3" fmla="*/ 217664 h 1603773"/>
              <a:gd name="connsiteX4" fmla="*/ 995160 w 1663440"/>
              <a:gd name="connsiteY4" fmla="*/ 266109 h 1603773"/>
              <a:gd name="connsiteX5" fmla="*/ 1033260 w 1663440"/>
              <a:gd name="connsiteY5" fmla="*/ 312172 h 1603773"/>
              <a:gd name="connsiteX6" fmla="*/ 1073741 w 1663440"/>
              <a:gd name="connsiteY6" fmla="*/ 354264 h 1603773"/>
              <a:gd name="connsiteX7" fmla="*/ 1116604 w 1663440"/>
              <a:gd name="connsiteY7" fmla="*/ 395562 h 1603773"/>
              <a:gd name="connsiteX8" fmla="*/ 1162641 w 1663440"/>
              <a:gd name="connsiteY8" fmla="*/ 432094 h 1603773"/>
              <a:gd name="connsiteX9" fmla="*/ 1211060 w 1663440"/>
              <a:gd name="connsiteY9" fmla="*/ 467833 h 1603773"/>
              <a:gd name="connsiteX10" fmla="*/ 1261860 w 1663440"/>
              <a:gd name="connsiteY10" fmla="*/ 498012 h 1603773"/>
              <a:gd name="connsiteX11" fmla="*/ 1313454 w 1663440"/>
              <a:gd name="connsiteY11" fmla="*/ 525809 h 1603773"/>
              <a:gd name="connsiteX12" fmla="*/ 1366635 w 1663440"/>
              <a:gd name="connsiteY12" fmla="*/ 549634 h 1603773"/>
              <a:gd name="connsiteX13" fmla="*/ 1421404 w 1663440"/>
              <a:gd name="connsiteY13" fmla="*/ 571077 h 1603773"/>
              <a:gd name="connsiteX14" fmla="*/ 1477760 w 1663440"/>
              <a:gd name="connsiteY14" fmla="*/ 587755 h 1603773"/>
              <a:gd name="connsiteX15" fmla="*/ 1535704 w 1663440"/>
              <a:gd name="connsiteY15" fmla="*/ 602051 h 1603773"/>
              <a:gd name="connsiteX16" fmla="*/ 1595235 w 1663440"/>
              <a:gd name="connsiteY16" fmla="*/ 612375 h 1603773"/>
              <a:gd name="connsiteX17" fmla="*/ 1654766 w 1663440"/>
              <a:gd name="connsiteY17" fmla="*/ 618729 h 1603773"/>
              <a:gd name="connsiteX18" fmla="*/ 1663440 w 1663440"/>
              <a:gd name="connsiteY18" fmla="*/ 618955 h 1603773"/>
              <a:gd name="connsiteX19" fmla="*/ 1240394 w 1663440"/>
              <a:gd name="connsiteY19" fmla="*/ 1112350 h 1603773"/>
              <a:gd name="connsiteX20" fmla="*/ 1661749 w 1663440"/>
              <a:gd name="connsiteY20" fmla="*/ 1603773 h 1603773"/>
              <a:gd name="connsiteX21" fmla="*/ 1651591 w 1663440"/>
              <a:gd name="connsiteY21" fmla="*/ 1603522 h 1603773"/>
              <a:gd name="connsiteX22" fmla="*/ 1589679 w 1663440"/>
              <a:gd name="connsiteY22" fmla="*/ 1600345 h 1603773"/>
              <a:gd name="connsiteX23" fmla="*/ 1526973 w 1663440"/>
              <a:gd name="connsiteY23" fmla="*/ 1596374 h 1603773"/>
              <a:gd name="connsiteX24" fmla="*/ 1464266 w 1663440"/>
              <a:gd name="connsiteY24" fmla="*/ 1588432 h 1603773"/>
              <a:gd name="connsiteX25" fmla="*/ 1403148 w 1663440"/>
              <a:gd name="connsiteY25" fmla="*/ 1579696 h 1603773"/>
              <a:gd name="connsiteX26" fmla="*/ 1342029 w 1663440"/>
              <a:gd name="connsiteY26" fmla="*/ 1566989 h 1603773"/>
              <a:gd name="connsiteX27" fmla="*/ 1281704 w 1663440"/>
              <a:gd name="connsiteY27" fmla="*/ 1555076 h 1603773"/>
              <a:gd name="connsiteX28" fmla="*/ 1222173 w 1663440"/>
              <a:gd name="connsiteY28" fmla="*/ 1539987 h 1603773"/>
              <a:gd name="connsiteX29" fmla="*/ 1162641 w 1663440"/>
              <a:gd name="connsiteY29" fmla="*/ 1523309 h 1603773"/>
              <a:gd name="connsiteX30" fmla="*/ 1103110 w 1663440"/>
              <a:gd name="connsiteY30" fmla="*/ 1503454 h 1603773"/>
              <a:gd name="connsiteX31" fmla="*/ 1045166 w 1663440"/>
              <a:gd name="connsiteY31" fmla="*/ 1483599 h 1603773"/>
              <a:gd name="connsiteX32" fmla="*/ 988810 w 1663440"/>
              <a:gd name="connsiteY32" fmla="*/ 1460568 h 1603773"/>
              <a:gd name="connsiteX33" fmla="*/ 932454 w 1663440"/>
              <a:gd name="connsiteY33" fmla="*/ 1435948 h 1603773"/>
              <a:gd name="connsiteX34" fmla="*/ 877685 w 1663440"/>
              <a:gd name="connsiteY34" fmla="*/ 1408152 h 1603773"/>
              <a:gd name="connsiteX35" fmla="*/ 822916 w 1663440"/>
              <a:gd name="connsiteY35" fmla="*/ 1381149 h 1603773"/>
              <a:gd name="connsiteX36" fmla="*/ 768941 w 1663440"/>
              <a:gd name="connsiteY36" fmla="*/ 1351764 h 1603773"/>
              <a:gd name="connsiteX37" fmla="*/ 715760 w 1663440"/>
              <a:gd name="connsiteY37" fmla="*/ 1319997 h 1603773"/>
              <a:gd name="connsiteX38" fmla="*/ 665754 w 1663440"/>
              <a:gd name="connsiteY38" fmla="*/ 1286641 h 1603773"/>
              <a:gd name="connsiteX39" fmla="*/ 613366 w 1663440"/>
              <a:gd name="connsiteY39" fmla="*/ 1251696 h 1603773"/>
              <a:gd name="connsiteX40" fmla="*/ 564947 w 1663440"/>
              <a:gd name="connsiteY40" fmla="*/ 1215164 h 1603773"/>
              <a:gd name="connsiteX41" fmla="*/ 516529 w 1663440"/>
              <a:gd name="connsiteY41" fmla="*/ 1177043 h 1603773"/>
              <a:gd name="connsiteX42" fmla="*/ 470491 w 1663440"/>
              <a:gd name="connsiteY42" fmla="*/ 1137333 h 1603773"/>
              <a:gd name="connsiteX43" fmla="*/ 424453 w 1663440"/>
              <a:gd name="connsiteY43" fmla="*/ 1096036 h 1603773"/>
              <a:gd name="connsiteX44" fmla="*/ 380797 w 1663440"/>
              <a:gd name="connsiteY44" fmla="*/ 1053149 h 1603773"/>
              <a:gd name="connsiteX45" fmla="*/ 295072 w 1663440"/>
              <a:gd name="connsiteY45" fmla="*/ 963406 h 1603773"/>
              <a:gd name="connsiteX46" fmla="*/ 215697 w 1663440"/>
              <a:gd name="connsiteY46" fmla="*/ 867309 h 1603773"/>
              <a:gd name="connsiteX47" fmla="*/ 179185 w 1663440"/>
              <a:gd name="connsiteY47" fmla="*/ 816481 h 1603773"/>
              <a:gd name="connsiteX48" fmla="*/ 142672 w 1663440"/>
              <a:gd name="connsiteY48" fmla="*/ 764859 h 1603773"/>
              <a:gd name="connsiteX49" fmla="*/ 109335 w 1663440"/>
              <a:gd name="connsiteY49" fmla="*/ 713237 h 1603773"/>
              <a:gd name="connsiteX50" fmla="*/ 98440 w 1663440"/>
              <a:gd name="connsiteY50" fmla="*/ 695329 h 1603773"/>
              <a:gd name="connsiteX51" fmla="*/ 0 w 1663440"/>
              <a:gd name="connsiteY51" fmla="*/ 752164 h 160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63440" h="1603773">
                <a:moveTo>
                  <a:pt x="264729" y="0"/>
                </a:moveTo>
                <a:lnTo>
                  <a:pt x="1048486" y="146820"/>
                </a:lnTo>
                <a:lnTo>
                  <a:pt x="950720" y="203265"/>
                </a:lnTo>
                <a:lnTo>
                  <a:pt x="959441" y="217664"/>
                </a:lnTo>
                <a:lnTo>
                  <a:pt x="995160" y="266109"/>
                </a:lnTo>
                <a:lnTo>
                  <a:pt x="1033260" y="312172"/>
                </a:lnTo>
                <a:lnTo>
                  <a:pt x="1073741" y="354264"/>
                </a:lnTo>
                <a:lnTo>
                  <a:pt x="1116604" y="395562"/>
                </a:lnTo>
                <a:lnTo>
                  <a:pt x="1162641" y="432094"/>
                </a:lnTo>
                <a:lnTo>
                  <a:pt x="1211060" y="467833"/>
                </a:lnTo>
                <a:lnTo>
                  <a:pt x="1261860" y="498012"/>
                </a:lnTo>
                <a:lnTo>
                  <a:pt x="1313454" y="525809"/>
                </a:lnTo>
                <a:lnTo>
                  <a:pt x="1366635" y="549634"/>
                </a:lnTo>
                <a:lnTo>
                  <a:pt x="1421404" y="571077"/>
                </a:lnTo>
                <a:lnTo>
                  <a:pt x="1477760" y="587755"/>
                </a:lnTo>
                <a:lnTo>
                  <a:pt x="1535704" y="602051"/>
                </a:lnTo>
                <a:lnTo>
                  <a:pt x="1595235" y="612375"/>
                </a:lnTo>
                <a:lnTo>
                  <a:pt x="1654766" y="618729"/>
                </a:lnTo>
                <a:lnTo>
                  <a:pt x="1663440" y="618955"/>
                </a:lnTo>
                <a:lnTo>
                  <a:pt x="1240394" y="1112350"/>
                </a:lnTo>
                <a:lnTo>
                  <a:pt x="1661749" y="1603773"/>
                </a:lnTo>
                <a:lnTo>
                  <a:pt x="1651591" y="1603522"/>
                </a:lnTo>
                <a:lnTo>
                  <a:pt x="1589679" y="1600345"/>
                </a:lnTo>
                <a:lnTo>
                  <a:pt x="1526973" y="1596374"/>
                </a:lnTo>
                <a:lnTo>
                  <a:pt x="1464266" y="1588432"/>
                </a:lnTo>
                <a:lnTo>
                  <a:pt x="1403148" y="1579696"/>
                </a:lnTo>
                <a:lnTo>
                  <a:pt x="1342029" y="1566989"/>
                </a:lnTo>
                <a:lnTo>
                  <a:pt x="1281704" y="1555076"/>
                </a:lnTo>
                <a:lnTo>
                  <a:pt x="1222173" y="1539987"/>
                </a:lnTo>
                <a:lnTo>
                  <a:pt x="1162641" y="1523309"/>
                </a:lnTo>
                <a:lnTo>
                  <a:pt x="1103110" y="1503454"/>
                </a:lnTo>
                <a:lnTo>
                  <a:pt x="1045166" y="1483599"/>
                </a:lnTo>
                <a:lnTo>
                  <a:pt x="988810" y="1460568"/>
                </a:lnTo>
                <a:lnTo>
                  <a:pt x="932454" y="1435948"/>
                </a:lnTo>
                <a:lnTo>
                  <a:pt x="877685" y="1408152"/>
                </a:lnTo>
                <a:lnTo>
                  <a:pt x="822916" y="1381149"/>
                </a:lnTo>
                <a:lnTo>
                  <a:pt x="768941" y="1351764"/>
                </a:lnTo>
                <a:lnTo>
                  <a:pt x="715760" y="1319997"/>
                </a:lnTo>
                <a:lnTo>
                  <a:pt x="665754" y="1286641"/>
                </a:lnTo>
                <a:lnTo>
                  <a:pt x="613366" y="1251696"/>
                </a:lnTo>
                <a:lnTo>
                  <a:pt x="564947" y="1215164"/>
                </a:lnTo>
                <a:lnTo>
                  <a:pt x="516529" y="1177043"/>
                </a:lnTo>
                <a:lnTo>
                  <a:pt x="470491" y="1137333"/>
                </a:lnTo>
                <a:lnTo>
                  <a:pt x="424453" y="1096036"/>
                </a:lnTo>
                <a:lnTo>
                  <a:pt x="380797" y="1053149"/>
                </a:lnTo>
                <a:lnTo>
                  <a:pt x="295072" y="963406"/>
                </a:lnTo>
                <a:lnTo>
                  <a:pt x="215697" y="867309"/>
                </a:lnTo>
                <a:lnTo>
                  <a:pt x="179185" y="816481"/>
                </a:lnTo>
                <a:lnTo>
                  <a:pt x="142672" y="764859"/>
                </a:lnTo>
                <a:lnTo>
                  <a:pt x="109335" y="713237"/>
                </a:lnTo>
                <a:lnTo>
                  <a:pt x="98440" y="695329"/>
                </a:lnTo>
                <a:lnTo>
                  <a:pt x="0" y="752164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46" name="Freeform 45"/>
          <p:cNvSpPr/>
          <p:nvPr/>
        </p:nvSpPr>
        <p:spPr bwMode="auto">
          <a:xfrm>
            <a:off x="2295525" y="1742440"/>
            <a:ext cx="1264285" cy="2246630"/>
          </a:xfrm>
          <a:custGeom>
            <a:avLst/>
            <a:gdLst>
              <a:gd name="connsiteX0" fmla="*/ 916634 w 1181363"/>
              <a:gd name="connsiteY0" fmla="*/ 0 h 2010752"/>
              <a:gd name="connsiteX1" fmla="*/ 1181363 w 1181363"/>
              <a:gd name="connsiteY1" fmla="*/ 752161 h 2010752"/>
              <a:gd name="connsiteX2" fmla="*/ 1085534 w 1181363"/>
              <a:gd name="connsiteY2" fmla="*/ 696834 h 2010752"/>
              <a:gd name="connsiteX3" fmla="*/ 1077913 w 1181363"/>
              <a:gd name="connsiteY3" fmla="*/ 711839 h 2010752"/>
              <a:gd name="connsiteX4" fmla="*/ 1051719 w 1181363"/>
              <a:gd name="connsiteY4" fmla="*/ 766562 h 2010752"/>
              <a:gd name="connsiteX5" fmla="*/ 1031875 w 1181363"/>
              <a:gd name="connsiteY5" fmla="*/ 822871 h 2010752"/>
              <a:gd name="connsiteX6" fmla="*/ 1015206 w 1181363"/>
              <a:gd name="connsiteY6" fmla="*/ 879180 h 2010752"/>
              <a:gd name="connsiteX7" fmla="*/ 1000919 w 1181363"/>
              <a:gd name="connsiteY7" fmla="*/ 937075 h 2010752"/>
              <a:gd name="connsiteX8" fmla="*/ 992188 w 1181363"/>
              <a:gd name="connsiteY8" fmla="*/ 994971 h 2010752"/>
              <a:gd name="connsiteX9" fmla="*/ 985838 w 1181363"/>
              <a:gd name="connsiteY9" fmla="*/ 1052866 h 2010752"/>
              <a:gd name="connsiteX10" fmla="*/ 984250 w 1181363"/>
              <a:gd name="connsiteY10" fmla="*/ 1112347 h 2010752"/>
              <a:gd name="connsiteX11" fmla="*/ 985838 w 1181363"/>
              <a:gd name="connsiteY11" fmla="*/ 1171829 h 2010752"/>
              <a:gd name="connsiteX12" fmla="*/ 992188 w 1181363"/>
              <a:gd name="connsiteY12" fmla="*/ 1229724 h 2010752"/>
              <a:gd name="connsiteX13" fmla="*/ 1000919 w 1181363"/>
              <a:gd name="connsiteY13" fmla="*/ 1287619 h 2010752"/>
              <a:gd name="connsiteX14" fmla="*/ 1015206 w 1181363"/>
              <a:gd name="connsiteY14" fmla="*/ 1345514 h 2010752"/>
              <a:gd name="connsiteX15" fmla="*/ 1031875 w 1181363"/>
              <a:gd name="connsiteY15" fmla="*/ 1401823 h 2010752"/>
              <a:gd name="connsiteX16" fmla="*/ 1051719 w 1181363"/>
              <a:gd name="connsiteY16" fmla="*/ 1458132 h 2010752"/>
              <a:gd name="connsiteX17" fmla="*/ 1077913 w 1181363"/>
              <a:gd name="connsiteY17" fmla="*/ 1512855 h 2010752"/>
              <a:gd name="connsiteX18" fmla="*/ 1082153 w 1181363"/>
              <a:gd name="connsiteY18" fmla="*/ 1521204 h 2010752"/>
              <a:gd name="connsiteX19" fmla="*/ 441145 w 1181363"/>
              <a:gd name="connsiteY19" fmla="*/ 1401125 h 2010752"/>
              <a:gd name="connsiteX20" fmla="*/ 226583 w 1181363"/>
              <a:gd name="connsiteY20" fmla="*/ 2010752 h 2010752"/>
              <a:gd name="connsiteX21" fmla="*/ 222250 w 1181363"/>
              <a:gd name="connsiteY21" fmla="*/ 2002981 h 2010752"/>
              <a:gd name="connsiteX22" fmla="*/ 193675 w 1181363"/>
              <a:gd name="connsiteY22" fmla="*/ 1946672 h 2010752"/>
              <a:gd name="connsiteX23" fmla="*/ 167481 w 1181363"/>
              <a:gd name="connsiteY23" fmla="*/ 1890363 h 2010752"/>
              <a:gd name="connsiteX24" fmla="*/ 141288 w 1181363"/>
              <a:gd name="connsiteY24" fmla="*/ 1832468 h 2010752"/>
              <a:gd name="connsiteX25" fmla="*/ 119856 w 1181363"/>
              <a:gd name="connsiteY25" fmla="*/ 1774573 h 2010752"/>
              <a:gd name="connsiteX26" fmla="*/ 99219 w 1181363"/>
              <a:gd name="connsiteY26" fmla="*/ 1716678 h 2010752"/>
              <a:gd name="connsiteX27" fmla="*/ 80963 w 1181363"/>
              <a:gd name="connsiteY27" fmla="*/ 1657989 h 2010752"/>
              <a:gd name="connsiteX28" fmla="*/ 61913 w 1181363"/>
              <a:gd name="connsiteY28" fmla="*/ 1598508 h 2010752"/>
              <a:gd name="connsiteX29" fmla="*/ 48419 w 1181363"/>
              <a:gd name="connsiteY29" fmla="*/ 1539027 h 2010752"/>
              <a:gd name="connsiteX30" fmla="*/ 34925 w 1181363"/>
              <a:gd name="connsiteY30" fmla="*/ 1477959 h 2010752"/>
              <a:gd name="connsiteX31" fmla="*/ 23813 w 1181363"/>
              <a:gd name="connsiteY31" fmla="*/ 1416892 h 2010752"/>
              <a:gd name="connsiteX32" fmla="*/ 15081 w 1181363"/>
              <a:gd name="connsiteY32" fmla="*/ 1355824 h 2010752"/>
              <a:gd name="connsiteX33" fmla="*/ 8731 w 1181363"/>
              <a:gd name="connsiteY33" fmla="*/ 1296343 h 2010752"/>
              <a:gd name="connsiteX34" fmla="*/ 3969 w 1181363"/>
              <a:gd name="connsiteY34" fmla="*/ 1234482 h 2010752"/>
              <a:gd name="connsiteX35" fmla="*/ 1588 w 1181363"/>
              <a:gd name="connsiteY35" fmla="*/ 1173415 h 2010752"/>
              <a:gd name="connsiteX36" fmla="*/ 0 w 1181363"/>
              <a:gd name="connsiteY36" fmla="*/ 1112347 h 2010752"/>
              <a:gd name="connsiteX37" fmla="*/ 1588 w 1181363"/>
              <a:gd name="connsiteY37" fmla="*/ 1051280 h 2010752"/>
              <a:gd name="connsiteX38" fmla="*/ 3969 w 1181363"/>
              <a:gd name="connsiteY38" fmla="*/ 990212 h 2010752"/>
              <a:gd name="connsiteX39" fmla="*/ 8731 w 1181363"/>
              <a:gd name="connsiteY39" fmla="*/ 929938 h 2010752"/>
              <a:gd name="connsiteX40" fmla="*/ 15081 w 1181363"/>
              <a:gd name="connsiteY40" fmla="*/ 868870 h 2010752"/>
              <a:gd name="connsiteX41" fmla="*/ 23813 w 1181363"/>
              <a:gd name="connsiteY41" fmla="*/ 807803 h 2010752"/>
              <a:gd name="connsiteX42" fmla="*/ 34925 w 1181363"/>
              <a:gd name="connsiteY42" fmla="*/ 746735 h 2010752"/>
              <a:gd name="connsiteX43" fmla="*/ 48419 w 1181363"/>
              <a:gd name="connsiteY43" fmla="*/ 687254 h 2010752"/>
              <a:gd name="connsiteX44" fmla="*/ 61913 w 1181363"/>
              <a:gd name="connsiteY44" fmla="*/ 626186 h 2010752"/>
              <a:gd name="connsiteX45" fmla="*/ 80963 w 1181363"/>
              <a:gd name="connsiteY45" fmla="*/ 566705 h 2010752"/>
              <a:gd name="connsiteX46" fmla="*/ 99219 w 1181363"/>
              <a:gd name="connsiteY46" fmla="*/ 508810 h 2010752"/>
              <a:gd name="connsiteX47" fmla="*/ 119856 w 1181363"/>
              <a:gd name="connsiteY47" fmla="*/ 450121 h 2010752"/>
              <a:gd name="connsiteX48" fmla="*/ 141288 w 1181363"/>
              <a:gd name="connsiteY48" fmla="*/ 392226 h 2010752"/>
              <a:gd name="connsiteX49" fmla="*/ 167481 w 1181363"/>
              <a:gd name="connsiteY49" fmla="*/ 334331 h 2010752"/>
              <a:gd name="connsiteX50" fmla="*/ 193675 w 1181363"/>
              <a:gd name="connsiteY50" fmla="*/ 278022 h 2010752"/>
              <a:gd name="connsiteX51" fmla="*/ 222250 w 1181363"/>
              <a:gd name="connsiteY51" fmla="*/ 221713 h 2010752"/>
              <a:gd name="connsiteX52" fmla="*/ 232077 w 1181363"/>
              <a:gd name="connsiteY52" fmla="*/ 204091 h 2010752"/>
              <a:gd name="connsiteX53" fmla="*/ 132878 w 1181363"/>
              <a:gd name="connsiteY53" fmla="*/ 146818 h 2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1363" h="2010752">
                <a:moveTo>
                  <a:pt x="916634" y="0"/>
                </a:moveTo>
                <a:lnTo>
                  <a:pt x="1181363" y="752161"/>
                </a:lnTo>
                <a:lnTo>
                  <a:pt x="1085534" y="696834"/>
                </a:lnTo>
                <a:lnTo>
                  <a:pt x="1077913" y="711839"/>
                </a:lnTo>
                <a:lnTo>
                  <a:pt x="1051719" y="766562"/>
                </a:lnTo>
                <a:lnTo>
                  <a:pt x="1031875" y="822871"/>
                </a:lnTo>
                <a:lnTo>
                  <a:pt x="1015206" y="879180"/>
                </a:lnTo>
                <a:lnTo>
                  <a:pt x="1000919" y="937075"/>
                </a:lnTo>
                <a:lnTo>
                  <a:pt x="992188" y="994971"/>
                </a:lnTo>
                <a:lnTo>
                  <a:pt x="985838" y="1052866"/>
                </a:lnTo>
                <a:lnTo>
                  <a:pt x="984250" y="1112347"/>
                </a:lnTo>
                <a:lnTo>
                  <a:pt x="985838" y="1171829"/>
                </a:lnTo>
                <a:lnTo>
                  <a:pt x="992188" y="1229724"/>
                </a:lnTo>
                <a:lnTo>
                  <a:pt x="1000919" y="1287619"/>
                </a:lnTo>
                <a:lnTo>
                  <a:pt x="1015206" y="1345514"/>
                </a:lnTo>
                <a:lnTo>
                  <a:pt x="1031875" y="1401823"/>
                </a:lnTo>
                <a:lnTo>
                  <a:pt x="1051719" y="1458132"/>
                </a:lnTo>
                <a:lnTo>
                  <a:pt x="1077913" y="1512855"/>
                </a:lnTo>
                <a:lnTo>
                  <a:pt x="1082153" y="1521204"/>
                </a:lnTo>
                <a:lnTo>
                  <a:pt x="441145" y="1401125"/>
                </a:lnTo>
                <a:lnTo>
                  <a:pt x="226583" y="2010752"/>
                </a:lnTo>
                <a:lnTo>
                  <a:pt x="222250" y="2002981"/>
                </a:lnTo>
                <a:lnTo>
                  <a:pt x="193675" y="1946672"/>
                </a:lnTo>
                <a:lnTo>
                  <a:pt x="167481" y="1890363"/>
                </a:lnTo>
                <a:lnTo>
                  <a:pt x="141288" y="1832468"/>
                </a:lnTo>
                <a:lnTo>
                  <a:pt x="119856" y="1774573"/>
                </a:lnTo>
                <a:lnTo>
                  <a:pt x="99219" y="1716678"/>
                </a:lnTo>
                <a:lnTo>
                  <a:pt x="80963" y="1657989"/>
                </a:lnTo>
                <a:lnTo>
                  <a:pt x="61913" y="1598508"/>
                </a:lnTo>
                <a:lnTo>
                  <a:pt x="48419" y="1539027"/>
                </a:lnTo>
                <a:lnTo>
                  <a:pt x="34925" y="1477959"/>
                </a:lnTo>
                <a:lnTo>
                  <a:pt x="23813" y="1416892"/>
                </a:lnTo>
                <a:lnTo>
                  <a:pt x="15081" y="1355824"/>
                </a:lnTo>
                <a:lnTo>
                  <a:pt x="8731" y="1296343"/>
                </a:lnTo>
                <a:lnTo>
                  <a:pt x="3969" y="1234482"/>
                </a:lnTo>
                <a:lnTo>
                  <a:pt x="1588" y="1173415"/>
                </a:lnTo>
                <a:lnTo>
                  <a:pt x="0" y="1112347"/>
                </a:lnTo>
                <a:lnTo>
                  <a:pt x="1588" y="1051280"/>
                </a:lnTo>
                <a:lnTo>
                  <a:pt x="3969" y="990212"/>
                </a:lnTo>
                <a:lnTo>
                  <a:pt x="8731" y="929938"/>
                </a:lnTo>
                <a:lnTo>
                  <a:pt x="15081" y="868870"/>
                </a:lnTo>
                <a:lnTo>
                  <a:pt x="23813" y="807803"/>
                </a:lnTo>
                <a:lnTo>
                  <a:pt x="34925" y="746735"/>
                </a:lnTo>
                <a:lnTo>
                  <a:pt x="48419" y="687254"/>
                </a:lnTo>
                <a:lnTo>
                  <a:pt x="61913" y="626186"/>
                </a:lnTo>
                <a:lnTo>
                  <a:pt x="80963" y="566705"/>
                </a:lnTo>
                <a:lnTo>
                  <a:pt x="99219" y="508810"/>
                </a:lnTo>
                <a:lnTo>
                  <a:pt x="119856" y="450121"/>
                </a:lnTo>
                <a:lnTo>
                  <a:pt x="141288" y="392226"/>
                </a:lnTo>
                <a:lnTo>
                  <a:pt x="167481" y="334331"/>
                </a:lnTo>
                <a:lnTo>
                  <a:pt x="193675" y="278022"/>
                </a:lnTo>
                <a:lnTo>
                  <a:pt x="222250" y="221713"/>
                </a:lnTo>
                <a:lnTo>
                  <a:pt x="232077" y="204091"/>
                </a:lnTo>
                <a:lnTo>
                  <a:pt x="132878" y="146818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400"/>
          </a:p>
        </p:txBody>
      </p:sp>
      <p:sp>
        <p:nvSpPr>
          <p:cNvPr id="7" name="Rectangle 47"/>
          <p:cNvSpPr/>
          <p:nvPr/>
        </p:nvSpPr>
        <p:spPr>
          <a:xfrm flipH="1">
            <a:off x="2978150" y="1247775"/>
            <a:ext cx="1649095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</a:t>
            </a:r>
            <a:endParaRPr lang="en-I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Cost Management</a:t>
            </a:r>
            <a:endParaRPr lang="en-IN" altLang="en-US" sz="1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48"/>
          <p:cNvSpPr/>
          <p:nvPr/>
        </p:nvSpPr>
        <p:spPr>
          <a:xfrm flipH="1">
            <a:off x="4713605" y="1725295"/>
            <a:ext cx="1421765" cy="4616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buSzTx/>
            </a:pPr>
            <a:r>
              <a:rPr lang="en-IN" altLang="en-US" sz="15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Tender Bid Management</a:t>
            </a:r>
            <a:endParaRPr lang="en-IN" altLang="en-US" sz="15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49"/>
          <p:cNvSpPr/>
          <p:nvPr/>
        </p:nvSpPr>
        <p:spPr>
          <a:xfrm flipH="1">
            <a:off x="5199380" y="3128645"/>
            <a:ext cx="1296035" cy="4616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N" altLang="en-US" sz="15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Subcontractor Management</a:t>
            </a:r>
            <a:endParaRPr lang="en-IN" altLang="en-US" sz="15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4231005" y="4231640"/>
            <a:ext cx="100584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buSzTx/>
            </a:pPr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</a:t>
            </a:r>
            <a:endParaRPr lang="en-I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SzTx/>
            </a:pPr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Scheduling</a:t>
            </a:r>
            <a:endParaRPr lang="en-I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2850515" y="3928745"/>
            <a:ext cx="1083310" cy="4921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buSzTx/>
            </a:pPr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Plant &amp; Machinery</a:t>
            </a:r>
            <a:endParaRPr lang="en-I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2295525" y="2390140"/>
            <a:ext cx="1044575" cy="7385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buSzTx/>
              <a:buNone/>
            </a:pPr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Monitoring and control</a:t>
            </a:r>
            <a:endParaRPr lang="en-I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Presentation</Application>
  <PresentationFormat/>
  <Paragraphs>232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Malgun Gothic</vt:lpstr>
      <vt:lpstr>Calibri</vt:lpstr>
      <vt:lpstr>Gulimche</vt:lpstr>
      <vt:lpstr>Segoe Print</vt:lpstr>
      <vt:lpstr>Calibri</vt:lpstr>
      <vt:lpstr>Verdana</vt:lpstr>
      <vt:lpstr>Times New Roman</vt:lpstr>
      <vt:lpstr>Microsoft YaHei</vt:lpstr>
      <vt:lpstr>Arial Unicode MS</vt:lpstr>
      <vt:lpstr>Office 테마</vt:lpstr>
      <vt:lpstr>ERP Implementation for Bridge and Roof</vt:lpstr>
      <vt:lpstr>PowerPoint 演示文稿</vt:lpstr>
      <vt:lpstr>Multiple types of Construction ERP modules</vt:lpstr>
      <vt:lpstr>ERP Software for Infrasturcture and construction industry</vt:lpstr>
      <vt:lpstr>ERP system implementation phases in Construction Industry</vt:lpstr>
      <vt:lpstr>Key Components of Construction ERP Software</vt:lpstr>
      <vt:lpstr>Multiple types of construction ERP value drivers</vt:lpstr>
      <vt:lpstr>Construction Project Management Flow</vt:lpstr>
      <vt:lpstr>Comprehensive ERP solutions for construction business</vt:lpstr>
      <vt:lpstr>ERP Dashboard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ERP</dc:title>
  <dc:creator>Slide Members by HS.SEO</dc:creator>
  <cp:lastModifiedBy>priyt</cp:lastModifiedBy>
  <cp:revision>11</cp:revision>
  <dcterms:created xsi:type="dcterms:W3CDTF">2023-03-23T06:38:00Z</dcterms:created>
  <dcterms:modified xsi:type="dcterms:W3CDTF">2023-03-23T11:34:52Z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CFB0AA239BD94D9F9CFBEF2697EA272A</vt:lpwstr>
  </property>
  <property fmtid="{D5CDD505-2E9C-101B-9397-08002B2CF9AE}" pid="3" name="KSOProductBuildVer">
    <vt:lpwstr>1033-11.2.0.11513</vt:lpwstr>
  </property>
</Properties>
</file>