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Oswald"/>
      <p:regular r:id="rId18"/>
    </p:embeddedFont>
    <p:embeddedFont>
      <p:font typeface="Playfair Display"/>
      <p:regular r:id="rId19"/>
    </p:embeddedFont>
    <p:embeddedFont>
      <p:font typeface="Montserrat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9"/>
        <p:guide pos="290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d77fddf41_0_4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d77fddf41_0_4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d77fddf41_0_3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d77fddf41_0_3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d77fddf4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d77fddf4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d77fddf41_0_3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d77fddf41_0_3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d77fddf41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d77fddf41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d77fddf41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d77fddf41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d77fddf41_0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d77fddf41_0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d77fddf41_0_3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d77fddf41_0_3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d77fddf41_0_3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d77fddf41_0_3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d77fddf41_0_3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d77fddf41_0_3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4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120"/>
              <a:t>Student </a:t>
            </a:r>
            <a:r>
              <a:rPr lang="en-GB" sz="5120"/>
              <a:t>Lifecycle</a:t>
            </a:r>
            <a:r>
              <a:rPr lang="en-GB" sz="5120"/>
              <a:t> Management System</a:t>
            </a:r>
            <a:endParaRPr sz="5120"/>
          </a:p>
        </p:txBody>
      </p:sp>
      <p:sp>
        <p:nvSpPr>
          <p:cNvPr id="59" name="Google Shape;59;p13"/>
          <p:cNvSpPr txBox="1"/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SLCM Presentation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316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Examination Flowchart</a:t>
            </a:r>
            <a:endParaRPr lang="en-GB"/>
          </a:p>
        </p:txBody>
      </p:sp>
      <p:sp>
        <p:nvSpPr>
          <p:cNvPr id="113" name="Google Shape;113;p22"/>
          <p:cNvSpPr/>
          <p:nvPr/>
        </p:nvSpPr>
        <p:spPr>
          <a:xfrm>
            <a:off x="483825" y="1298015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Declaration</a:t>
            </a:r>
            <a:endParaRPr lang="en-GB"/>
          </a:p>
        </p:txBody>
      </p:sp>
      <p:sp>
        <p:nvSpPr>
          <p:cNvPr id="114" name="Google Shape;114;p22"/>
          <p:cNvSpPr/>
          <p:nvPr/>
        </p:nvSpPr>
        <p:spPr>
          <a:xfrm>
            <a:off x="2651350" y="3231140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Criteria Wise Evaluation</a:t>
            </a:r>
            <a:endParaRPr lang="en-GB"/>
          </a:p>
        </p:txBody>
      </p:sp>
      <p:sp>
        <p:nvSpPr>
          <p:cNvPr id="115" name="Google Shape;115;p22"/>
          <p:cNvSpPr/>
          <p:nvPr/>
        </p:nvSpPr>
        <p:spPr>
          <a:xfrm>
            <a:off x="4818875" y="3231140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 lang="en-GB"/>
          </a:p>
        </p:txBody>
      </p:sp>
      <p:sp>
        <p:nvSpPr>
          <p:cNvPr id="116" name="Google Shape;116;p22"/>
          <p:cNvSpPr/>
          <p:nvPr/>
        </p:nvSpPr>
        <p:spPr>
          <a:xfrm>
            <a:off x="483825" y="2205790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Evaluation Plan</a:t>
            </a:r>
            <a:endParaRPr lang="en-GB"/>
          </a:p>
        </p:txBody>
      </p:sp>
      <p:sp>
        <p:nvSpPr>
          <p:cNvPr id="117" name="Google Shape;117;p22"/>
          <p:cNvSpPr/>
          <p:nvPr/>
        </p:nvSpPr>
        <p:spPr>
          <a:xfrm>
            <a:off x="483825" y="3231140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Paper Setting</a:t>
            </a:r>
            <a:endParaRPr lang="en-GB"/>
          </a:p>
        </p:txBody>
      </p:sp>
      <p:sp>
        <p:nvSpPr>
          <p:cNvPr id="118" name="Google Shape;118;p22"/>
          <p:cNvSpPr/>
          <p:nvPr/>
        </p:nvSpPr>
        <p:spPr>
          <a:xfrm>
            <a:off x="2651350" y="1297990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Application</a:t>
            </a:r>
            <a:endParaRPr lang="en-GB"/>
          </a:p>
        </p:txBody>
      </p:sp>
      <p:sp>
        <p:nvSpPr>
          <p:cNvPr id="119" name="Google Shape;119;p22"/>
          <p:cNvSpPr/>
          <p:nvPr/>
        </p:nvSpPr>
        <p:spPr>
          <a:xfrm>
            <a:off x="6986400" y="2191010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Cumulative Marksheet</a:t>
            </a:r>
            <a:endParaRPr lang="en-GB"/>
          </a:p>
        </p:txBody>
      </p:sp>
      <p:sp>
        <p:nvSpPr>
          <p:cNvPr id="120" name="Google Shape;120;p22"/>
          <p:cNvSpPr/>
          <p:nvPr/>
        </p:nvSpPr>
        <p:spPr>
          <a:xfrm>
            <a:off x="6986400" y="1192330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Certificate Generation</a:t>
            </a:r>
            <a:endParaRPr lang="en-GB"/>
          </a:p>
        </p:txBody>
      </p:sp>
      <p:sp>
        <p:nvSpPr>
          <p:cNvPr id="121" name="Google Shape;121;p22"/>
          <p:cNvSpPr/>
          <p:nvPr/>
        </p:nvSpPr>
        <p:spPr>
          <a:xfrm>
            <a:off x="2651350" y="2205790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Admit Card</a:t>
            </a:r>
            <a:endParaRPr lang="en-GB"/>
          </a:p>
        </p:txBody>
      </p:sp>
      <p:sp>
        <p:nvSpPr>
          <p:cNvPr id="123" name="Google Shape;123;p22"/>
          <p:cNvSpPr/>
          <p:nvPr/>
        </p:nvSpPr>
        <p:spPr>
          <a:xfrm>
            <a:off x="4390463" y="3421040"/>
            <a:ext cx="4509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2"/>
          <p:cNvSpPr/>
          <p:nvPr/>
        </p:nvSpPr>
        <p:spPr>
          <a:xfrm>
            <a:off x="2245413" y="3421040"/>
            <a:ext cx="4509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2"/>
          <p:cNvSpPr/>
          <p:nvPr/>
        </p:nvSpPr>
        <p:spPr>
          <a:xfrm>
            <a:off x="2245413" y="1487890"/>
            <a:ext cx="4509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22"/>
          <p:cNvSpPr/>
          <p:nvPr/>
        </p:nvSpPr>
        <p:spPr>
          <a:xfrm rot="5400000">
            <a:off x="1178925" y="1959965"/>
            <a:ext cx="3714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2"/>
          <p:cNvSpPr/>
          <p:nvPr/>
        </p:nvSpPr>
        <p:spPr>
          <a:xfrm rot="5400000">
            <a:off x="1134975" y="2896765"/>
            <a:ext cx="4593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2"/>
          <p:cNvSpPr/>
          <p:nvPr/>
        </p:nvSpPr>
        <p:spPr>
          <a:xfrm rot="5400000">
            <a:off x="3247825" y="1937178"/>
            <a:ext cx="3714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2"/>
          <p:cNvSpPr/>
          <p:nvPr/>
        </p:nvSpPr>
        <p:spPr>
          <a:xfrm rot="10800000">
            <a:off x="2222977" y="2435703"/>
            <a:ext cx="4311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2"/>
          <p:cNvSpPr/>
          <p:nvPr/>
        </p:nvSpPr>
        <p:spPr>
          <a:xfrm rot="-5400000">
            <a:off x="7555865" y="2894965"/>
            <a:ext cx="492125" cy="19304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" name="Google Shape;119;p22"/>
          <p:cNvSpPr/>
          <p:nvPr/>
        </p:nvSpPr>
        <p:spPr>
          <a:xfrm>
            <a:off x="6986400" y="3253365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Semester Wise Exam Result</a:t>
            </a:r>
            <a:endParaRPr lang="en-US" altLang="en-GB"/>
          </a:p>
        </p:txBody>
      </p:sp>
      <p:sp>
        <p:nvSpPr>
          <p:cNvPr id="2" name="Google Shape;119;p22"/>
          <p:cNvSpPr/>
          <p:nvPr/>
        </p:nvSpPr>
        <p:spPr>
          <a:xfrm>
            <a:off x="6986400" y="4170940"/>
            <a:ext cx="1761600" cy="572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Back Paper Tracking</a:t>
            </a:r>
            <a:endParaRPr lang="en-US" altLang="en-GB"/>
          </a:p>
        </p:txBody>
      </p:sp>
      <p:cxnSp>
        <p:nvCxnSpPr>
          <p:cNvPr id="3" name="Elbow Connector 2"/>
          <p:cNvCxnSpPr>
            <a:stCxn id="2" idx="1"/>
          </p:cNvCxnSpPr>
          <p:nvPr/>
        </p:nvCxnSpPr>
        <p:spPr>
          <a:xfrm rot="10800000">
            <a:off x="483870" y="1583055"/>
            <a:ext cx="6502400" cy="2873375"/>
          </a:xfrm>
          <a:prstGeom prst="bentConnector3">
            <a:avLst>
              <a:gd name="adj1" fmla="val 10374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8;p22"/>
          <p:cNvSpPr/>
          <p:nvPr/>
        </p:nvSpPr>
        <p:spPr>
          <a:xfrm rot="5400000">
            <a:off x="7616625" y="3930443"/>
            <a:ext cx="3714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30;p22"/>
          <p:cNvSpPr/>
          <p:nvPr/>
        </p:nvSpPr>
        <p:spPr>
          <a:xfrm rot="-5400000">
            <a:off x="7572325" y="1888705"/>
            <a:ext cx="4593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123;p22"/>
          <p:cNvSpPr/>
          <p:nvPr/>
        </p:nvSpPr>
        <p:spPr>
          <a:xfrm>
            <a:off x="6580578" y="3443265"/>
            <a:ext cx="450900" cy="192900"/>
          </a:xfrm>
          <a:prstGeom prst="rightArrow">
            <a:avLst>
              <a:gd name="adj1" fmla="val 50000"/>
              <a:gd name="adj2" fmla="val 593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0025"/>
            <a:ext cx="8520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AutoNum type="arabicPeriod"/>
            </a:pPr>
            <a:r>
              <a:rPr lang="en-GB"/>
              <a:t>Examination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3"/>
          <p:cNvSpPr txBox="1"/>
          <p:nvPr>
            <p:ph type="body" idx="1"/>
          </p:nvPr>
        </p:nvSpPr>
        <p:spPr>
          <a:xfrm>
            <a:off x="86250" y="1000525"/>
            <a:ext cx="85206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 Declaration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 Evaluation Plan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 Exam Application Form Fillup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 Admit Card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Mark Uploading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Term Wise Result Publishing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Cumulative Marksheet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Certificate Generation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														</a:t>
            </a:r>
            <a:r>
              <a:rPr lang="en-GB"/>
              <a:t>SLCM </a:t>
            </a:r>
            <a:endParaRPr lang="en-GB"/>
          </a:p>
        </p:txBody>
      </p:sp>
      <p:sp>
        <p:nvSpPr>
          <p:cNvPr id="65" name="Google Shape;65;p14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b="1"/>
              <a:t>Admission</a:t>
            </a:r>
            <a:endParaRPr b="1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Admission Master 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Student Admission Process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Fee Management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Student Program Enrollment Process</a:t>
            </a: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b="1"/>
              <a:t>Academics</a:t>
            </a:r>
            <a:endParaRPr b="1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Student Group Creation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Student Course Scheduling (Time Table)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Student Attendance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Mentor Mentee Communication</a:t>
            </a: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b="1"/>
              <a:t>Examination</a:t>
            </a:r>
            <a:endParaRPr b="1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Exam Declaration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Paper Setting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Student Exam Application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Evaluation Process</a:t>
            </a:r>
            <a:endParaRPr lang="en-GB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Certificate Generation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Admission Flowchart</a:t>
            </a:r>
            <a:endParaRPr lang="en-GB"/>
          </a:p>
        </p:txBody>
      </p:sp>
      <p:pic>
        <p:nvPicPr>
          <p:cNvPr id="71" name="Google Shape;71;p15" descr="Blank diagram (4)"/>
          <p:cNvPicPr preferRelativeResize="0"/>
          <p:nvPr/>
        </p:nvPicPr>
        <p:blipFill rotWithShape="1">
          <a:blip r:embed="rId1"/>
          <a:srcRect b="62754"/>
          <a:stretch>
            <a:fillRect/>
          </a:stretch>
        </p:blipFill>
        <p:spPr>
          <a:xfrm>
            <a:off x="311700" y="1060725"/>
            <a:ext cx="8832299" cy="408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Admission</a:t>
            </a:r>
            <a:endParaRPr lang="en-GB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>
                <a:solidFill>
                  <a:schemeClr val="dk2"/>
                </a:solidFill>
              </a:rPr>
              <a:t>Admission Master </a:t>
            </a:r>
            <a:endParaRPr sz="1800"/>
          </a:p>
        </p:txBody>
      </p:sp>
      <p:sp>
        <p:nvSpPr>
          <p:cNvPr id="77" name="Google Shape;77;p16"/>
          <p:cNvSpPr txBox="1"/>
          <p:nvPr>
            <p:ph type="body" idx="1"/>
          </p:nvPr>
        </p:nvSpPr>
        <p:spPr>
          <a:xfrm>
            <a:off x="311700" y="1676925"/>
            <a:ext cx="8520600" cy="2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Department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Programs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Semester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Academic Calendar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 Template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Instructor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Instructor Log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7000"/>
              <a:buAutoNum type="arabicPeriod"/>
            </a:pPr>
            <a:r>
              <a:rPr lang="en-GB"/>
              <a:t>Admission</a:t>
            </a:r>
            <a:endParaRPr lang="en-GB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eriod"/>
            </a:pPr>
            <a:r>
              <a:rPr lang="en-GB" sz="2000">
                <a:solidFill>
                  <a:schemeClr val="dk2"/>
                </a:solidFill>
              </a:rPr>
              <a:t>Student Admission Process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7"/>
          <p:cNvSpPr txBox="1"/>
          <p:nvPr>
            <p:ph type="body" idx="1"/>
          </p:nvPr>
        </p:nvSpPr>
        <p:spPr>
          <a:xfrm>
            <a:off x="311700" y="1479625"/>
            <a:ext cx="8520600" cy="30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 Admission Template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 Applicant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 Creation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7000"/>
              <a:buAutoNum type="arabicPeriod"/>
            </a:pPr>
            <a:r>
              <a:rPr lang="en-GB"/>
              <a:t>Admission</a:t>
            </a:r>
            <a:endParaRPr lang="en-GB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eriod"/>
            </a:pPr>
            <a:r>
              <a:rPr lang="en-GB" sz="2000">
                <a:solidFill>
                  <a:schemeClr val="dk2"/>
                </a:solidFill>
              </a:rPr>
              <a:t>Fee Management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8"/>
          <p:cNvSpPr txBox="1"/>
          <p:nvPr>
            <p:ph type="body" idx="1"/>
          </p:nvPr>
        </p:nvSpPr>
        <p:spPr>
          <a:xfrm>
            <a:off x="311700" y="1479625"/>
            <a:ext cx="8520600" cy="30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Fee Type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Fee Structure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Fee Schedule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Fees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7000"/>
              <a:buAutoNum type="arabicPeriod"/>
            </a:pPr>
            <a:r>
              <a:rPr lang="en-GB"/>
              <a:t>Admission</a:t>
            </a:r>
            <a:endParaRPr lang="en-GB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eriod"/>
            </a:pPr>
            <a:r>
              <a:rPr lang="en-GB" sz="2000">
                <a:solidFill>
                  <a:schemeClr val="dk2"/>
                </a:solidFill>
              </a:rPr>
              <a:t>Student Program Enrollment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9"/>
          <p:cNvSpPr txBox="1"/>
          <p:nvPr>
            <p:ph type="body" idx="1"/>
          </p:nvPr>
        </p:nvSpPr>
        <p:spPr>
          <a:xfrm>
            <a:off x="311700" y="1479625"/>
            <a:ext cx="8520600" cy="30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Program Enrollment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Enrollment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Program Re-registration Tool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Academics Flowchart</a:t>
            </a:r>
            <a:endParaRPr lang="en-GB"/>
          </a:p>
        </p:txBody>
      </p:sp>
      <p:pic>
        <p:nvPicPr>
          <p:cNvPr id="101" name="Google Shape;101;p20" descr="Blank diagram (4)"/>
          <p:cNvPicPr preferRelativeResize="0"/>
          <p:nvPr/>
        </p:nvPicPr>
        <p:blipFill rotWithShape="1">
          <a:blip r:embed="rId1"/>
          <a:srcRect t="56953" b="28286"/>
          <a:stretch>
            <a:fillRect/>
          </a:stretch>
        </p:blipFill>
        <p:spPr>
          <a:xfrm>
            <a:off x="311700" y="1481225"/>
            <a:ext cx="10430924" cy="24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70450"/>
            <a:ext cx="85206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7000"/>
              <a:buAutoNum type="arabicPeriod"/>
            </a:pPr>
            <a:r>
              <a:rPr lang="en-GB"/>
              <a:t>Academics</a:t>
            </a:r>
            <a:endParaRPr lang="en-GB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1"/>
          <p:cNvSpPr txBox="1"/>
          <p:nvPr>
            <p:ph type="body" idx="1"/>
          </p:nvPr>
        </p:nvSpPr>
        <p:spPr>
          <a:xfrm>
            <a:off x="311700" y="761050"/>
            <a:ext cx="8520600" cy="41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Student Group Creation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Creating Student Group on the basis of Activity, Examination, Course, Batch.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Instructor Connection</a:t>
            </a:r>
            <a:endParaRPr lang="en-GB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Course Scheduling (Time Table)</a:t>
            </a:r>
            <a:endParaRPr lang="en-GB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Course Scheduling Tool</a:t>
            </a:r>
            <a:endParaRPr lang="en-GB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Course Schedule</a:t>
            </a:r>
            <a:endParaRPr lang="en-GB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Time Table (Calendar View)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Attendance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Student Attendance Tool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Student Attendance</a:t>
            </a:r>
            <a:endParaRPr lang="en-GB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Mentor Mentee Communication</a:t>
            </a:r>
            <a:endParaRPr sz="20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Mentor Allocation</a:t>
            </a:r>
            <a:endParaRPr lang="en-GB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Mentor Mentee Communication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1566</Words>
  <Application>WPS Presentation</Application>
  <PresentationFormat/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Oswald</vt:lpstr>
      <vt:lpstr>Playfair Display</vt:lpstr>
      <vt:lpstr>Montserrat</vt:lpstr>
      <vt:lpstr>Microsoft YaHei</vt:lpstr>
      <vt:lpstr>Arial Unicode MS</vt:lpstr>
      <vt:lpstr>Pop</vt:lpstr>
      <vt:lpstr>Student Lifecycle Management System</vt:lpstr>
      <vt:lpstr>Content														SLCM </vt:lpstr>
      <vt:lpstr>Admission Flowchart</vt:lpstr>
      <vt:lpstr>Admission Master </vt:lpstr>
      <vt:lpstr>Student Admission Process</vt:lpstr>
      <vt:lpstr>Fee Management</vt:lpstr>
      <vt:lpstr>Student Program Enrollment</vt:lpstr>
      <vt:lpstr>Academics Flowchart</vt:lpstr>
      <vt:lpstr>Academics</vt:lpstr>
      <vt:lpstr>Examination Flowchart</vt:lpstr>
      <vt:lpstr>Examination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Lifecycle Management System</dc:title>
  <dc:creator/>
  <cp:lastModifiedBy>subho</cp:lastModifiedBy>
  <cp:revision>3</cp:revision>
  <dcterms:created xsi:type="dcterms:W3CDTF">2023-03-14T10:47:10Z</dcterms:created>
  <dcterms:modified xsi:type="dcterms:W3CDTF">2023-03-14T10:49:07Z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9FB64BF1D2F741EEA160FE94175965F2</vt:lpwstr>
  </property>
  <property fmtid="{D5CDD505-2E9C-101B-9397-08002B2CF9AE}" pid="3" name="KSOProductBuildVer">
    <vt:lpwstr>1033-11.2.0.11486</vt:lpwstr>
  </property>
</Properties>
</file>