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5"/>
  </p:handoutMasterIdLst>
  <p:sldIdLst>
    <p:sldId id="268" r:id="rId3"/>
    <p:sldId id="262" r:id="rId5"/>
    <p:sldId id="364" r:id="rId6"/>
    <p:sldId id="417" r:id="rId7"/>
    <p:sldId id="363" r:id="rId8"/>
    <p:sldId id="383" r:id="rId9"/>
    <p:sldId id="384" r:id="rId10"/>
    <p:sldId id="344" r:id="rId11"/>
    <p:sldId id="260" r:id="rId12"/>
    <p:sldId id="386" r:id="rId13"/>
    <p:sldId id="259" r:id="rId14"/>
    <p:sldId id="315" r:id="rId15"/>
    <p:sldId id="275" r:id="rId16"/>
    <p:sldId id="261" r:id="rId17"/>
    <p:sldId id="376" r:id="rId18"/>
    <p:sldId id="377" r:id="rId19"/>
    <p:sldId id="378" r:id="rId20"/>
    <p:sldId id="382" r:id="rId21"/>
    <p:sldId id="379" r:id="rId22"/>
    <p:sldId id="380"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2D1"/>
    <a:srgbClr val="A969C4"/>
    <a:srgbClr val="900DC1"/>
    <a:srgbClr val="78398D"/>
    <a:srgbClr val="76388E"/>
    <a:srgbClr val="231549"/>
    <a:srgbClr val="68368A"/>
    <a:srgbClr val="7F398C"/>
    <a:srgbClr val="4E2971"/>
    <a:srgbClr val="6A09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3"/>
          <p:cNvPicPr>
            <a:picLocks noChangeAspect="1"/>
          </p:cNvPicPr>
          <p:nvPr userDrawn="1"/>
        </p:nvPicPr>
        <p:blipFill>
          <a:blip r:embed="rId2"/>
          <a:stretch>
            <a:fillRect/>
          </a:stretch>
        </p:blipFill>
        <p:spPr>
          <a:xfrm>
            <a:off x="0" y="-9525"/>
            <a:ext cx="12206817" cy="6867525"/>
          </a:xfrm>
          <a:prstGeom prst="rect">
            <a:avLst/>
          </a:prstGeom>
          <a:noFill/>
          <a:ln w="9525">
            <a:noFill/>
          </a:ln>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8398D"/>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1">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914400" eaLnBrk="1" fontAlgn="base" latinLnBrk="0" hangingPunct="1">
        <a:lnSpc>
          <a:spcPct val="100000"/>
        </a:lnSpc>
        <a:spcBef>
          <a:spcPct val="0"/>
        </a:spcBef>
        <a:spcAft>
          <a:spcPct val="0"/>
        </a:spcAft>
        <a:buNone/>
        <a:defRPr sz="3200" b="0" i="0" u="none" kern="1200" baseline="0">
          <a:solidFill>
            <a:schemeClr val="tx2"/>
          </a:solidFill>
          <a:latin typeface="Calibri" panose="020F0502020204030204" charset="0"/>
          <a:ea typeface="+mj-ea"/>
          <a:cs typeface="Calibri" panose="020F0502020204030204" charset="0"/>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sharmistha.panda@soulunileader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315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763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892810" y="2699385"/>
            <a:ext cx="10375900" cy="2306955"/>
          </a:xfrm>
          <a:prstGeom prst="rect">
            <a:avLst/>
          </a:prstGeom>
          <a:noFill/>
        </p:spPr>
        <p:txBody>
          <a:bodyPr wrap="square" rtlCol="0">
            <a:spAutoFit/>
          </a:bodyPr>
          <a:lstStyle/>
          <a:p>
            <a:pPr indent="0" algn="ctr"/>
            <a:r>
              <a:rPr lang="en-US" sz="4800" b="1">
                <a:solidFill>
                  <a:schemeClr val="bg1"/>
                </a:solidFill>
                <a:latin typeface="Calibri" panose="020F0502020204030204" charset="0"/>
                <a:cs typeface="Times New Roman" panose="02020603050405020304" charset="0"/>
                <a:sym typeface="+mn-ea"/>
              </a:rPr>
              <a:t>Campus Management Application </a:t>
            </a:r>
            <a:endParaRPr lang="en-US" sz="4800" b="1">
              <a:solidFill>
                <a:schemeClr val="bg1"/>
              </a:solidFill>
              <a:latin typeface="Calibri" panose="020F0502020204030204" charset="0"/>
              <a:cs typeface="Times New Roman" panose="02020603050405020304" charset="0"/>
            </a:endParaRPr>
          </a:p>
          <a:p>
            <a:pPr indent="0" algn="ctr"/>
            <a:r>
              <a:rPr lang="en-US" sz="4800" b="1">
                <a:solidFill>
                  <a:schemeClr val="bg1"/>
                </a:solidFill>
                <a:latin typeface="Calibri" panose="020F0502020204030204" charset="0"/>
                <a:cs typeface="Times New Roman" panose="02020603050405020304" charset="0"/>
                <a:sym typeface="+mn-ea"/>
              </a:rPr>
              <a:t>At </a:t>
            </a:r>
            <a:endParaRPr lang="en-US" sz="4800" b="1">
              <a:solidFill>
                <a:schemeClr val="bg1"/>
              </a:solidFill>
              <a:latin typeface="Calibri" panose="020F0502020204030204" charset="0"/>
              <a:cs typeface="Times New Roman" panose="02020603050405020304" charset="0"/>
            </a:endParaRPr>
          </a:p>
          <a:p>
            <a:pPr indent="0" algn="ctr"/>
            <a:r>
              <a:rPr lang="en-US" sz="4800" b="1">
                <a:solidFill>
                  <a:schemeClr val="bg1"/>
                </a:solidFill>
                <a:latin typeface="Calibri" panose="020F0502020204030204" charset="0"/>
                <a:cs typeface="Times New Roman" panose="02020603050405020304" charset="0"/>
                <a:sym typeface="+mn-ea"/>
              </a:rPr>
              <a:t>World Skill Center</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pic>
        <p:nvPicPr>
          <p:cNvPr id="8" name="Picture 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
        <p:nvSpPr>
          <p:cNvPr id="5" name="Text Box 4"/>
          <p:cNvSpPr txBox="1"/>
          <p:nvPr/>
        </p:nvSpPr>
        <p:spPr>
          <a:xfrm>
            <a:off x="4050665" y="5699760"/>
            <a:ext cx="7904480" cy="829945"/>
          </a:xfrm>
          <a:prstGeom prst="rect">
            <a:avLst/>
          </a:prstGeom>
          <a:noFill/>
        </p:spPr>
        <p:txBody>
          <a:bodyPr wrap="square" rtlCol="0">
            <a:spAutoFit/>
          </a:bodyPr>
          <a:p>
            <a:pPr algn="r"/>
            <a:r>
              <a:rPr lang="en-US" sz="2400" b="1">
                <a:solidFill>
                  <a:srgbClr val="7030A0"/>
                </a:solidFill>
                <a:latin typeface="Calibri" panose="020F0502020204030204" charset="0"/>
                <a:cs typeface="Calibri" panose="020F0502020204030204" charset="0"/>
              </a:rPr>
              <a:t>WEEKLY PROJECT STATUS REPORT</a:t>
            </a:r>
            <a:endParaRPr lang="en-US" sz="2400" b="1">
              <a:solidFill>
                <a:srgbClr val="7030A0"/>
              </a:solidFill>
              <a:latin typeface="Calibri" panose="020F0502020204030204" charset="0"/>
              <a:cs typeface="Calibri" panose="020F0502020204030204" charset="0"/>
            </a:endParaRPr>
          </a:p>
          <a:p>
            <a:pPr algn="r"/>
            <a:r>
              <a:rPr lang="en-US" sz="2400" b="1">
                <a:solidFill>
                  <a:srgbClr val="7030A0"/>
                </a:solidFill>
                <a:latin typeface="Calibri" panose="020F0502020204030204" charset="0"/>
                <a:cs typeface="Calibri" panose="020F0502020204030204" charset="0"/>
              </a:rPr>
              <a:t>15-Sep-2023</a:t>
            </a:r>
            <a:endParaRPr lang="en-US" sz="2400" b="1">
              <a:solidFill>
                <a:srgbClr val="7030A0"/>
              </a:solidFill>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bldLst>
      <p:bldP spid="3" grpId="0" bldLvl="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400" b="1">
                <a:sym typeface="+mn-ea"/>
              </a:rPr>
              <a:t>ISSUES</a:t>
            </a:r>
            <a:r>
              <a:rPr lang="en-US" sz="2400" b="1">
                <a:latin typeface="Calibri" panose="020F0502020204030204" charset="0"/>
                <a:cs typeface="Calibri" panose="020F0502020204030204" charset="0"/>
              </a:rPr>
              <a:t> </a:t>
            </a:r>
            <a:endParaRPr lang="en-US" sz="2400" b="1">
              <a:latin typeface="Calibri" panose="020F0502020204030204" charset="0"/>
              <a:cs typeface="Calibri" panose="020F0502020204030204" charset="0"/>
            </a:endParaRPr>
          </a:p>
        </p:txBody>
      </p:sp>
      <p:graphicFrame>
        <p:nvGraphicFramePr>
          <p:cNvPr id="4" name="Table 3"/>
          <p:cNvGraphicFramePr/>
          <p:nvPr/>
        </p:nvGraphicFramePr>
        <p:xfrm>
          <a:off x="61595" y="1417955"/>
          <a:ext cx="12099925" cy="5408930"/>
        </p:xfrm>
        <a:graphic>
          <a:graphicData uri="http://schemas.openxmlformats.org/drawingml/2006/table">
            <a:tbl>
              <a:tblPr bandRow="1">
                <a:tableStyleId>{073A0DAA-6AF3-43AB-8588-CEC1D06C72B9}</a:tableStyleId>
              </a:tblPr>
              <a:tblGrid>
                <a:gridCol w="3375660"/>
                <a:gridCol w="1756410"/>
                <a:gridCol w="1790065"/>
                <a:gridCol w="5177790"/>
              </a:tblGrid>
              <a:tr h="365760">
                <a:tc gridSpan="4">
                  <a:txBody>
                    <a:bodyPr/>
                    <a:p>
                      <a:pPr algn="ctr">
                        <a:buNone/>
                      </a:pPr>
                      <a:r>
                        <a:rPr lang="en-US" sz="1800" b="1">
                          <a:solidFill>
                            <a:schemeClr val="bg1"/>
                          </a:solidFill>
                          <a:latin typeface="Calibri" panose="020F0502020204030204" charset="0"/>
                          <a:cs typeface="Calibri" panose="020F0502020204030204" charset="0"/>
                        </a:rPr>
                        <a:t>TASKS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36576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1370965">
                <a:tc>
                  <a:txBody>
                    <a:bodyPr/>
                    <a:p>
                      <a:pPr algn="l" fontAlgn="ctr">
                        <a:lnSpc>
                          <a:spcPct val="120000"/>
                        </a:lnSpc>
                        <a:buClrTx/>
                        <a:buSzTx/>
                        <a:buNone/>
                      </a:pPr>
                      <a:r>
                        <a:rPr lang="en-US" sz="1400">
                          <a:latin typeface="Calibri" panose="020F0502020204030204" charset="0"/>
                          <a:cs typeface="Calibri" panose="020F0502020204030204" charset="0"/>
                        </a:rPr>
                        <a:t>Integration - Payment Gateway (HDFC)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rPr>
                        <a:t>DONE</a:t>
                      </a:r>
                      <a:endParaRPr lang="en-US" sz="1400" b="1">
                        <a:solidFill>
                          <a:srgbClr val="00B050"/>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08-Sep-23: HDFC security audit is completed. HDFC team to provide the live kit</a:t>
                      </a:r>
                      <a:endParaRPr lang="en-US" sz="14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rPr>
                        <a:t>Update :</a:t>
                      </a:r>
                      <a:r>
                        <a:rPr lang="en-US" sz="1400" b="0">
                          <a:solidFill>
                            <a:schemeClr val="tx1"/>
                          </a:solidFill>
                          <a:latin typeface="Calibri" panose="020F0502020204030204" charset="0"/>
                          <a:cs typeface="Calibri" panose="020F0502020204030204" charset="0"/>
                        </a:rPr>
                        <a:t> SOUL team received the live kit on 13-Sep-23. SOUL team has successfully completed the payment integration test with the live kit</a:t>
                      </a:r>
                      <a:endParaRPr lang="en-US" sz="1400" b="0">
                        <a:solidFill>
                          <a:schemeClr val="tx1"/>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1626870">
                <a:tc>
                  <a:txBody>
                    <a:bodyPr/>
                    <a:p>
                      <a:pPr fontAlgn="ctr">
                        <a:lnSpc>
                          <a:spcPct val="120000"/>
                        </a:lnSpc>
                        <a:buNone/>
                      </a:pPr>
                      <a:r>
                        <a:rPr lang="en-US" sz="1400">
                          <a:latin typeface="Calibri" panose="020F0502020204030204" charset="0"/>
                          <a:cs typeface="Calibri" panose="020F0502020204030204" charset="0"/>
                          <a:sym typeface="+mn-ea"/>
                        </a:rPr>
                        <a:t>Integration - Payment Gateway (Axis)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BLOCKER</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08-Sep-23: </a:t>
                      </a:r>
                      <a:r>
                        <a:rPr lang="en-US" sz="1400" b="0">
                          <a:solidFill>
                            <a:schemeClr val="tx1"/>
                          </a:solidFill>
                          <a:latin typeface="Calibri" panose="020F0502020204030204" charset="0"/>
                          <a:cs typeface="Calibri" panose="020F0502020204030204" charset="0"/>
                          <a:sym typeface="+mn-ea"/>
                        </a:rPr>
                        <a:t>SOUL team initiated the payment integration development but the test kit is not wroking on Firefox browser. The test kit should work on all browsers. Axis bank team has been already communicated about it. SOUL team is awaiting  a response from them</a:t>
                      </a:r>
                      <a:endParaRPr lang="en-US" sz="1400" b="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Update:  </a:t>
                      </a:r>
                      <a:r>
                        <a:rPr lang="en-US" sz="1400" b="0">
                          <a:solidFill>
                            <a:srgbClr val="1552D1"/>
                          </a:solidFill>
                          <a:latin typeface="Calibri" panose="020F0502020204030204" charset="0"/>
                          <a:cs typeface="Calibri" panose="020F0502020204030204" charset="0"/>
                          <a:sym typeface="+mn-ea"/>
                        </a:rPr>
                        <a:t>Axis bank development team is checking the issue</a:t>
                      </a:r>
                      <a:endParaRPr lang="en-US" sz="1400" b="0">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679575">
                <a:tc>
                  <a:txBody>
                    <a:bodyPr/>
                    <a:p>
                      <a:pPr fontAlgn="ctr">
                        <a:lnSpc>
                          <a:spcPct val="120000"/>
                        </a:lnSpc>
                        <a:buNone/>
                      </a:pPr>
                      <a:r>
                        <a:rPr lang="en-US" sz="1400">
                          <a:latin typeface="Calibri" panose="020F0502020204030204" charset="0"/>
                          <a:cs typeface="Calibri" panose="020F0502020204030204" charset="0"/>
                        </a:rPr>
                        <a:t>Application demonstration to WSC stakeholders - Infrastructure Module</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08-Sep-23: The </a:t>
                      </a:r>
                      <a:r>
                        <a:rPr lang="en-US" sz="1400">
                          <a:latin typeface="Calibri" panose="020F0502020204030204" charset="0"/>
                          <a:cs typeface="Calibri" panose="020F0502020204030204" charset="0"/>
                          <a:sym typeface="+mn-ea"/>
                        </a:rPr>
                        <a:t>demonstration</a:t>
                      </a:r>
                      <a:r>
                        <a:rPr lang="en-US" sz="1400" b="0">
                          <a:solidFill>
                            <a:schemeClr val="tx1"/>
                          </a:solidFill>
                          <a:latin typeface="Calibri" panose="020F0502020204030204" charset="0"/>
                          <a:cs typeface="Calibri" panose="020F0502020204030204" charset="0"/>
                          <a:sym typeface="+mn-ea"/>
                        </a:rPr>
                        <a:t> was scheduled for the week of September 4–8, 2023 however it was canceled due to unavailability of stakeholders</a:t>
                      </a:r>
                      <a:endParaRPr lang="en-US" sz="1400" b="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Update: </a:t>
                      </a:r>
                      <a:r>
                        <a:rPr lang="en-US" sz="1400" b="0">
                          <a:solidFill>
                            <a:schemeClr val="tx1"/>
                          </a:solidFill>
                          <a:latin typeface="Calibri" panose="020F0502020204030204" charset="0"/>
                          <a:cs typeface="Calibri" panose="020F0502020204030204" charset="0"/>
                          <a:sym typeface="+mn-ea"/>
                        </a:rPr>
                        <a:t>No meeting held</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ISSUES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sz="half" idx="1"/>
          </p:nvPr>
        </p:nvGraphicFramePr>
        <p:xfrm>
          <a:off x="90805" y="1793240"/>
          <a:ext cx="12010390" cy="5447665"/>
        </p:xfrm>
        <a:graphic>
          <a:graphicData uri="http://schemas.openxmlformats.org/drawingml/2006/table">
            <a:tbl>
              <a:tblPr bandRow="1">
                <a:tableStyleId>{073A0DAA-6AF3-43AB-8588-CEC1D06C72B9}</a:tableStyleId>
              </a:tblPr>
              <a:tblGrid>
                <a:gridCol w="2235835"/>
                <a:gridCol w="979170"/>
                <a:gridCol w="2444115"/>
                <a:gridCol w="1084580"/>
                <a:gridCol w="982345"/>
                <a:gridCol w="2412365"/>
                <a:gridCol w="1871980"/>
              </a:tblGrid>
              <a:tr h="518160">
                <a:tc>
                  <a:txBody>
                    <a:bodyPr/>
                    <a:p>
                      <a:pPr algn="ctr">
                        <a:buNone/>
                      </a:pPr>
                      <a:r>
                        <a:rPr lang="en-US" sz="1400" b="1">
                          <a:solidFill>
                            <a:schemeClr val="bg1"/>
                          </a:solidFill>
                          <a:latin typeface="Calibri" panose="020F0502020204030204" charset="0"/>
                          <a:cs typeface="Calibri" panose="020F0502020204030204" charset="0"/>
                          <a:sym typeface="+mn-ea"/>
                        </a:rPr>
                        <a:t>Description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Priority</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Proposed Solution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Owner</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Status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Action Item</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Remarks</a:t>
                      </a:r>
                      <a:endParaRPr lang="en-US" sz="1400" b="1">
                        <a:solidFill>
                          <a:schemeClr val="bg1"/>
                        </a:solidFill>
                        <a:latin typeface="Calibri" panose="020F0502020204030204" charset="0"/>
                        <a:cs typeface="Calibri" panose="020F0502020204030204" charset="0"/>
                      </a:endParaRPr>
                    </a:p>
                  </a:txBody>
                  <a:tcPr>
                    <a:solidFill>
                      <a:srgbClr val="A969C4"/>
                    </a:solidFill>
                  </a:tcPr>
                </a:tc>
              </a:tr>
              <a:tr h="1370965">
                <a:tc>
                  <a:txBody>
                    <a:bodyPr/>
                    <a:p>
                      <a:pPr algn="l" fontAlgn="ctr">
                        <a:lnSpc>
                          <a:spcPct val="120000"/>
                        </a:lnSpc>
                        <a:buClrTx/>
                        <a:buSzTx/>
                        <a:buNone/>
                      </a:pPr>
                      <a:r>
                        <a:rPr lang="en-US" sz="1400">
                          <a:latin typeface="Calibri" panose="020F0502020204030204" charset="0"/>
                          <a:cs typeface="Calibri" panose="020F0502020204030204" charset="0"/>
                          <a:sym typeface="+mn-ea"/>
                        </a:rPr>
                        <a:t>A delay in discussing and capturing requirements </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High</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The revised project plan was discussed on 06-Apr, during weekly Project review meeting </a:t>
                      </a:r>
                      <a:endParaRPr lang="en-US" sz="1400">
                        <a:latin typeface="Calibri" panose="020F0502020204030204" charset="0"/>
                        <a:cs typeface="Calibri" panose="020F0502020204030204" charset="0"/>
                      </a:endParaRPr>
                    </a:p>
                    <a:p>
                      <a:pPr algn="l" fontAlgn="ctr">
                        <a:lnSpc>
                          <a:spcPct val="120000"/>
                        </a:lnSpc>
                        <a:buClrTx/>
                        <a:buSzTx/>
                        <a:buNone/>
                      </a:pPr>
                      <a:r>
                        <a:rPr lang="en-US" sz="1400">
                          <a:latin typeface="Calibri" panose="020F0502020204030204" charset="0"/>
                          <a:cs typeface="Calibri" panose="020F0502020204030204" charset="0"/>
                        </a:rPr>
                        <a:t>update : schedule has been reviwed with WSC stakeholders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OPEN</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WSC stakeholders to acknowledge the delay</a:t>
                      </a:r>
                      <a:endParaRPr lang="en-US" sz="1400">
                        <a:latin typeface="Calibri" panose="020F0502020204030204" charset="0"/>
                        <a:cs typeface="Calibri" panose="020F0502020204030204" charset="0"/>
                      </a:endParaRPr>
                    </a:p>
                  </a:txBody>
                  <a:tcPr anchor="ctr" anchorCtr="0">
                    <a:solidFill>
                      <a:srgbClr val="FF0000"/>
                    </a:solidFill>
                  </a:tcPr>
                </a:tc>
                <a:tc>
                  <a:txBody>
                    <a:bodyPr/>
                    <a:p>
                      <a:pPr algn="l" fontAlgn="ctr">
                        <a:lnSpc>
                          <a:spcPct val="120000"/>
                        </a:lnSpc>
                        <a:buClrTx/>
                        <a:buSzTx/>
                        <a:buNone/>
                      </a:pP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r>
              <a:tr h="1370965">
                <a:tc>
                  <a:txBody>
                    <a:bodyPr/>
                    <a:p>
                      <a:pPr fontAlgn="ctr">
                        <a:lnSpc>
                          <a:spcPct val="120000"/>
                        </a:lnSpc>
                        <a:buNone/>
                      </a:pPr>
                      <a:r>
                        <a:rPr lang="en-US" sz="1400">
                          <a:latin typeface="Calibri" panose="020F0502020204030204" charset="0"/>
                          <a:cs typeface="Calibri" panose="020F0502020204030204" charset="0"/>
                          <a:sym typeface="+mn-ea"/>
                        </a:rPr>
                        <a:t>SOUL highlighted the addition to scope (change request) for the features that were discovered during the requirements study but were not specified in the request for proposal document</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High</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WSC stakeholders to acknowledge the change request</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endParaRPr lang="en-US" sz="1400">
                        <a:latin typeface="Calibri" panose="020F0502020204030204" charset="0"/>
                        <a:cs typeface="Calibri" panose="020F0502020204030204" charset="0"/>
                        <a:sym typeface="+mn-ea"/>
                      </a:endParaRPr>
                    </a:p>
                    <a:p>
                      <a:pPr algn="ctr" fontAlgn="ctr">
                        <a:lnSpc>
                          <a:spcPct val="120000"/>
                        </a:lnSpc>
                        <a:buClrTx/>
                        <a:buSzTx/>
                        <a:buNone/>
                      </a:pPr>
                      <a:r>
                        <a:rPr lang="en-US" sz="1400">
                          <a:latin typeface="Calibri" panose="020F0502020204030204" charset="0"/>
                          <a:cs typeface="Calibri" panose="020F0502020204030204" charset="0"/>
                          <a:sym typeface="+mn-ea"/>
                        </a:rPr>
                        <a:t>WSC</a:t>
                      </a:r>
                      <a:endParaRPr lang="en-US" sz="1400">
                        <a:latin typeface="Calibri" panose="020F0502020204030204" charset="0"/>
                        <a:cs typeface="Calibri" panose="020F0502020204030204" charset="0"/>
                      </a:endParaRPr>
                    </a:p>
                    <a:p>
                      <a:pPr algn="ctr" fontAlgn="ctr">
                        <a:lnSpc>
                          <a:spcPct val="120000"/>
                        </a:lnSpc>
                        <a:buClrTx/>
                        <a:buSzTx/>
                        <a:buNone/>
                      </a:pP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OPEN</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The change requests will be acknowledged by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latin typeface="Calibri" panose="020F0502020204030204" charset="0"/>
                          <a:cs typeface="Calibri" panose="020F0502020204030204" charset="0"/>
                        </a:rPr>
                        <a:t>Update:</a:t>
                      </a:r>
                      <a:r>
                        <a:rPr lang="en-US" sz="1400">
                          <a:latin typeface="Calibri" panose="020F0502020204030204" charset="0"/>
                          <a:cs typeface="Calibri" panose="020F0502020204030204" charset="0"/>
                        </a:rPr>
                        <a:t> SOUL team sent an email to WSC to acknowledge the change reqests and the additional effort required for development. The change requests have been listed in Slide 8</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ISSUES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sz="half" idx="1"/>
          </p:nvPr>
        </p:nvGraphicFramePr>
        <p:xfrm>
          <a:off x="288925" y="1599565"/>
          <a:ext cx="11614150" cy="3515995"/>
        </p:xfrm>
        <a:graphic>
          <a:graphicData uri="http://schemas.openxmlformats.org/drawingml/2006/table">
            <a:tbl>
              <a:tblPr bandRow="1">
                <a:tableStyleId>{073A0DAA-6AF3-43AB-8588-CEC1D06C72B9}</a:tableStyleId>
              </a:tblPr>
              <a:tblGrid>
                <a:gridCol w="2161540"/>
                <a:gridCol w="948690"/>
                <a:gridCol w="2362200"/>
                <a:gridCol w="1049020"/>
                <a:gridCol w="783590"/>
                <a:gridCol w="2146300"/>
                <a:gridCol w="2162810"/>
              </a:tblGrid>
              <a:tr h="532130">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Description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Issue Priority</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Proposed Solution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Issue Owner</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Status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Action Item</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Remarks</a:t>
                      </a:r>
                      <a:endParaRPr lang="en-US" sz="1400" b="1">
                        <a:solidFill>
                          <a:schemeClr val="bg1"/>
                        </a:solidFill>
                        <a:latin typeface="Calibri" panose="020F0502020204030204" charset="0"/>
                        <a:cs typeface="Calibri" panose="020F0502020204030204" charset="0"/>
                      </a:endParaRPr>
                    </a:p>
                  </a:txBody>
                  <a:tcPr>
                    <a:solidFill>
                      <a:srgbClr val="A969C4"/>
                    </a:solidFill>
                  </a:tcPr>
                </a:tc>
              </a:tr>
              <a:tr h="2983865">
                <a:tc>
                  <a:txBody>
                    <a:bodyPr/>
                    <a:p>
                      <a:pPr algn="l" fontAlgn="ctr">
                        <a:lnSpc>
                          <a:spcPct val="120000"/>
                        </a:lnSpc>
                        <a:buClrTx/>
                        <a:buSzTx/>
                        <a:buNone/>
                      </a:pPr>
                      <a:r>
                        <a:rPr lang="en-US" sz="1500">
                          <a:latin typeface="Calibri" panose="020F0502020204030204" charset="0"/>
                          <a:cs typeface="Calibri" panose="020F0502020204030204" charset="0"/>
                        </a:rPr>
                        <a:t>Availability of OCAC server </a:t>
                      </a:r>
                      <a:endParaRPr lang="en-US" sz="15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500">
                          <a:latin typeface="Calibri" panose="020F0502020204030204" charset="0"/>
                          <a:cs typeface="Calibri" panose="020F0502020204030204" charset="0"/>
                          <a:sym typeface="+mn-ea"/>
                        </a:rPr>
                        <a:t>High</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500">
                          <a:latin typeface="Calibri" panose="020F0502020204030204" charset="0"/>
                          <a:cs typeface="Calibri" panose="020F0502020204030204" charset="0"/>
                          <a:sym typeface="+mn-ea"/>
                        </a:rPr>
                        <a:t>WSC stakeholder to ensure availability of the requested server version</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ctr" fontAlgn="ctr">
                        <a:lnSpc>
                          <a:spcPct val="120000"/>
                        </a:lnSpc>
                        <a:buClrTx/>
                        <a:buSzTx/>
                        <a:buNone/>
                      </a:pPr>
                      <a:r>
                        <a:rPr lang="en-US" sz="1500">
                          <a:latin typeface="Calibri" panose="020F0502020204030204" charset="0"/>
                          <a:cs typeface="Calibri" panose="020F0502020204030204" charset="0"/>
                          <a:sym typeface="+mn-ea"/>
                        </a:rPr>
                        <a:t>WSC</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ctr" fontAlgn="ctr">
                        <a:lnSpc>
                          <a:spcPct val="120000"/>
                        </a:lnSpc>
                        <a:buClrTx/>
                        <a:buSzTx/>
                        <a:buNone/>
                      </a:pPr>
                      <a:r>
                        <a:rPr lang="en-US" sz="1500" b="1">
                          <a:solidFill>
                            <a:srgbClr val="1552D1"/>
                          </a:solidFill>
                          <a:latin typeface="Calibri" panose="020F0502020204030204" charset="0"/>
                          <a:cs typeface="Calibri" panose="020F0502020204030204" charset="0"/>
                        </a:rPr>
                        <a:t>OPEN</a:t>
                      </a:r>
                      <a:endParaRPr lang="en-US" sz="1500" b="1">
                        <a:solidFill>
                          <a:srgbClr val="1552D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l" fontAlgn="ctr">
                        <a:lnSpc>
                          <a:spcPct val="120000"/>
                        </a:lnSpc>
                        <a:buClrTx/>
                        <a:buSzTx/>
                        <a:buNone/>
                      </a:pPr>
                      <a:r>
                        <a:rPr lang="en-US" sz="1500" b="0">
                          <a:latin typeface="Calibri" panose="020F0502020204030204" charset="0"/>
                          <a:cs typeface="Calibri" panose="020F0502020204030204" charset="0"/>
                        </a:rPr>
                        <a:t>SOUL team has installed the application and database on the same server in the desktop version</a:t>
                      </a:r>
                      <a:endParaRPr lang="en-US" sz="1500" b="0">
                        <a:latin typeface="Calibri" panose="020F0502020204030204" charset="0"/>
                        <a:cs typeface="Calibri" panose="020F0502020204030204" charset="0"/>
                      </a:endParaRPr>
                    </a:p>
                    <a:p>
                      <a:pPr algn="l" fontAlgn="ctr">
                        <a:lnSpc>
                          <a:spcPct val="120000"/>
                        </a:lnSpc>
                        <a:buClrTx/>
                        <a:buSzTx/>
                        <a:buNone/>
                      </a:pPr>
                      <a:endParaRPr lang="en-US" sz="1500" b="0">
                        <a:latin typeface="Calibri" panose="020F0502020204030204" charset="0"/>
                        <a:cs typeface="Calibri" panose="020F0502020204030204" charset="0"/>
                      </a:endParaRPr>
                    </a:p>
                    <a:p>
                      <a:pPr algn="l" fontAlgn="ctr">
                        <a:lnSpc>
                          <a:spcPct val="120000"/>
                        </a:lnSpc>
                        <a:buClrTx/>
                        <a:buSzTx/>
                        <a:buNone/>
                      </a:pPr>
                      <a:r>
                        <a:rPr lang="en-US" sz="1500">
                          <a:solidFill>
                            <a:schemeClr val="tx1"/>
                          </a:solidFill>
                          <a:latin typeface="Calibri" panose="020F0502020204030204" charset="0"/>
                          <a:cs typeface="Calibri" panose="020F0502020204030204" charset="0"/>
                          <a:sym typeface="+mn-ea"/>
                        </a:rPr>
                        <a:t>WSC to acknowledge the additional effort required (CR) to test the desktop version of the application</a:t>
                      </a:r>
                      <a:endParaRPr lang="en-US" sz="1500" b="0">
                        <a:latin typeface="Calibri" panose="020F0502020204030204" charset="0"/>
                        <a:cs typeface="Calibri" panose="020F0502020204030204" charset="0"/>
                      </a:endParaRPr>
                    </a:p>
                    <a:p>
                      <a:pPr algn="l" fontAlgn="ctr">
                        <a:lnSpc>
                          <a:spcPct val="120000"/>
                        </a:lnSpc>
                        <a:buClrTx/>
                        <a:buSzTx/>
                        <a:buNone/>
                      </a:pPr>
                      <a:endParaRPr lang="en-US" sz="1500" b="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l" fontAlgn="ctr">
                        <a:lnSpc>
                          <a:spcPct val="120000"/>
                        </a:lnSpc>
                        <a:buClrTx/>
                        <a:buSzTx/>
                        <a:buNone/>
                      </a:pPr>
                      <a:endParaRPr lang="en-US" sz="1500" b="0">
                        <a:solidFill>
                          <a:schemeClr val="tx1"/>
                        </a:solidFill>
                        <a:latin typeface="Calibri" panose="020F0502020204030204" charset="0"/>
                        <a:cs typeface="Calibri" panose="020F0502020204030204" charset="0"/>
                      </a:endParaRPr>
                    </a:p>
                    <a:p>
                      <a:pPr algn="l" fontAlgn="ctr">
                        <a:lnSpc>
                          <a:spcPct val="120000"/>
                        </a:lnSpc>
                        <a:buClrTx/>
                        <a:buSzTx/>
                        <a:buNone/>
                      </a:pPr>
                      <a:endParaRPr lang="en-US" sz="15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CHANGE REQUESTS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8" name="Content Placeholder 17"/>
          <p:cNvGraphicFramePr/>
          <p:nvPr>
            <p:ph sz="half" idx="2"/>
          </p:nvPr>
        </p:nvGraphicFramePr>
        <p:xfrm>
          <a:off x="396875" y="1725930"/>
          <a:ext cx="11398885" cy="4642485"/>
        </p:xfrm>
        <a:graphic>
          <a:graphicData uri="http://schemas.openxmlformats.org/drawingml/2006/table">
            <a:tbl>
              <a:tblPr bandRow="1">
                <a:tableStyleId>{073A0DAA-6AF3-43AB-8588-CEC1D06C72B9}</a:tableStyleId>
              </a:tblPr>
              <a:tblGrid>
                <a:gridCol w="7251065"/>
                <a:gridCol w="4147820"/>
              </a:tblGrid>
              <a:tr h="44069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nchor="ctr" anchorCtr="0">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Module</a:t>
                      </a:r>
                      <a:endParaRPr lang="en-US" sz="1800" b="1">
                        <a:solidFill>
                          <a:schemeClr val="bg1"/>
                        </a:solidFill>
                        <a:latin typeface="Calibri" panose="020F0502020204030204" charset="0"/>
                        <a:cs typeface="Calibri" panose="020F0502020204030204" charset="0"/>
                      </a:endParaRPr>
                    </a:p>
                  </a:txBody>
                  <a:tcPr anchor="ctr" anchorCtr="0">
                    <a:solidFill>
                      <a:srgbClr val="A969C4"/>
                    </a:solidFill>
                  </a:tcPr>
                </a:tc>
              </a:tr>
              <a:tr h="492125">
                <a:tc>
                  <a:txBody>
                    <a:bodyPr/>
                    <a:p>
                      <a:pPr algn="l" fontAlgn="ctr">
                        <a:lnSpc>
                          <a:spcPct val="120000"/>
                        </a:lnSpc>
                        <a:buClrTx/>
                        <a:buSzTx/>
                        <a:buNone/>
                      </a:pPr>
                      <a:r>
                        <a:rPr lang="en-US" sz="1600">
                          <a:latin typeface="Calibri" panose="020F0502020204030204" charset="0"/>
                          <a:cs typeface="Calibri" panose="020F0502020204030204" charset="0"/>
                        </a:rPr>
                        <a:t>Entrance Examination Process</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rPr>
                        <a:t>Students Management</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TrainingOfTrainers(TOT)</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Students Management</a:t>
                      </a:r>
                      <a:endParaRPr lang="en-US" sz="1600">
                        <a:latin typeface="Calibri" panose="020F0502020204030204" charset="0"/>
                        <a:cs typeface="Calibri" panose="020F0502020204030204" charset="0"/>
                      </a:endParaRPr>
                    </a:p>
                  </a:txBody>
                  <a:tcPr>
                    <a:solidFill>
                      <a:schemeClr val="accent3">
                        <a:lumMod val="85000"/>
                      </a:schemeClr>
                    </a:solidFill>
                  </a:tcPr>
                </a:tc>
              </a:tr>
              <a:tr h="617855">
                <a:tc>
                  <a:txBody>
                    <a:bodyPr/>
                    <a:p>
                      <a:pPr algn="l" fontAlgn="ctr">
                        <a:lnSpc>
                          <a:spcPct val="120000"/>
                        </a:lnSpc>
                        <a:buClrTx/>
                        <a:buSzTx/>
                        <a:buNone/>
                      </a:pPr>
                      <a:r>
                        <a:rPr lang="en-US" sz="1600">
                          <a:latin typeface="Calibri" panose="020F0502020204030204" charset="0"/>
                          <a:cs typeface="Calibri" panose="020F0502020204030204" charset="0"/>
                        </a:rPr>
                        <a:t>Recruitment Process</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rPr>
                        <a:t>Human Resources Management System</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Employee Re-Engagement</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Human Resources Management System</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Testing effort for application installation in desktop version</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OCAC Server</a:t>
                      </a:r>
                      <a:endParaRPr lang="en-US" sz="1600">
                        <a:latin typeface="Calibri" panose="020F0502020204030204" charset="0"/>
                        <a:cs typeface="Calibri" panose="020F0502020204030204" charset="0"/>
                      </a:endParaRPr>
                    </a:p>
                  </a:txBody>
                  <a:tcPr>
                    <a:solidFill>
                      <a:schemeClr val="accent3">
                        <a:lumMod val="85000"/>
                      </a:schemeClr>
                    </a:solidFill>
                  </a:tcPr>
                </a:tc>
              </a:tr>
            </a:tbl>
          </a:graphicData>
        </a:graphic>
      </p:graphicFrame>
      <p:sp>
        <p:nvSpPr>
          <p:cNvPr id="3" name="Text Box 2"/>
          <p:cNvSpPr txBox="1"/>
          <p:nvPr/>
        </p:nvSpPr>
        <p:spPr>
          <a:xfrm>
            <a:off x="447040" y="5608320"/>
            <a:ext cx="11135360" cy="337185"/>
          </a:xfrm>
          <a:prstGeom prst="rect">
            <a:avLst/>
          </a:prstGeom>
          <a:noFill/>
        </p:spPr>
        <p:txBody>
          <a:bodyPr wrap="square" rtlCol="0">
            <a:spAutoFit/>
          </a:bodyPr>
          <a:p>
            <a:r>
              <a:rPr lang="en-US" sz="1600"/>
              <a:t>As discussed on 9th June 2023, the change requests Budget and Payroll have been removed from the the list</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UPCOMING WORK</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idx="1"/>
          </p:nvPr>
        </p:nvGraphicFramePr>
        <p:xfrm>
          <a:off x="147955" y="1809750"/>
          <a:ext cx="11896090" cy="2604135"/>
        </p:xfrm>
        <a:graphic>
          <a:graphicData uri="http://schemas.openxmlformats.org/drawingml/2006/table">
            <a:tbl>
              <a:tblPr bandRow="1">
                <a:tableStyleId>{073A0DAA-6AF3-43AB-8588-CEC1D06C72B9}</a:tableStyleId>
              </a:tblPr>
              <a:tblGrid>
                <a:gridCol w="3025775"/>
                <a:gridCol w="2919730"/>
                <a:gridCol w="2974975"/>
                <a:gridCol w="2975610"/>
              </a:tblGrid>
              <a:tr h="396240">
                <a:tc gridSpan="4">
                  <a:txBody>
                    <a:bodyPr/>
                    <a:p>
                      <a:pPr algn="ctr">
                        <a:buNone/>
                      </a:pPr>
                      <a:r>
                        <a:rPr lang="en-US" sz="2000" b="1">
                          <a:solidFill>
                            <a:schemeClr val="bg1"/>
                          </a:solidFill>
                          <a:latin typeface="Calibri" panose="020F0502020204030204" charset="0"/>
                          <a:cs typeface="Calibri" panose="020F0502020204030204" charset="0"/>
                        </a:rPr>
                        <a:t>WHAT’S NEXT</a:t>
                      </a:r>
                      <a:endParaRPr lang="en-US" sz="20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solidFill>
                      <a:srgbClr val="7F398C"/>
                    </a:solidFill>
                  </a:tcPr>
                </a:tc>
              </a:tr>
              <a:tr h="36576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b="1">
                          <a:solidFill>
                            <a:schemeClr val="bg1"/>
                          </a:solidFill>
                          <a:latin typeface="Calibri" panose="020F0502020204030204" charset="0"/>
                          <a:cs typeface="Calibri" panose="020F0502020204030204" charset="0"/>
                        </a:rPr>
                        <a:t>Status</a:t>
                      </a:r>
                      <a:endParaRPr lang="en-US"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14045">
                <a:tc>
                  <a:txBody>
                    <a:bodyPr/>
                    <a:p>
                      <a:pPr fontAlgn="ctr">
                        <a:lnSpc>
                          <a:spcPct val="120000"/>
                        </a:lnSpc>
                        <a:buNone/>
                      </a:pPr>
                      <a:r>
                        <a:rPr lang="en-US" sz="1400">
                          <a:latin typeface="Calibri" panose="020F0502020204030204" charset="0"/>
                          <a:cs typeface="Calibri" panose="020F0502020204030204" charset="0"/>
                        </a:rPr>
                        <a:t>Campus Management Software At World Skill Center - Priority 1 Release Activities (</a:t>
                      </a:r>
                      <a:r>
                        <a:rPr lang="en-US" sz="1400" b="1">
                          <a:solidFill>
                            <a:srgbClr val="1552D1"/>
                          </a:solidFill>
                          <a:latin typeface="Calibri" panose="020F0502020204030204" charset="0"/>
                          <a:cs typeface="Calibri" panose="020F0502020204030204" charset="0"/>
                        </a:rPr>
                        <a:t>SLCM</a:t>
                      </a:r>
                      <a:r>
                        <a:rPr lang="en-US" sz="1400">
                          <a:latin typeface="Calibri" panose="020F0502020204030204" charset="0"/>
                          <a:cs typeface="Calibri" panose="020F0502020204030204" charset="0"/>
                        </a:rPr>
                        <a:t>) - </a:t>
                      </a:r>
                      <a:r>
                        <a:rPr lang="en-US" sz="1400" b="1">
                          <a:solidFill>
                            <a:srgbClr val="1552D1"/>
                          </a:solidFill>
                          <a:latin typeface="Calibri" panose="020F0502020204030204" charset="0"/>
                          <a:cs typeface="Calibri" panose="020F0502020204030204" charset="0"/>
                        </a:rPr>
                        <a:t>Student Enrollment</a:t>
                      </a:r>
                      <a:endParaRPr lang="en-US" sz="1400" b="1">
                        <a:solidFill>
                          <a:srgbClr val="1552D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On-Going</a:t>
                      </a:r>
                      <a:endParaRPr lang="en-US" sz="1400" b="1">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Activities mentioned in slide 3</a:t>
                      </a:r>
                      <a:endParaRPr lang="en-US" sz="1400">
                        <a:latin typeface="Calibri" panose="020F0502020204030204" charset="0"/>
                        <a:cs typeface="Calibri" panose="020F0502020204030204" charset="0"/>
                        <a:sym typeface="+mn-ea"/>
                      </a:endParaRPr>
                    </a:p>
                  </a:txBody>
                  <a:tcPr anchor="ctr" anchorCtr="0">
                    <a:solidFill>
                      <a:schemeClr val="accent3">
                        <a:lumMod val="85000"/>
                      </a:schemeClr>
                    </a:solidFill>
                  </a:tcPr>
                </a:tc>
              </a:tr>
              <a:tr h="614045">
                <a:tc>
                  <a:txBody>
                    <a:bodyPr/>
                    <a:p>
                      <a:pPr fontAlgn="ctr">
                        <a:lnSpc>
                          <a:spcPct val="120000"/>
                        </a:lnSpc>
                        <a:buNone/>
                      </a:pPr>
                      <a:r>
                        <a:rPr lang="en-US" sz="1400">
                          <a:latin typeface="Calibri" panose="020F0502020204030204" charset="0"/>
                          <a:cs typeface="Calibri" panose="020F0502020204030204" charset="0"/>
                        </a:rPr>
                        <a:t>Procurement and Inventory Management - </a:t>
                      </a:r>
                      <a:r>
                        <a:rPr lang="en-US" sz="1400">
                          <a:latin typeface="Calibri" panose="020F0502020204030204" charset="0"/>
                          <a:cs typeface="Calibri" panose="020F0502020204030204" charset="0"/>
                          <a:sym typeface="+mn-ea"/>
                        </a:rPr>
                        <a:t>Demonstration to WSC Stakeholders</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Schedule for second session to be confirmed by WSC IT team</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accent3">
                        <a:lumMod val="85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3345" y="1138555"/>
          <a:ext cx="11996420" cy="5709920"/>
        </p:xfrm>
        <a:graphic>
          <a:graphicData uri="http://schemas.openxmlformats.org/drawingml/2006/table">
            <a:tbl>
              <a:tblPr firstRow="1" bandRow="1">
                <a:effectLst/>
                <a:tableStyleId>{5940675A-B579-460E-94D1-54222C63F5DA}</a:tableStyleId>
              </a:tblPr>
              <a:tblGrid>
                <a:gridCol w="4097655"/>
                <a:gridCol w="3876675"/>
                <a:gridCol w="4022090"/>
              </a:tblGrid>
              <a:tr h="271780">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271780">
                <a:tc rowSpan="19">
                  <a:txBody>
                    <a:bodyPr/>
                    <a:p>
                      <a:pPr indent="0" algn="ctr">
                        <a:buNone/>
                      </a:pPr>
                      <a:r>
                        <a:rPr lang="en-US" sz="1500" b="0">
                          <a:solidFill>
                            <a:sysClr val="windowText" lastClr="000000"/>
                          </a:solidFill>
                          <a:latin typeface="Calibri" panose="020F0502020204030204" charset="-122"/>
                        </a:rPr>
                        <a:t>Admission</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rowSpan="7">
                  <a:txBody>
                    <a:bodyPr/>
                    <a:p>
                      <a:pPr indent="0" algn="ctr">
                        <a:buNone/>
                      </a:pPr>
                      <a:r>
                        <a:rPr lang="en-US" sz="1500" b="0">
                          <a:solidFill>
                            <a:sysClr val="windowText" lastClr="000000"/>
                          </a:solidFill>
                          <a:latin typeface="Calibri" panose="020F0502020204030204" charset="-122"/>
                        </a:rPr>
                        <a:t>Masters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400" b="0">
                          <a:solidFill>
                            <a:srgbClr val="000000"/>
                          </a:solidFill>
                          <a:latin typeface="Calibri" panose="020F0502020204030204" charset="-122"/>
                        </a:rPr>
                        <a:t>Department</a:t>
                      </a:r>
                      <a:endParaRPr lang="en-US" sz="14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Course Type</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Courses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Semester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Modules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Topic</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buNone/>
                      </a:pPr>
                      <a:r>
                        <a:rPr lang="en-US" sz="1500" b="0">
                          <a:solidFill>
                            <a:sysClr val="windowText" lastClr="000000"/>
                          </a:solidFill>
                          <a:latin typeface="Calibri" panose="020F0502020204030204" charset="-122"/>
                        </a:rPr>
                        <a:t>Class Rooms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rowSpan="7">
                  <a:txBody>
                    <a:bodyPr/>
                    <a:p>
                      <a:pPr indent="0" algn="ctr">
                        <a:buNone/>
                      </a:pPr>
                      <a:r>
                        <a:rPr lang="en-US" sz="1500" b="0">
                          <a:solidFill>
                            <a:sysClr val="windowText" lastClr="000000"/>
                          </a:solidFill>
                          <a:latin typeface="Calibri" panose="020F0502020204030204" charset="-122"/>
                        </a:rPr>
                        <a:t>Admission Master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500" b="0">
                          <a:solidFill>
                            <a:sysClr val="windowText" lastClr="000000"/>
                          </a:solidFill>
                          <a:latin typeface="Calibri" panose="020F0502020204030204" charset="-122"/>
                        </a:rPr>
                        <a:t>Academic Year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Academic Term</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Academic Events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Academic Calendar Template</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Documents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Documents Template</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buNone/>
                      </a:pPr>
                      <a:r>
                        <a:rPr lang="en-US" sz="1500" b="0">
                          <a:solidFill>
                            <a:sysClr val="windowText" lastClr="000000"/>
                          </a:solidFill>
                          <a:latin typeface="Calibri" panose="020F0502020204030204" charset="-122"/>
                        </a:rPr>
                        <a:t>Eligibility Parameters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rowSpan="4">
                  <a:txBody>
                    <a:bodyPr/>
                    <a:p>
                      <a:pPr indent="0" algn="ctr">
                        <a:buNone/>
                      </a:pPr>
                      <a:r>
                        <a:rPr lang="en-US" sz="1500" b="0">
                          <a:solidFill>
                            <a:sysClr val="windowText" lastClr="000000"/>
                          </a:solidFill>
                          <a:latin typeface="Calibri" panose="020F0502020204030204" charset="-122"/>
                        </a:rPr>
                        <a:t>Student and Trainer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500" b="0">
                          <a:solidFill>
                            <a:sysClr val="windowText" lastClr="000000"/>
                          </a:solidFill>
                          <a:latin typeface="Calibri" panose="020F0502020204030204" charset="-122"/>
                        </a:rPr>
                        <a:t>Student</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Trainer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Student Categories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buNone/>
                      </a:pPr>
                      <a:r>
                        <a:rPr lang="en-US" sz="1500" b="0">
                          <a:solidFill>
                            <a:sysClr val="windowText" lastClr="000000"/>
                          </a:solidFill>
                          <a:latin typeface="Calibri" panose="020F0502020204030204" charset="-122"/>
                        </a:rPr>
                        <a:t>Student Btach</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lgn="ctr">
                        <a:buNone/>
                      </a:pPr>
                      <a:r>
                        <a:rPr lang="en-US" sz="1500" b="0">
                          <a:solidFill>
                            <a:sysClr val="windowText" lastClr="000000"/>
                          </a:solidFill>
                          <a:latin typeface="Calibri" panose="020F0502020204030204" charset="-122"/>
                        </a:rPr>
                        <a:t>Tool</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500" b="0">
                          <a:solidFill>
                            <a:sysClr val="windowText" lastClr="000000"/>
                          </a:solidFill>
                          <a:latin typeface="Calibri" panose="020F0502020204030204" charset="-122"/>
                        </a:rPr>
                        <a:t>Course Enrollment Tool</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96420" cy="4818380"/>
        </p:xfrm>
        <a:graphic>
          <a:graphicData uri="http://schemas.openxmlformats.org/drawingml/2006/table">
            <a:tbl>
              <a:tblPr firstRow="1" bandRow="1">
                <a:effectLst/>
                <a:tableStyleId>{5940675A-B579-460E-94D1-54222C63F5DA}</a:tableStyleId>
              </a:tblPr>
              <a:tblGrid>
                <a:gridCol w="4158615"/>
                <a:gridCol w="3815715"/>
                <a:gridCol w="4022090"/>
              </a:tblGrid>
              <a:tr h="363855">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405130">
                <a:tc rowSpan="11">
                  <a:txBody>
                    <a:bodyPr/>
                    <a:p>
                      <a:pPr indent="0" algn="ctr">
                        <a:buNone/>
                      </a:pPr>
                      <a:r>
                        <a:rPr lang="en-US" sz="1600" b="0">
                          <a:solidFill>
                            <a:srgbClr val="000000"/>
                          </a:solidFill>
                          <a:latin typeface="Calibri" panose="020F0502020204030204" charset="-122"/>
                        </a:rPr>
                        <a:t>Academics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rowSpan="2">
                  <a:txBody>
                    <a:bodyPr/>
                    <a:p>
                      <a:pPr indent="0" algn="ctr">
                        <a:buNone/>
                      </a:pPr>
                      <a:r>
                        <a:rPr lang="en-US" sz="1600" b="0">
                          <a:solidFill>
                            <a:srgbClr val="000000"/>
                          </a:solidFill>
                          <a:latin typeface="Calibri" panose="020F0502020204030204" charset="-122"/>
                        </a:rPr>
                        <a:t>Groups &amp; Schedules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Group</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Class Schedule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4495">
                <a:tc vMerge="1">
                  <a:tcPr>
                    <a:lnL w="12700">
                      <a:solidFill>
                        <a:schemeClr val="tx1"/>
                      </a:solidFill>
                      <a:prstDash val="solid"/>
                    </a:lnL>
                    <a:lnR w="12700">
                      <a:solidFill>
                        <a:schemeClr val="tx1"/>
                      </a:solidFill>
                      <a:prstDash val="solid"/>
                    </a:lnR>
                  </a:tcPr>
                </a:tc>
                <a:tc rowSpan="5">
                  <a:txBody>
                    <a:bodyPr/>
                    <a:p>
                      <a:pPr indent="0" algn="ctr">
                        <a:buNone/>
                      </a:pPr>
                      <a:r>
                        <a:rPr lang="en-US" sz="1600" b="0">
                          <a:solidFill>
                            <a:srgbClr val="000000"/>
                          </a:solidFill>
                          <a:latin typeface="Calibri" panose="020F0502020204030204" charset="-122"/>
                        </a:rPr>
                        <a:t>Attendance and Leave Application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Attendance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Attendance Tool</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Reason for Leave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Class Advisor and Manager Assignment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44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Leave Application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4495">
                <a:tc vMerge="1">
                  <a:tcPr>
                    <a:lnL w="12700">
                      <a:solidFill>
                        <a:schemeClr val="tx1"/>
                      </a:solidFill>
                      <a:prstDash val="solid"/>
                    </a:lnL>
                    <a:lnR w="12700">
                      <a:solidFill>
                        <a:schemeClr val="tx1"/>
                      </a:solidFill>
                      <a:prstDash val="solid"/>
                    </a:lnR>
                  </a:tcPr>
                </a:tc>
                <a:tc rowSpan="2">
                  <a:txBody>
                    <a:bodyPr/>
                    <a:p>
                      <a:pPr indent="0" algn="ctr">
                        <a:buNone/>
                      </a:pPr>
                      <a:r>
                        <a:rPr lang="en-US" sz="1600" b="0">
                          <a:solidFill>
                            <a:srgbClr val="000000"/>
                          </a:solidFill>
                          <a:latin typeface="Calibri" panose="020F0502020204030204" charset="-122"/>
                        </a:rPr>
                        <a:t>Mentor - Mentee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Mentor - Mentee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Communication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rowSpan="2">
                  <a:txBody>
                    <a:bodyPr/>
                    <a:p>
                      <a:pPr indent="0" algn="ctr">
                        <a:buNone/>
                      </a:pPr>
                      <a:r>
                        <a:rPr lang="en-US" sz="1600" b="0">
                          <a:solidFill>
                            <a:srgbClr val="000000"/>
                          </a:solidFill>
                          <a:latin typeface="Calibri" panose="020F0502020204030204" charset="-122"/>
                        </a:rPr>
                        <a:t>Tools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Class Scheduling Tool</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lnB w="12700">
                      <a:solidFill>
                        <a:schemeClr val="tx1"/>
                      </a:solidFill>
                      <a:prstDash val="solid"/>
                    </a:lnB>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Attendance Tool</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86895" cy="5293995"/>
        </p:xfrm>
        <a:graphic>
          <a:graphicData uri="http://schemas.openxmlformats.org/drawingml/2006/table">
            <a:tbl>
              <a:tblPr firstRow="1" bandRow="1">
                <a:effectLst/>
                <a:tableStyleId>{5940675A-B579-460E-94D1-54222C63F5DA}</a:tableStyleId>
              </a:tblPr>
              <a:tblGrid>
                <a:gridCol w="4155440"/>
                <a:gridCol w="3812540"/>
                <a:gridCol w="4018915"/>
              </a:tblGrid>
              <a:tr h="299085">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333375">
                <a:tc rowSpan="15">
                  <a:txBody>
                    <a:bodyPr/>
                    <a:p>
                      <a:pPr indent="0" algn="ctr">
                        <a:buNone/>
                      </a:pPr>
                      <a:r>
                        <a:rPr lang="en-US" sz="1600" b="0">
                          <a:solidFill>
                            <a:srgbClr val="000000"/>
                          </a:solidFill>
                          <a:latin typeface="Calibri" panose="020F0502020204030204" charset="-122"/>
                        </a:rPr>
                        <a:t>Examination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rowSpan="3">
                  <a:txBody>
                    <a:bodyPr/>
                    <a:p>
                      <a:pPr indent="0" algn="ctr">
                        <a:buNone/>
                      </a:pPr>
                      <a:r>
                        <a:rPr lang="en-US" sz="1600" b="0">
                          <a:solidFill>
                            <a:srgbClr val="000000"/>
                          </a:solidFill>
                          <a:latin typeface="Calibri" panose="020F0502020204030204" charset="-122"/>
                        </a:rPr>
                        <a:t>Master</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Assessment Component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Grading Scale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rowSpan="5">
                  <a:txBody>
                    <a:bodyPr/>
                    <a:p>
                      <a:pPr indent="0" algn="ctr">
                        <a:buNone/>
                      </a:pPr>
                      <a:r>
                        <a:rPr lang="en-US" sz="1600" b="0">
                          <a:solidFill>
                            <a:srgbClr val="000000"/>
                          </a:solidFill>
                          <a:latin typeface="Calibri" panose="020F0502020204030204" charset="-122"/>
                        </a:rPr>
                        <a:t>Examination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Declaration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Module Wise Exam Group</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Evaluation Plan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Paper Setting</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10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Backpaper Tracking</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rowSpan="3">
                  <a:txBody>
                    <a:bodyPr/>
                    <a:p>
                      <a:pPr indent="0" algn="ctr">
                        <a:buNone/>
                      </a:pPr>
                      <a:r>
                        <a:rPr lang="en-US" sz="1600" b="0">
                          <a:solidFill>
                            <a:srgbClr val="000000"/>
                          </a:solidFill>
                          <a:latin typeface="Calibri" panose="020F0502020204030204" charset="-122"/>
                        </a:rPr>
                        <a:t>Evaluation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Evaluation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Re-Evalaution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lnB w="12700">
                      <a:solidFill>
                        <a:schemeClr val="tx1"/>
                      </a:solidFill>
                      <a:prstDash val="solid"/>
                    </a:lnB>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Final Semester Result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tc>
                <a:tc rowSpan="4">
                  <a:txBody>
                    <a:bodyPr/>
                    <a:p>
                      <a:pPr indent="0" algn="ctr">
                        <a:buNone/>
                      </a:pPr>
                      <a:r>
                        <a:rPr lang="en-US" sz="1600" b="0">
                          <a:solidFill>
                            <a:srgbClr val="000000"/>
                          </a:solidFill>
                          <a:latin typeface="Calibri" panose="020F0502020204030204" charset="-122"/>
                        </a:rPr>
                        <a:t>Tools</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Evaluation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3274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Re-Evalaution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3274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Final Semester Result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33375">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Cumulative Marksheet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24840"/>
          </a:xfrm>
        </p:spPr>
        <p:txBody>
          <a:bodyPr/>
          <a:p>
            <a:br>
              <a:rPr lang="en-US" sz="2400" b="1">
                <a:sym typeface="+mn-ea"/>
              </a:rPr>
            </a:b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  </a:t>
            </a:r>
            <a:br>
              <a:rPr lang="en-US" sz="2400"/>
            </a:br>
            <a:endParaRPr lang="en-US" sz="2400"/>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idx="1"/>
          </p:nvPr>
        </p:nvGraphicFramePr>
        <p:xfrm>
          <a:off x="494030" y="1880870"/>
          <a:ext cx="11203940" cy="3474085"/>
        </p:xfrm>
        <a:graphic>
          <a:graphicData uri="http://schemas.openxmlformats.org/drawingml/2006/table">
            <a:tbl>
              <a:tblPr bandRow="1">
                <a:tableStyleId>{073A0DAA-6AF3-43AB-8588-CEC1D06C72B9}</a:tableStyleId>
              </a:tblPr>
              <a:tblGrid>
                <a:gridCol w="11203940"/>
              </a:tblGrid>
              <a:tr h="439420">
                <a:tc>
                  <a:txBody>
                    <a:bodyPr/>
                    <a:p>
                      <a:pPr algn="ctr">
                        <a:buNone/>
                      </a:pPr>
                      <a:r>
                        <a:rPr lang="en-US" sz="2000" b="1">
                          <a:solidFill>
                            <a:schemeClr val="bg1"/>
                          </a:solidFill>
                          <a:latin typeface="Calibri" panose="020F0502020204030204" charset="0"/>
                          <a:cs typeface="Calibri" panose="020F0502020204030204" charset="0"/>
                        </a:rPr>
                        <a:t>ADDITIONAL FEATURES</a:t>
                      </a:r>
                      <a:endParaRPr lang="en-US" sz="2000" b="1">
                        <a:solidFill>
                          <a:schemeClr val="bg1"/>
                        </a:solidFill>
                        <a:latin typeface="Calibri" panose="020F0502020204030204" charset="0"/>
                        <a:cs typeface="Calibri" panose="020F0502020204030204" charset="0"/>
                      </a:endParaRPr>
                    </a:p>
                  </a:txBody>
                  <a:tcPr>
                    <a:solidFill>
                      <a:srgbClr val="7F398C"/>
                    </a:solidFill>
                  </a:tcPr>
                </a:tc>
              </a:tr>
              <a:tr h="3034665">
                <a:tc>
                  <a:txBody>
                    <a:bodyPr/>
                    <a:p>
                      <a:pPr algn="l"/>
                      <a:r>
                        <a:rPr lang="en-US" sz="2400">
                          <a:solidFill>
                            <a:schemeClr val="tx1"/>
                          </a:solidFill>
                          <a:latin typeface="Calibri" panose="020F0502020204030204" charset="0"/>
                          <a:cs typeface="Calibri" panose="020F0502020204030204" charset="0"/>
                          <a:sym typeface="+mn-ea"/>
                        </a:rPr>
                        <a:t>Following are the additional features that will be part of priority 1 release :</a:t>
                      </a:r>
                      <a:endParaRPr lang="en-US" sz="2400">
                        <a:solidFill>
                          <a:schemeClr val="tx1"/>
                        </a:solidFill>
                        <a:latin typeface="Calibri" panose="020F0502020204030204" charset="0"/>
                        <a:cs typeface="Calibri" panose="020F0502020204030204" charset="0"/>
                        <a:sym typeface="+mn-ea"/>
                      </a:endParaRPr>
                    </a:p>
                    <a:p>
                      <a:pPr algn="l"/>
                      <a:endParaRPr lang="en-US" sz="2400">
                        <a:solidFill>
                          <a:schemeClr val="tx1"/>
                        </a:solidFill>
                        <a:latin typeface="Calibri" panose="020F0502020204030204" charset="0"/>
                        <a:cs typeface="Calibri" panose="020F0502020204030204" charset="0"/>
                        <a:sym typeface="+mn-ea"/>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Student Enrollment</a:t>
                      </a:r>
                      <a:endParaRPr lang="en-US" sz="2400">
                        <a:solidFill>
                          <a:schemeClr val="tx1"/>
                        </a:solidFill>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Student Hostel</a:t>
                      </a:r>
                      <a:endParaRPr lang="en-US" sz="2400">
                        <a:solidFill>
                          <a:schemeClr val="tx1"/>
                        </a:solidFill>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Infrastructure (Maintenance &amp; Management / Project Plan and Monitoring)</a:t>
                      </a:r>
                      <a:endParaRPr lang="en-US" sz="2400">
                        <a:solidFill>
                          <a:schemeClr val="tx1"/>
                        </a:solidFill>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Online Payment for HDFC (as long as HDFC gives SOUL team the live kit)</a:t>
                      </a:r>
                      <a:endParaRPr lang="en-US" sz="2400">
                        <a:solidFill>
                          <a:schemeClr val="tx1"/>
                        </a:solidFill>
                        <a:latin typeface="Calibri" panose="020F0502020204030204" charset="0"/>
                        <a:cs typeface="Calibri" panose="020F0502020204030204" charset="0"/>
                        <a:sym typeface="+mn-ea"/>
                      </a:endParaRPr>
                    </a:p>
                  </a:txBody>
                  <a:tcPr anchor="ctr" anchorCtr="0">
                    <a:solidFill>
                      <a:schemeClr val="accent3">
                        <a:lumMod val="85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86895" cy="5224145"/>
        </p:xfrm>
        <a:graphic>
          <a:graphicData uri="http://schemas.openxmlformats.org/drawingml/2006/table">
            <a:tbl>
              <a:tblPr firstRow="1" bandRow="1">
                <a:effectLst/>
                <a:tableStyleId>{5940675A-B579-460E-94D1-54222C63F5DA}</a:tableStyleId>
              </a:tblPr>
              <a:tblGrid>
                <a:gridCol w="4155440"/>
                <a:gridCol w="3812540"/>
                <a:gridCol w="4018915"/>
              </a:tblGrid>
              <a:tr h="314960">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351155">
                <a:tc rowSpan="14">
                  <a:txBody>
                    <a:bodyPr/>
                    <a:p>
                      <a:pPr indent="0" algn="ctr">
                        <a:buNone/>
                      </a:pPr>
                      <a:r>
                        <a:rPr lang="en-US" sz="1600" b="0">
                          <a:solidFill>
                            <a:srgbClr val="000000"/>
                          </a:solidFill>
                          <a:latin typeface="Calibri" panose="020F0502020204030204" charset="-122"/>
                        </a:rPr>
                        <a:t>HRMS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rowSpan="8">
                  <a:txBody>
                    <a:bodyPr/>
                    <a:p>
                      <a:pPr indent="0" algn="ctr">
                        <a:buNone/>
                      </a:pPr>
                      <a:r>
                        <a:rPr lang="en-US" sz="1600" b="0">
                          <a:solidFill>
                            <a:srgbClr val="000000"/>
                          </a:solidFill>
                          <a:latin typeface="Calibri" panose="020F0502020204030204" charset="-122"/>
                        </a:rPr>
                        <a:t>Masters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Employment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Branch (Location)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Department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4988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Designation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Grade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Group</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Holiday List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4988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Separation Template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rowSpan="6">
                  <a:txBody>
                    <a:bodyPr/>
                    <a:p>
                      <a:pPr indent="0" algn="ctr">
                        <a:buNone/>
                      </a:pPr>
                      <a:r>
                        <a:rPr lang="en-US" sz="1600" b="0">
                          <a:solidFill>
                            <a:srgbClr val="000000"/>
                          </a:solidFill>
                          <a:latin typeface="Calibri" panose="020F0502020204030204" charset="-122"/>
                        </a:rPr>
                        <a:t>Employee Lifecyle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Profile Updation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lnB w="12700">
                      <a:solidFill>
                        <a:schemeClr val="tx1"/>
                      </a:solidFill>
                      <a:prstDash val="solid"/>
                    </a:lnB>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Resgination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Separation</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5052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Suggestion</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5052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Transfer</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PROJECT SUMMARY</a:t>
            </a:r>
            <a:endParaRPr lang="en-US" b="1">
              <a:latin typeface="Calibri" panose="020F0502020204030204" charset="0"/>
              <a:cs typeface="Calibri" panose="020F0502020204030204" charset="0"/>
            </a:endParaRPr>
          </a:p>
        </p:txBody>
      </p:sp>
      <p:graphicFrame>
        <p:nvGraphicFramePr>
          <p:cNvPr id="3" name="Content Placeholder 2"/>
          <p:cNvGraphicFramePr/>
          <p:nvPr>
            <p:ph idx="1"/>
          </p:nvPr>
        </p:nvGraphicFramePr>
        <p:xfrm>
          <a:off x="678180" y="3968750"/>
          <a:ext cx="10927080" cy="1256665"/>
        </p:xfrm>
        <a:graphic>
          <a:graphicData uri="http://schemas.openxmlformats.org/drawingml/2006/table">
            <a:tbl>
              <a:tblPr firstRow="1" bandRow="1">
                <a:tableStyleId>{5C22544A-7EE6-4342-B048-85BDC9FD1C3A}</a:tableStyleId>
              </a:tblPr>
              <a:tblGrid>
                <a:gridCol w="5744845"/>
                <a:gridCol w="5182235"/>
              </a:tblGrid>
              <a:tr h="1256665">
                <a:tc>
                  <a:txBody>
                    <a:bodyPr/>
                    <a:p>
                      <a:pPr indent="0" algn="ctr">
                        <a:buNone/>
                      </a:pPr>
                      <a:r>
                        <a:rPr lang="en-US" sz="1600" b="1">
                          <a:ln>
                            <a:noFill/>
                          </a:ln>
                          <a:solidFill>
                            <a:srgbClr val="000000"/>
                          </a:solidFill>
                          <a:latin typeface="Calibri" panose="020F0502020204030204" charset="0"/>
                          <a:cs typeface="Calibri" panose="020F0502020204030204" charset="0"/>
                        </a:rPr>
                        <a:t>OVERALL PROJECT STATUS</a:t>
                      </a:r>
                      <a:endParaRPr lang="en-US" sz="1600" b="1">
                        <a:ln>
                          <a:noFill/>
                        </a:ln>
                        <a:solidFill>
                          <a:srgbClr val="000000"/>
                        </a:solidFill>
                        <a:latin typeface="Calibri" panose="020F0502020204030204" charset="0"/>
                        <a:cs typeface="Calibri" panose="020F0502020204030204" charset="0"/>
                      </a:endParaRPr>
                    </a:p>
                    <a:p>
                      <a:pPr indent="0" algn="ctr">
                        <a:buNone/>
                      </a:pPr>
                      <a:r>
                        <a:rPr lang="en-US" sz="1600" b="1">
                          <a:ln>
                            <a:noFill/>
                          </a:ln>
                          <a:solidFill>
                            <a:srgbClr val="000000"/>
                          </a:solidFill>
                          <a:latin typeface="Calibri" panose="020F0502020204030204" charset="0"/>
                          <a:cs typeface="Calibri" panose="020F0502020204030204" charset="0"/>
                        </a:rPr>
                        <a:t> (R)ed, (A)mber, (G)reen</a:t>
                      </a:r>
                      <a:endParaRPr lang="en-US" sz="1600" b="1">
                        <a:ln>
                          <a:noFill/>
                        </a:ln>
                        <a:solidFill>
                          <a:srgbClr val="000000"/>
                        </a:solidFill>
                        <a:latin typeface="Calibri" panose="020F0502020204030204" charset="0"/>
                        <a:cs typeface="Calibri" panose="020F0502020204030204" charset="0"/>
                      </a:endParaRPr>
                    </a:p>
                  </a:txBody>
                  <a:tcPr marL="12700" marR="12700" marT="12700" vert="horz" anchor="ctr" anchorCtr="0">
                    <a:lnL>
                      <a:noFill/>
                    </a:lnL>
                    <a:lnR>
                      <a:noFill/>
                    </a:lnR>
                    <a:lnT>
                      <a:noFill/>
                    </a:lnT>
                    <a:lnB>
                      <a:noFill/>
                    </a:lnB>
                    <a:lnTlToBr>
                      <a:noFill/>
                    </a:lnTlToBr>
                    <a:lnBlToTr>
                      <a:noFill/>
                    </a:lnBlToTr>
                    <a:solidFill>
                      <a:srgbClr val="F2F2F2"/>
                    </a:solidFill>
                  </a:tcPr>
                </a:tc>
                <a:tc>
                  <a:txBody>
                    <a:bodyPr/>
                    <a:p>
                      <a:pPr indent="0" algn="ctr">
                        <a:buNone/>
                      </a:pPr>
                      <a:r>
                        <a:rPr lang="en-US" sz="1600" b="1">
                          <a:ln>
                            <a:noFill/>
                          </a:ln>
                          <a:solidFill>
                            <a:srgbClr val="000000"/>
                          </a:solidFill>
                          <a:latin typeface="Calibri" panose="020F0502020204030204" charset="0"/>
                          <a:cs typeface="Calibri" panose="020F0502020204030204" charset="0"/>
                        </a:rPr>
                        <a:t>DELAY</a:t>
                      </a:r>
                      <a:endParaRPr lang="en-US" sz="1600" b="1">
                        <a:ln>
                          <a:noFill/>
                        </a:ln>
                        <a:solidFill>
                          <a:srgbClr val="000000"/>
                        </a:solidFill>
                        <a:highlight>
                          <a:srgbClr val="FF0000"/>
                        </a:highlight>
                        <a:latin typeface="Calibri" panose="020F0502020204030204" charset="0"/>
                        <a:cs typeface="Calibri" panose="020F0502020204030204" charset="0"/>
                      </a:endParaRPr>
                    </a:p>
                  </a:txBody>
                  <a:tcPr marL="12700" marR="12700" marT="12700" vert="horz" anchor="ctr" anchorCtr="0">
                    <a:lnL>
                      <a:noFill/>
                    </a:lnL>
                    <a:lnR>
                      <a:noFill/>
                    </a:lnR>
                    <a:lnT>
                      <a:noFill/>
                    </a:lnT>
                    <a:lnB>
                      <a:noFill/>
                    </a:lnB>
                    <a:lnTlToBr>
                      <a:noFill/>
                    </a:lnTlToBr>
                    <a:lnBlToTr>
                      <a:noFill/>
                    </a:lnBlToTr>
                    <a:solidFill>
                      <a:srgbClr val="FF0000"/>
                    </a:solidFill>
                  </a:tcPr>
                </a:tc>
              </a:tr>
            </a:tbl>
          </a:graphicData>
        </a:graphic>
      </p:graphicFrame>
      <p:graphicFrame>
        <p:nvGraphicFramePr>
          <p:cNvPr id="5" name="Table 4"/>
          <p:cNvGraphicFramePr/>
          <p:nvPr/>
        </p:nvGraphicFramePr>
        <p:xfrm>
          <a:off x="701040" y="1790700"/>
          <a:ext cx="10881360" cy="1550670"/>
        </p:xfrm>
        <a:graphic>
          <a:graphicData uri="http://schemas.openxmlformats.org/drawingml/2006/table">
            <a:tbl>
              <a:tblPr firstRow="1" bandRow="1">
                <a:tableStyleId>{5C22544A-7EE6-4342-B048-85BDC9FD1C3A}</a:tableStyleId>
              </a:tblPr>
              <a:tblGrid>
                <a:gridCol w="1790065"/>
                <a:gridCol w="3914775"/>
                <a:gridCol w="1739265"/>
                <a:gridCol w="3437255"/>
              </a:tblGrid>
              <a:tr h="516890">
                <a:tc>
                  <a:txBody>
                    <a:bodyPr/>
                    <a:p>
                      <a:pPr marL="114300" indent="0">
                        <a:buNone/>
                      </a:pPr>
                      <a:r>
                        <a:rPr lang="en-US" sz="1400" b="1">
                          <a:solidFill>
                            <a:schemeClr val="bg1"/>
                          </a:solidFill>
                          <a:latin typeface="Calibri" panose="020F0502020204030204" charset="0"/>
                          <a:cs typeface="Calibri" panose="020F0502020204030204" charset="0"/>
                        </a:rPr>
                        <a:t>PROJECT NAME</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gridSpan="3">
                  <a:txBody>
                    <a:bodyPr/>
                    <a:p>
                      <a:pPr indent="0" algn="l"/>
                      <a:r>
                        <a:rPr lang="en-US" sz="1400">
                          <a:solidFill>
                            <a:schemeClr val="tx1"/>
                          </a:solidFill>
                          <a:latin typeface="Calibri" panose="020F0502020204030204" charset="0"/>
                          <a:cs typeface="Calibri" panose="020F0502020204030204" charset="0"/>
                          <a:sym typeface="+mn-ea"/>
                        </a:rPr>
                        <a:t> </a:t>
                      </a:r>
                      <a:r>
                        <a:rPr lang="en-US" sz="1600" b="0">
                          <a:solidFill>
                            <a:schemeClr val="tx1"/>
                          </a:solidFill>
                          <a:latin typeface="Calibri" panose="020F0502020204030204" charset="0"/>
                          <a:cs typeface="Calibri" panose="020F0502020204030204" charset="0"/>
                          <a:sym typeface="+mn-ea"/>
                        </a:rPr>
                        <a:t>Campus Management Application At World Skill Center(WSC)</a:t>
                      </a:r>
                      <a:endParaRPr lang="en-US" sz="1600" b="0">
                        <a:solidFill>
                          <a:schemeClr val="tx1"/>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hMerge="1">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F2F2F2"/>
                    </a:solidFill>
                  </a:tcPr>
                </a:tc>
                <a:tc hMerge="1">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r h="516890">
                <a:tc>
                  <a:txBody>
                    <a:bodyPr/>
                    <a:p>
                      <a:pPr marL="114300" indent="0">
                        <a:buNone/>
                      </a:pPr>
                      <a:r>
                        <a:rPr lang="en-US" sz="1400" b="1">
                          <a:solidFill>
                            <a:schemeClr val="bg1"/>
                          </a:solidFill>
                          <a:latin typeface="Calibri" panose="020F0502020204030204" charset="0"/>
                          <a:cs typeface="Calibri" panose="020F0502020204030204" charset="0"/>
                        </a:rPr>
                        <a:t>SOUL POC</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400">
                          <a:solidFill>
                            <a:srgbClr val="1D41D5"/>
                          </a:solidFill>
                          <a:latin typeface="Century Gothic" panose="020B0502020202020204" charset="0"/>
                          <a:cs typeface="Century Gothic" panose="020B0502020202020204" charset="0"/>
                          <a:sym typeface="+mn-ea"/>
                          <a:hlinkClick r:id="rId1"/>
                        </a:rPr>
                        <a:t>sharmistha.panda@soulunileaders.com</a:t>
                      </a:r>
                      <a:endParaRPr lang="en-US" sz="1400" b="0">
                        <a:solidFill>
                          <a:srgbClr val="000000"/>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a:txBody>
                    <a:bodyPr/>
                    <a:p>
                      <a:pPr marL="114300" indent="0">
                        <a:buNone/>
                      </a:pPr>
                      <a:r>
                        <a:rPr lang="en-US" sz="1400" b="1">
                          <a:solidFill>
                            <a:schemeClr val="bg1"/>
                          </a:solidFill>
                          <a:latin typeface="Calibri" panose="020F0502020204030204" charset="0"/>
                          <a:cs typeface="Calibri" panose="020F0502020204030204" charset="0"/>
                        </a:rPr>
                        <a:t>WSC POC</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300" b="0">
                          <a:solidFill>
                            <a:srgbClr val="1D41D5"/>
                          </a:solidFill>
                          <a:latin typeface="Century Gothic" panose="020B0502020202020204" charset="0"/>
                          <a:cs typeface="Century Gothic" panose="020B0502020202020204" charset="0"/>
                        </a:rPr>
                        <a:t>bishnupriya.panda@worldskillcenter.org</a:t>
                      </a:r>
                      <a:endParaRPr lang="en-US" sz="1300" b="0">
                        <a:solidFill>
                          <a:srgbClr val="1D41D5"/>
                        </a:solidFill>
                        <a:latin typeface="Century Gothic" panose="020B0502020202020204" charset="0"/>
                        <a:cs typeface="Century Gothic" panose="020B050202020202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r h="516890">
                <a:tc>
                  <a:txBody>
                    <a:bodyPr/>
                    <a:p>
                      <a:pPr marL="114300" indent="0">
                        <a:buNone/>
                      </a:pPr>
                      <a:r>
                        <a:rPr lang="en-US" sz="1400" b="1">
                          <a:solidFill>
                            <a:schemeClr val="bg1"/>
                          </a:solidFill>
                          <a:latin typeface="Calibri" panose="020F0502020204030204" charset="0"/>
                          <a:cs typeface="Calibri" panose="020F0502020204030204" charset="0"/>
                        </a:rPr>
                        <a:t>PROJECT START DATE</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600" b="0">
                          <a:solidFill>
                            <a:srgbClr val="000000"/>
                          </a:solidFill>
                          <a:latin typeface="Calibri" panose="020F0502020204030204" charset="0"/>
                          <a:cs typeface="Calibri" panose="020F0502020204030204" charset="0"/>
                        </a:rPr>
                        <a:t>03-02-2023</a:t>
                      </a:r>
                      <a:endParaRPr lang="en-US" sz="1600" b="0">
                        <a:solidFill>
                          <a:srgbClr val="000000"/>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a:txBody>
                    <a:bodyPr/>
                    <a:p>
                      <a:pPr marL="114300" indent="0">
                        <a:buNone/>
                      </a:pPr>
                      <a:r>
                        <a:rPr lang="en-US" sz="1400" b="1">
                          <a:solidFill>
                            <a:schemeClr val="bg1"/>
                          </a:solidFill>
                          <a:latin typeface="Calibri" panose="020F0502020204030204" charset="0"/>
                          <a:cs typeface="Calibri" panose="020F0502020204030204" charset="0"/>
                          <a:sym typeface="+mn-ea"/>
                        </a:rPr>
                        <a:t>PROJECT END DATE</a:t>
                      </a:r>
                      <a:endParaRPr lang="en-US" sz="1400" b="1">
                        <a:solidFill>
                          <a:schemeClr val="bg1"/>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600">
                          <a:solidFill>
                            <a:srgbClr val="000000"/>
                          </a:solidFill>
                          <a:latin typeface="Calibri" panose="020F0502020204030204" charset="0"/>
                          <a:cs typeface="Calibri" panose="020F0502020204030204" charset="0"/>
                          <a:sym typeface="+mn-ea"/>
                        </a:rPr>
                        <a:t>03-02-2024</a:t>
                      </a:r>
                      <a:endParaRPr lang="en-US" sz="1600" b="0">
                        <a:solidFill>
                          <a:srgbClr val="000000"/>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bl>
          </a:graphicData>
        </a:graphic>
      </p:graphicFrame>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graphicFrame>
        <p:nvGraphicFramePr>
          <p:cNvPr id="4" name="Table 3"/>
          <p:cNvGraphicFramePr/>
          <p:nvPr/>
        </p:nvGraphicFramePr>
        <p:xfrm>
          <a:off x="651510" y="5619750"/>
          <a:ext cx="10930890" cy="822960"/>
        </p:xfrm>
        <a:graphic>
          <a:graphicData uri="http://schemas.openxmlformats.org/drawingml/2006/table">
            <a:tbl>
              <a:tblPr firstRow="1" bandRow="1">
                <a:tableStyleId>{5C22544A-7EE6-4342-B048-85BDC9FD1C3A}</a:tableStyleId>
              </a:tblPr>
              <a:tblGrid>
                <a:gridCol w="1821815"/>
                <a:gridCol w="1821815"/>
                <a:gridCol w="1821815"/>
                <a:gridCol w="1821815"/>
                <a:gridCol w="1821815"/>
                <a:gridCol w="1821815"/>
              </a:tblGrid>
              <a:tr h="822960">
                <a:tc>
                  <a:txBody>
                    <a:bodyPr/>
                    <a:p>
                      <a:pPr algn="ctr" fontAlgn="t">
                        <a:buNone/>
                      </a:pPr>
                      <a:r>
                        <a:rPr lang="en-US" sz="1600" b="1">
                          <a:ln>
                            <a:noFill/>
                          </a:ln>
                          <a:solidFill>
                            <a:schemeClr val="tx1"/>
                          </a:solidFill>
                          <a:latin typeface="Calibri" panose="020F0502020204030204" charset="0"/>
                          <a:cs typeface="Calibri" panose="020F0502020204030204" charset="0"/>
                        </a:rPr>
                        <a:t>Red</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0000"/>
                    </a:solidFill>
                  </a:tcPr>
                </a:tc>
                <a:tc>
                  <a:txBody>
                    <a:bodyPr/>
                    <a:p>
                      <a:pPr>
                        <a:buNone/>
                      </a:pPr>
                      <a:r>
                        <a:rPr lang="en-US" sz="1600" b="0">
                          <a:ln>
                            <a:noFill/>
                          </a:ln>
                          <a:solidFill>
                            <a:schemeClr val="tx1"/>
                          </a:solidFill>
                          <a:latin typeface="Calibri" panose="020F0502020204030204" charset="0"/>
                          <a:cs typeface="Calibri" panose="020F0502020204030204" charset="0"/>
                        </a:rPr>
                        <a:t>L</a:t>
                      </a:r>
                      <a:r>
                        <a:rPr lang="en-US" sz="1600" b="0">
                          <a:solidFill>
                            <a:schemeClr val="tx1"/>
                          </a:solidFill>
                          <a:latin typeface="Calibri" panose="020F0502020204030204" charset="0"/>
                          <a:cs typeface="Calibri" panose="020F0502020204030204" charset="0"/>
                        </a:rPr>
                        <a:t>ikely delay in overall project schedule</a:t>
                      </a:r>
                      <a:endParaRPr lang="en-US" sz="1600" b="0">
                        <a:solidFill>
                          <a:schemeClr val="tx1"/>
                        </a:solidFill>
                        <a:latin typeface="Calibri" panose="020F0502020204030204" charset="0"/>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600" b="1">
                          <a:ln>
                            <a:noFill/>
                          </a:ln>
                          <a:solidFill>
                            <a:schemeClr val="tx1"/>
                          </a:solidFill>
                          <a:latin typeface="Calibri" panose="020F0502020204030204" charset="0"/>
                          <a:cs typeface="Calibri" panose="020F0502020204030204" charset="0"/>
                        </a:rPr>
                        <a:t>Amber</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r>
                        <a:rPr lang="en-US" sz="1600" b="0">
                          <a:ln>
                            <a:noFill/>
                          </a:ln>
                          <a:solidFill>
                            <a:schemeClr val="tx1"/>
                          </a:solidFill>
                          <a:latin typeface="Calibri" panose="020F0502020204030204" charset="0"/>
                          <a:cs typeface="Calibri" panose="020F0502020204030204" charset="0"/>
                        </a:rPr>
                        <a:t>Some Activities are delayed</a:t>
                      </a:r>
                      <a:endParaRPr lang="en-US" sz="1600" b="0">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600" b="1">
                          <a:ln>
                            <a:noFill/>
                          </a:ln>
                          <a:solidFill>
                            <a:schemeClr val="tx1"/>
                          </a:solidFill>
                          <a:latin typeface="Calibri" panose="020F0502020204030204" charset="0"/>
                          <a:cs typeface="Calibri" panose="020F0502020204030204" charset="0"/>
                        </a:rPr>
                        <a:t>Green</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92D050"/>
                    </a:solidFill>
                  </a:tcPr>
                </a:tc>
                <a:tc>
                  <a:txBody>
                    <a:bodyPr/>
                    <a:p>
                      <a:pPr algn="ctr">
                        <a:buNone/>
                      </a:pPr>
                      <a:r>
                        <a:rPr lang="en-US" sz="1600" b="0">
                          <a:ln>
                            <a:noFill/>
                          </a:ln>
                          <a:solidFill>
                            <a:schemeClr val="tx1"/>
                          </a:solidFill>
                          <a:latin typeface="Calibri" panose="020F0502020204030204" charset="0"/>
                          <a:cs typeface="Calibri" panose="020F0502020204030204" charset="0"/>
                        </a:rPr>
                        <a:t>On track</a:t>
                      </a:r>
                      <a:endParaRPr lang="en-US" sz="1600" b="0">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86895" cy="5248910"/>
        </p:xfrm>
        <a:graphic>
          <a:graphicData uri="http://schemas.openxmlformats.org/drawingml/2006/table">
            <a:tbl>
              <a:tblPr firstRow="1" bandRow="1">
                <a:effectLst/>
                <a:tableStyleId>{5940675A-B579-460E-94D1-54222C63F5DA}</a:tableStyleId>
              </a:tblPr>
              <a:tblGrid>
                <a:gridCol w="4155440"/>
                <a:gridCol w="3812540"/>
                <a:gridCol w="4018915"/>
              </a:tblGrid>
              <a:tr h="294640">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327660">
                <a:tc rowSpan="14">
                  <a:txBody>
                    <a:bodyPr/>
                    <a:p>
                      <a:pPr indent="0" algn="ctr">
                        <a:buNone/>
                      </a:pPr>
                      <a:r>
                        <a:rPr lang="en-US" sz="1600" b="0">
                          <a:solidFill>
                            <a:srgbClr val="000000"/>
                          </a:solidFill>
                          <a:latin typeface="Calibri" panose="020F0502020204030204" charset="-122"/>
                        </a:rPr>
                        <a:t>HRMS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rowSpan="7">
                  <a:txBody>
                    <a:bodyPr/>
                    <a:p>
                      <a:pPr indent="0" algn="ctr">
                        <a:buNone/>
                      </a:pPr>
                      <a:r>
                        <a:rPr lang="en-US" sz="1600" b="0">
                          <a:solidFill>
                            <a:srgbClr val="000000"/>
                          </a:solidFill>
                          <a:latin typeface="Calibri" panose="020F0502020204030204" charset="-122"/>
                        </a:rPr>
                        <a:t>Leave Management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Policy Assignment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Allocation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02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Application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Block List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Compensatory Leave Request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Policy</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025">
                <a:tc vMerge="1">
                  <a:tcPr>
                    <a:lnL w="12700">
                      <a:solidFill>
                        <a:schemeClr val="tx1"/>
                      </a:solidFill>
                      <a:prstDash val="solid"/>
                    </a:lnL>
                    <a:lnR w="12700">
                      <a:solidFill>
                        <a:schemeClr val="tx1"/>
                      </a:solidFill>
                      <a:prstDash val="solid"/>
                    </a:lnR>
                  </a:tcPr>
                </a:tc>
                <a:tc rowSpan="3">
                  <a:txBody>
                    <a:bodyPr/>
                    <a:p>
                      <a:pPr indent="0" algn="ctr">
                        <a:buNone/>
                      </a:pPr>
                      <a:r>
                        <a:rPr lang="en-US" sz="1600" b="0">
                          <a:solidFill>
                            <a:srgbClr val="000000"/>
                          </a:solidFill>
                          <a:latin typeface="Calibri" panose="020F0502020204030204" charset="-122"/>
                        </a:rPr>
                        <a:t>Shift Management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Shift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Shift Assignment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Shift Request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lnB w="12700">
                      <a:solidFill>
                        <a:schemeClr val="tx1"/>
                      </a:solidFill>
                      <a:prstDash val="solid"/>
                    </a:lnB>
                  </a:tcPr>
                </a:tc>
                <a:tc rowSpan="4">
                  <a:txBody>
                    <a:bodyPr/>
                    <a:p>
                      <a:pPr indent="0" algn="ctr">
                        <a:buNone/>
                      </a:pPr>
                      <a:r>
                        <a:rPr lang="en-US" sz="1600" b="0">
                          <a:solidFill>
                            <a:srgbClr val="000000"/>
                          </a:solidFill>
                          <a:latin typeface="Calibri" panose="020F0502020204030204" charset="-122"/>
                        </a:rPr>
                        <a:t>Attendance Management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Attendance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Attendance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2766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Attendance Request</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2766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Checkin</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65760">
                <a:tc>
                  <a:txBody>
                    <a:bodyPr/>
                    <a:p>
                      <a:pPr>
                        <a:buNone/>
                      </a:pPr>
                      <a:endParaRPr lang="en-US"/>
                    </a:p>
                  </a:txBody>
                  <a:tcPr>
                    <a:solidFill>
                      <a:schemeClr val="bg2">
                        <a:lumMod val="20000"/>
                        <a:lumOff val="80000"/>
                      </a:schemeClr>
                    </a:solidFill>
                  </a:tcPr>
                </a:tc>
                <a:tc>
                  <a:txBody>
                    <a:bodyPr/>
                    <a:p>
                      <a:pPr indent="0" algn="ctr">
                        <a:buNone/>
                      </a:pPr>
                      <a:r>
                        <a:rPr lang="en-US" sz="1600" b="0">
                          <a:solidFill>
                            <a:srgbClr val="000000"/>
                          </a:solidFill>
                          <a:latin typeface="Calibri" panose="020F0502020204030204" charset="-122"/>
                        </a:rPr>
                        <a:t>Settings</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HR Settings</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315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763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908050" y="3217545"/>
            <a:ext cx="10375900" cy="829945"/>
          </a:xfrm>
          <a:prstGeom prst="rect">
            <a:avLst/>
          </a:prstGeom>
          <a:noFill/>
        </p:spPr>
        <p:txBody>
          <a:bodyPr wrap="square" rtlCol="0">
            <a:spAutoFit/>
          </a:bodyPr>
          <a:lstStyle/>
          <a:p>
            <a:pPr indent="0" algn="ctr"/>
            <a:r>
              <a:rPr lang="en-US" sz="4800" b="1">
                <a:solidFill>
                  <a:schemeClr val="bg1"/>
                </a:solidFill>
                <a:latin typeface="Calibri" panose="020F0502020204030204" charset="0"/>
                <a:cs typeface="Times New Roman" panose="02020603050405020304" charset="0"/>
                <a:sym typeface="+mn-ea"/>
              </a:rPr>
              <a:t>THANK YOU</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pic>
        <p:nvPicPr>
          <p:cNvPr id="8" name="Picture 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timing>
    <p:tnLst>
      <p:par>
        <p:cTn id="1" dur="indefinite" restart="never" nodeType="tmRoot"/>
      </p:par>
    </p:tnLst>
    <p:bldLst>
      <p:bldP spid="3" grpId="0" bldLvl="0" animBg="1"/>
      <p:bldP spid="10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a:xfrm>
            <a:off x="457200" y="376555"/>
            <a:ext cx="10972800" cy="706120"/>
          </a:xfrm>
        </p:spPr>
        <p:txBody>
          <a:bodyPr/>
          <a:p>
            <a:pPr algn="ctr"/>
            <a:br>
              <a:rPr lang="en-US" sz="2200" b="1">
                <a:sym typeface="+mn-ea"/>
              </a:rPr>
            </a:br>
            <a:r>
              <a:rPr lang="en-US" sz="2300" b="1">
                <a:sym typeface="+mn-ea"/>
              </a:rPr>
              <a:t>CAMPUS MANAGEMENT SOFTWARE AT WORLD SKILL CENTER</a:t>
            </a:r>
            <a:endParaRPr lang="en-US" sz="2300" b="1">
              <a:latin typeface="Calibri" panose="020F0502020204030204" charset="0"/>
              <a:cs typeface="Calibri" panose="020F0502020204030204" charset="0"/>
              <a:sym typeface="+mn-ea"/>
            </a:endParaRPr>
          </a:p>
        </p:txBody>
      </p:sp>
      <p:graphicFrame>
        <p:nvGraphicFramePr>
          <p:cNvPr id="4" name="Table 3"/>
          <p:cNvGraphicFramePr/>
          <p:nvPr/>
        </p:nvGraphicFramePr>
        <p:xfrm>
          <a:off x="61595" y="1417955"/>
          <a:ext cx="12039600" cy="5488940"/>
        </p:xfrm>
        <a:graphic>
          <a:graphicData uri="http://schemas.openxmlformats.org/drawingml/2006/table">
            <a:tbl>
              <a:tblPr bandRow="1">
                <a:tableStyleId>{073A0DAA-6AF3-43AB-8588-CEC1D06C72B9}</a:tableStyleId>
              </a:tblPr>
              <a:tblGrid>
                <a:gridCol w="2747010"/>
                <a:gridCol w="1428750"/>
                <a:gridCol w="1466850"/>
                <a:gridCol w="6396990"/>
              </a:tblGrid>
              <a:tr h="473075">
                <a:tc gridSpan="4">
                  <a:txBody>
                    <a:bodyPr/>
                    <a:p>
                      <a:pPr algn="ctr">
                        <a:buNone/>
                      </a:pPr>
                      <a:r>
                        <a:rPr lang="en-US" sz="1800" b="1">
                          <a:solidFill>
                            <a:schemeClr val="bg1"/>
                          </a:solidFill>
                          <a:latin typeface="Calibri" panose="020F0502020204030204" charset="0"/>
                          <a:cs typeface="Calibri" panose="020F0502020204030204" charset="0"/>
                          <a:sym typeface="+mn-ea"/>
                        </a:rPr>
                        <a:t>Priority 1 Release</a:t>
                      </a:r>
                      <a:r>
                        <a:rPr lang="en-US" sz="1800" b="1">
                          <a:solidFill>
                            <a:schemeClr val="bg1"/>
                          </a:solidFill>
                          <a:latin typeface="Calibri" panose="020F0502020204030204" charset="0"/>
                          <a:cs typeface="Calibri" panose="020F0502020204030204" charset="0"/>
                          <a:sym typeface="+mn-ea"/>
                        </a:rPr>
                        <a:t> Activities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473075">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826135">
                <a:tc rowSpan="7">
                  <a:txBody>
                    <a:bodyPr/>
                    <a:p>
                      <a:pPr algn="l" fontAlgn="ctr">
                        <a:lnSpc>
                          <a:spcPct val="120000"/>
                        </a:lnSpc>
                        <a:buClrTx/>
                        <a:buSzTx/>
                        <a:buNone/>
                      </a:pPr>
                      <a:r>
                        <a:rPr lang="en-US" sz="1400">
                          <a:latin typeface="Calibri" panose="020F0502020204030204" charset="0"/>
                          <a:cs typeface="Calibri" panose="020F0502020204030204" charset="0"/>
                          <a:sym typeface="+mn-ea"/>
                        </a:rPr>
                        <a:t>Campus Management Software At World Skill Center - Priority 1 Release - </a:t>
                      </a:r>
                      <a:r>
                        <a:rPr lang="en-US" sz="1400" b="1">
                          <a:solidFill>
                            <a:srgbClr val="1552D1"/>
                          </a:solidFill>
                          <a:latin typeface="Calibri" panose="020F0502020204030204" charset="0"/>
                          <a:cs typeface="Calibri" panose="020F0502020204030204" charset="0"/>
                          <a:sym typeface="+mn-ea"/>
                        </a:rPr>
                        <a:t>SLCM MODULE </a:t>
                      </a:r>
                      <a:r>
                        <a:rPr lang="en-US" sz="1400" b="0">
                          <a:solidFill>
                            <a:srgbClr val="1552D1"/>
                          </a:solidFill>
                          <a:latin typeface="Calibri" panose="020F0502020204030204" charset="0"/>
                          <a:cs typeface="Calibri" panose="020F0502020204030204" charset="0"/>
                          <a:sym typeface="+mn-ea"/>
                        </a:rPr>
                        <a:t>(features listed in slides 14 to 17</a:t>
                      </a:r>
                      <a:r>
                        <a:rPr lang="en-US" sz="1400" b="1">
                          <a:solidFill>
                            <a:srgbClr val="1552D1"/>
                          </a:solidFill>
                          <a:latin typeface="Calibri" panose="020F0502020204030204" charset="0"/>
                          <a:cs typeface="Calibri" panose="020F0502020204030204" charset="0"/>
                          <a:sym typeface="+mn-ea"/>
                        </a:rPr>
                        <a:t>)</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rowSpan="7">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rowSpan="7">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On-Going</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SOUL team will set up the student applicant's guest user login - </a:t>
                      </a:r>
                      <a:r>
                        <a:rPr lang="en-US" sz="1400">
                          <a:solidFill>
                            <a:srgbClr val="1552D1"/>
                          </a:solidFill>
                          <a:latin typeface="Calibri" panose="020F0502020204030204" charset="0"/>
                          <a:cs typeface="Calibri" panose="020F0502020204030204" charset="0"/>
                          <a:sym typeface="+mn-ea"/>
                        </a:rPr>
                        <a:t>11-Sep-2023 </a:t>
                      </a:r>
                      <a:endParaRPr lang="en-US" sz="1400">
                        <a:solidFill>
                          <a:srgbClr val="1552D1"/>
                        </a:solidFill>
                        <a:latin typeface="Calibri" panose="020F0502020204030204" charset="0"/>
                        <a:cs typeface="Calibri" panose="020F0502020204030204" charset="0"/>
                        <a:sym typeface="+mn-ea"/>
                      </a:endParaRPr>
                    </a:p>
                    <a:p>
                      <a:pPr algn="l" fontAlgn="ctr">
                        <a:lnSpc>
                          <a:spcPct val="120000"/>
                        </a:lnSpc>
                        <a:buClrTx/>
                        <a:buSzTx/>
                        <a:buNone/>
                      </a:pPr>
                      <a:r>
                        <a:rPr lang="en-US" sz="1400" b="0">
                          <a:solidFill>
                            <a:schemeClr val="tx1"/>
                          </a:solidFill>
                          <a:latin typeface="Calibri" panose="020F0502020204030204" charset="0"/>
                          <a:cs typeface="Calibri" panose="020F0502020204030204" charset="0"/>
                        </a:rPr>
                        <a:t>Update : </a:t>
                      </a:r>
                      <a:r>
                        <a:rPr lang="en-US" sz="1600" b="1">
                          <a:solidFill>
                            <a:srgbClr val="00B050"/>
                          </a:solidFill>
                          <a:latin typeface="Calibri" panose="020F0502020204030204" charset="0"/>
                          <a:cs typeface="Calibri" panose="020F0502020204030204" charset="0"/>
                        </a:rPr>
                        <a:t>DONE</a:t>
                      </a:r>
                      <a:endParaRPr lang="en-US" sz="1600" b="1">
                        <a:solidFill>
                          <a:srgbClr val="00B050"/>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1111250">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With the above mentioned login, SOUL team will show the application to the WSC IT team - </a:t>
                      </a:r>
                      <a:r>
                        <a:rPr lang="en-US" sz="1400">
                          <a:solidFill>
                            <a:srgbClr val="1552D1"/>
                          </a:solidFill>
                          <a:latin typeface="Calibri" panose="020F0502020204030204" charset="0"/>
                          <a:cs typeface="Calibri" panose="020F0502020204030204" charset="0"/>
                          <a:sym typeface="+mn-ea"/>
                        </a:rPr>
                        <a:t>13-Sep-2023</a:t>
                      </a:r>
                      <a:endParaRPr lang="en-US" sz="1400">
                        <a:solidFill>
                          <a:srgbClr val="1552D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Update</a:t>
                      </a:r>
                      <a:r>
                        <a:rPr lang="en-US" sz="1400">
                          <a:solidFill>
                            <a:schemeClr val="tx1"/>
                          </a:solidFill>
                          <a:latin typeface="Calibri" panose="020F0502020204030204" charset="0"/>
                          <a:cs typeface="Calibri" panose="020F0502020204030204" charset="0"/>
                          <a:sym typeface="+mn-ea"/>
                        </a:rPr>
                        <a:t> : </a:t>
                      </a:r>
                      <a:r>
                        <a:rPr lang="en-US" sz="1400" b="1">
                          <a:solidFill>
                            <a:srgbClr val="00B050"/>
                          </a:solidFill>
                          <a:latin typeface="Calibri" panose="020F0502020204030204" charset="0"/>
                          <a:cs typeface="Calibri" panose="020F0502020204030204" charset="0"/>
                          <a:sym typeface="+mn-ea"/>
                        </a:rPr>
                        <a:t>DONE. </a:t>
                      </a:r>
                      <a:r>
                        <a:rPr lang="en-US" sz="1400" b="0">
                          <a:solidFill>
                            <a:schemeClr val="tx1"/>
                          </a:solidFill>
                          <a:latin typeface="Calibri" panose="020F0502020204030204" charset="0"/>
                          <a:cs typeface="Calibri" panose="020F0502020204030204" charset="0"/>
                          <a:sym typeface="+mn-ea"/>
                        </a:rPr>
                        <a:t>Changes proposed by WSC IT team</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vMerge="1">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rPr>
                        <a:t>The data template for Student Applicants will be shared by SOUL team with WSC - </a:t>
                      </a:r>
                      <a:r>
                        <a:rPr lang="en-US" sz="1400" b="0">
                          <a:solidFill>
                            <a:srgbClr val="1552D1"/>
                          </a:solidFill>
                          <a:latin typeface="Calibri" panose="020F0502020204030204" charset="0"/>
                          <a:cs typeface="Calibri" panose="020F0502020204030204" charset="0"/>
                        </a:rPr>
                        <a:t>16-Sep-2023</a:t>
                      </a:r>
                      <a:endParaRPr lang="en-US" sz="1400" b="0">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347345">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The data will be entered to the template by WSC</a:t>
                      </a:r>
                      <a:r>
                        <a:rPr lang="en-US" sz="1400" b="0">
                          <a:solidFill>
                            <a:srgbClr val="1552D1"/>
                          </a:solidFill>
                          <a:latin typeface="Calibri" panose="020F0502020204030204" charset="0"/>
                          <a:cs typeface="Calibri" panose="020F0502020204030204" charset="0"/>
                          <a:sym typeface="+mn-ea"/>
                        </a:rPr>
                        <a:t> - 18-Sep-23</a:t>
                      </a:r>
                      <a:endParaRPr lang="en-US" sz="1400" b="0">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vMerge="1">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WSC will enter the data into the system with the assistance of SOUL team - </a:t>
                      </a:r>
                      <a:r>
                        <a:rPr lang="en-US" sz="1400">
                          <a:solidFill>
                            <a:srgbClr val="1552D1"/>
                          </a:solidFill>
                          <a:latin typeface="Calibri" panose="020F0502020204030204" charset="0"/>
                          <a:cs typeface="Calibri" panose="020F0502020204030204" charset="0"/>
                          <a:sym typeface="+mn-ea"/>
                        </a:rPr>
                        <a:t>21-Sep~22-Sep-23</a:t>
                      </a:r>
                      <a:endParaRPr lang="en-US" sz="1400" b="0">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448310">
                <a:tc vMerge="1">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UAT will be done by WSC </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Production roll-out - 18-Sep-23</a:t>
                      </a:r>
                      <a:endParaRPr lang="en-US" sz="1400">
                        <a:latin typeface="Calibri" panose="020F0502020204030204" charset="0"/>
                        <a:cs typeface="Calibri" panose="020F0502020204030204" charset="0"/>
                        <a:sym typeface="+mn-ea"/>
                      </a:endParaRPr>
                    </a:p>
                    <a:p>
                      <a:pPr algn="l" fontAlgn="ctr">
                        <a:lnSpc>
                          <a:spcPct val="120000"/>
                        </a:lnSpc>
                        <a:buClrTx/>
                        <a:buSzTx/>
                        <a:buNone/>
                      </a:pPr>
                      <a:r>
                        <a:rPr lang="en-US" sz="1400" b="0">
                          <a:solidFill>
                            <a:srgbClr val="1552D1"/>
                          </a:solidFill>
                          <a:latin typeface="Calibri" panose="020F0502020204030204" charset="0"/>
                          <a:cs typeface="Calibri" panose="020F0502020204030204" charset="0"/>
                          <a:sym typeface="+mn-ea"/>
                        </a:rPr>
                        <a:t>Update: </a:t>
                      </a:r>
                      <a:r>
                        <a:rPr lang="en-US" sz="1400" b="0">
                          <a:solidFill>
                            <a:schemeClr val="tx1"/>
                          </a:solidFill>
                          <a:latin typeface="Calibri" panose="020F0502020204030204" charset="0"/>
                          <a:cs typeface="Calibri" panose="020F0502020204030204" charset="0"/>
                          <a:sym typeface="+mn-ea"/>
                        </a:rPr>
                        <a:t>date to be decided</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a:xfrm>
            <a:off x="457200" y="376555"/>
            <a:ext cx="10972800" cy="706120"/>
          </a:xfrm>
        </p:spPr>
        <p:txBody>
          <a:bodyPr/>
          <a:p>
            <a:pPr algn="ctr"/>
            <a:br>
              <a:rPr lang="en-US" sz="2200" b="1">
                <a:sym typeface="+mn-ea"/>
              </a:rPr>
            </a:br>
            <a:r>
              <a:rPr lang="en-US" sz="2300" b="1">
                <a:sym typeface="+mn-ea"/>
              </a:rPr>
              <a:t>CAMPUS MANAGEMENT SOFTWARE AT WORLD SKILL CENTER</a:t>
            </a:r>
            <a:endParaRPr lang="en-US" sz="2300" b="1">
              <a:latin typeface="Calibri" panose="020F0502020204030204" charset="0"/>
              <a:cs typeface="Calibri" panose="020F0502020204030204" charset="0"/>
              <a:sym typeface="+mn-ea"/>
            </a:endParaRPr>
          </a:p>
        </p:txBody>
      </p:sp>
      <p:graphicFrame>
        <p:nvGraphicFramePr>
          <p:cNvPr id="4" name="Table 3"/>
          <p:cNvGraphicFramePr/>
          <p:nvPr/>
        </p:nvGraphicFramePr>
        <p:xfrm>
          <a:off x="61595" y="1417955"/>
          <a:ext cx="12039600" cy="3983355"/>
        </p:xfrm>
        <a:graphic>
          <a:graphicData uri="http://schemas.openxmlformats.org/drawingml/2006/table">
            <a:tbl>
              <a:tblPr bandRow="1">
                <a:tableStyleId>{073A0DAA-6AF3-43AB-8588-CEC1D06C72B9}</a:tableStyleId>
              </a:tblPr>
              <a:tblGrid>
                <a:gridCol w="2747010"/>
                <a:gridCol w="1428750"/>
                <a:gridCol w="1466850"/>
                <a:gridCol w="6396990"/>
              </a:tblGrid>
              <a:tr h="564515">
                <a:tc gridSpan="4">
                  <a:txBody>
                    <a:bodyPr/>
                    <a:p>
                      <a:pPr algn="ctr">
                        <a:buNone/>
                      </a:pPr>
                      <a:r>
                        <a:rPr lang="en-US" sz="1800" b="1">
                          <a:solidFill>
                            <a:schemeClr val="bg1"/>
                          </a:solidFill>
                          <a:latin typeface="Calibri" panose="020F0502020204030204" charset="0"/>
                          <a:cs typeface="Calibri" panose="020F0502020204030204" charset="0"/>
                          <a:sym typeface="+mn-ea"/>
                        </a:rPr>
                        <a:t>Priority 1 Release</a:t>
                      </a:r>
                      <a:r>
                        <a:rPr lang="en-US" sz="1800" b="1">
                          <a:solidFill>
                            <a:schemeClr val="bg1"/>
                          </a:solidFill>
                          <a:latin typeface="Calibri" panose="020F0502020204030204" charset="0"/>
                          <a:cs typeface="Calibri" panose="020F0502020204030204" charset="0"/>
                          <a:sym typeface="+mn-ea"/>
                        </a:rPr>
                        <a:t> Activities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56515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2853690">
                <a:tc>
                  <a:txBody>
                    <a:bodyPr/>
                    <a:p>
                      <a:pPr algn="l" fontAlgn="ctr">
                        <a:lnSpc>
                          <a:spcPct val="120000"/>
                        </a:lnSpc>
                        <a:buClrTx/>
                        <a:buSzTx/>
                        <a:buNone/>
                      </a:pPr>
                      <a:r>
                        <a:rPr lang="en-US" sz="1400">
                          <a:latin typeface="Calibri" panose="020F0502020204030204" charset="0"/>
                          <a:cs typeface="Calibri" panose="020F0502020204030204" charset="0"/>
                          <a:sym typeface="+mn-ea"/>
                        </a:rPr>
                        <a:t>Campus Management Software At World Skill Center - Priority 1 Release - </a:t>
                      </a:r>
                      <a:r>
                        <a:rPr lang="en-US" sz="1400" b="1">
                          <a:solidFill>
                            <a:srgbClr val="1552D1"/>
                          </a:solidFill>
                          <a:latin typeface="Calibri" panose="020F0502020204030204" charset="0"/>
                          <a:cs typeface="Calibri" panose="020F0502020204030204" charset="0"/>
                          <a:sym typeface="+mn-ea"/>
                        </a:rPr>
                        <a:t>HRMS MODULE </a:t>
                      </a:r>
                      <a:r>
                        <a:rPr lang="en-US" sz="1400">
                          <a:solidFill>
                            <a:srgbClr val="1552D1"/>
                          </a:solidFill>
                          <a:latin typeface="Calibri" panose="020F0502020204030204" charset="0"/>
                          <a:cs typeface="Calibri" panose="020F0502020204030204" charset="0"/>
                          <a:sym typeface="+mn-ea"/>
                        </a:rPr>
                        <a:t>(features listed in slides 18 to 19</a:t>
                      </a:r>
                      <a:r>
                        <a:rPr lang="en-US" sz="1400" b="1">
                          <a:solidFill>
                            <a:srgbClr val="1552D1"/>
                          </a:solidFill>
                          <a:latin typeface="Calibri" panose="020F0502020204030204" charset="0"/>
                          <a:cs typeface="Calibri" panose="020F0502020204030204" charset="0"/>
                          <a:sym typeface="+mn-ea"/>
                        </a:rPr>
                        <a:t>)</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OPEN</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marL="285750" indent="-285750" algn="l" fontAlgn="ctr">
                        <a:lnSpc>
                          <a:spcPct val="120000"/>
                        </a:lnSpc>
                        <a:buClrTx/>
                        <a:buSzTx/>
                        <a:buFont typeface="Arial" panose="020B0604020202020204" pitchFamily="34" charset="0"/>
                        <a:buChar char="•"/>
                      </a:pPr>
                      <a:r>
                        <a:rPr lang="en-US" sz="1400" b="0">
                          <a:latin typeface="Calibri" panose="020F0502020204030204" charset="0"/>
                          <a:cs typeface="Calibri" panose="020F0502020204030204" charset="0"/>
                          <a:sym typeface="+mn-ea"/>
                        </a:rPr>
                        <a:t>On August 28, 2023, SOUL team demonstrated the application to WSC stakeholders after completion of development activities</a:t>
                      </a:r>
                      <a:r>
                        <a:rPr lang="en-US" sz="1400" b="0">
                          <a:solidFill>
                            <a:srgbClr val="1552D1"/>
                          </a:solidFill>
                          <a:latin typeface="Calibri" panose="020F0502020204030204" charset="0"/>
                          <a:cs typeface="Calibri" panose="020F0502020204030204" charset="0"/>
                          <a:sym typeface="+mn-ea"/>
                        </a:rPr>
                        <a:t>. </a:t>
                      </a:r>
                      <a:endParaRPr lang="en-US" sz="1400" b="0">
                        <a:solidFill>
                          <a:srgbClr val="1552D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During the demonstration, SOUL team received feedback (changes)</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Production roll-out shall be scheduled after SLCM release (post September 18,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400" b="1">
                <a:sym typeface="+mn-ea"/>
              </a:rPr>
              <a:t>TASKS PLANNED/ACCOMPLISHED </a:t>
            </a:r>
            <a:r>
              <a:rPr lang="en-US" sz="2400" b="1">
                <a:latin typeface="Calibri" panose="020F0502020204030204" charset="0"/>
                <a:cs typeface="Calibri" panose="020F0502020204030204" charset="0"/>
              </a:rPr>
              <a:t>THIS WEEK</a:t>
            </a:r>
            <a:r>
              <a:rPr lang="en-US" b="1">
                <a:latin typeface="Calibri" panose="020F0502020204030204" charset="0"/>
                <a:cs typeface="Calibri" panose="020F0502020204030204" charset="0"/>
              </a:rPr>
              <a:t>  </a:t>
            </a:r>
            <a:endParaRPr lang="en-US" b="1">
              <a:latin typeface="Calibri" panose="020F0502020204030204" charset="0"/>
              <a:cs typeface="Calibri" panose="020F0502020204030204" charset="0"/>
            </a:endParaRPr>
          </a:p>
        </p:txBody>
      </p:sp>
      <p:graphicFrame>
        <p:nvGraphicFramePr>
          <p:cNvPr id="4" name="Table 3"/>
          <p:cNvGraphicFramePr/>
          <p:nvPr/>
        </p:nvGraphicFramePr>
        <p:xfrm>
          <a:off x="126365" y="1417320"/>
          <a:ext cx="11938635" cy="4827905"/>
        </p:xfrm>
        <a:graphic>
          <a:graphicData uri="http://schemas.openxmlformats.org/drawingml/2006/table">
            <a:tbl>
              <a:tblPr bandRow="1">
                <a:tableStyleId>{073A0DAA-6AF3-43AB-8588-CEC1D06C72B9}</a:tableStyleId>
              </a:tblPr>
              <a:tblGrid>
                <a:gridCol w="3352165"/>
                <a:gridCol w="1745615"/>
                <a:gridCol w="1778635"/>
                <a:gridCol w="5062220"/>
              </a:tblGrid>
              <a:tr h="391795">
                <a:tc gridSpan="4">
                  <a:txBody>
                    <a:bodyPr/>
                    <a:p>
                      <a:pPr algn="ctr">
                        <a:buNone/>
                      </a:pPr>
                      <a:r>
                        <a:rPr lang="en-US" sz="1800" b="1">
                          <a:solidFill>
                            <a:schemeClr val="bg1"/>
                          </a:solidFill>
                          <a:latin typeface="Calibri" panose="020F0502020204030204" charset="0"/>
                          <a:cs typeface="Calibri" panose="020F0502020204030204" charset="0"/>
                        </a:rPr>
                        <a:t>TASKS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391795">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2837180">
                <a:tc>
                  <a:txBody>
                    <a:bodyPr/>
                    <a:p>
                      <a:pPr fontAlgn="ctr">
                        <a:lnSpc>
                          <a:spcPct val="120000"/>
                        </a:lnSpc>
                        <a:buNone/>
                      </a:pPr>
                      <a:r>
                        <a:rPr lang="en-US" sz="1400">
                          <a:latin typeface="Calibri" panose="020F0502020204030204" charset="0"/>
                          <a:cs typeface="Calibri" panose="020F0502020204030204" charset="0"/>
                        </a:rPr>
                        <a:t>Design phase</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endParaRPr lang="en-US" sz="1400" b="1">
                        <a:solidFill>
                          <a:srgbClr val="1552D1"/>
                        </a:solidFill>
                        <a:latin typeface="Calibri" panose="020F0502020204030204" charset="0"/>
                        <a:cs typeface="Calibri" panose="020F0502020204030204" charset="0"/>
                        <a:sym typeface="+mn-ea"/>
                      </a:endParaRPr>
                    </a:p>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endParaRPr>
                    </a:p>
                    <a:p>
                      <a:pPr algn="ctr" fontAlgn="ctr">
                        <a:lnSpc>
                          <a:spcPct val="120000"/>
                        </a:lnSpc>
                        <a:buClrTx/>
                        <a:buSzTx/>
                        <a:buNone/>
                      </a:pP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The design documents of the following modules have been shared with module owners for their digital sign off:</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Students Management &amp; Academic System</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Training Of Trainers </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Procurement &amp; Inventory Management</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Human Resources Management System</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Training &amp; Placement</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Infrastructure Management</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a:latin typeface="Calibri" panose="020F0502020204030204" charset="0"/>
                          <a:cs typeface="Calibri" panose="020F0502020204030204" charset="0"/>
                          <a:sym typeface="+mn-ea"/>
                        </a:rPr>
                        <a:t>Finance and Accounting System</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pPr>
                      <a:r>
                        <a:rPr lang="en-US" sz="1400" b="1">
                          <a:solidFill>
                            <a:srgbClr val="1552D1"/>
                          </a:solidFill>
                          <a:latin typeface="Calibri" panose="020F0502020204030204" charset="0"/>
                          <a:cs typeface="Calibri" panose="020F0502020204030204" charset="0"/>
                          <a:sym typeface="+mn-ea"/>
                        </a:rPr>
                        <a:t>The details of design phase shared in Slide 6 and 7</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207135">
                <a:tc>
                  <a:txBody>
                    <a:bodyPr/>
                    <a:p>
                      <a:pPr fontAlgn="ctr">
                        <a:lnSpc>
                          <a:spcPct val="120000"/>
                        </a:lnSpc>
                        <a:buNone/>
                      </a:pPr>
                      <a:r>
                        <a:rPr lang="en-US" sz="1400">
                          <a:latin typeface="Calibri" panose="020F0502020204030204" charset="0"/>
                          <a:cs typeface="Calibri" panose="020F0502020204030204" charset="0"/>
                          <a:sym typeface="+mn-ea"/>
                        </a:rPr>
                        <a:t>Application demonstration to WSC stakeholders </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OPEN</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Details shared in slide 8</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400" b="1">
                <a:sym typeface="+mn-ea"/>
              </a:rPr>
              <a:t>DESIGN PHASE - DIGITAL SIGN OFF</a:t>
            </a:r>
            <a:r>
              <a:rPr lang="en-US" sz="2400" b="1">
                <a:latin typeface="Calibri" panose="020F0502020204030204" charset="0"/>
                <a:cs typeface="Calibri" panose="020F0502020204030204" charset="0"/>
              </a:rPr>
              <a:t> STATUS </a:t>
            </a:r>
            <a:endParaRPr lang="en-US" sz="2400" b="1">
              <a:latin typeface="Calibri" panose="020F0502020204030204" charset="0"/>
              <a:cs typeface="Calibri" panose="020F0502020204030204" charset="0"/>
            </a:endParaRPr>
          </a:p>
        </p:txBody>
      </p:sp>
      <p:graphicFrame>
        <p:nvGraphicFramePr>
          <p:cNvPr id="4" name="Table 3"/>
          <p:cNvGraphicFramePr/>
          <p:nvPr/>
        </p:nvGraphicFramePr>
        <p:xfrm>
          <a:off x="117475" y="1558925"/>
          <a:ext cx="11957685" cy="4631055"/>
        </p:xfrm>
        <a:graphic>
          <a:graphicData uri="http://schemas.openxmlformats.org/drawingml/2006/table">
            <a:tbl>
              <a:tblPr bandRow="1">
                <a:tableStyleId>{073A0DAA-6AF3-43AB-8588-CEC1D06C72B9}</a:tableStyleId>
              </a:tblPr>
              <a:tblGrid>
                <a:gridCol w="3790950"/>
                <a:gridCol w="2021840"/>
                <a:gridCol w="1811020"/>
                <a:gridCol w="4333875"/>
              </a:tblGrid>
              <a:tr h="404495">
                <a:tc>
                  <a:txBody>
                    <a:bodyPr/>
                    <a:p>
                      <a:pPr algn="ctr">
                        <a:buNone/>
                      </a:pPr>
                      <a:r>
                        <a:rPr lang="en-US" sz="1800" b="1">
                          <a:solidFill>
                            <a:schemeClr val="bg1"/>
                          </a:solidFill>
                          <a:latin typeface="Calibri" panose="020F0502020204030204" charset="0"/>
                          <a:cs typeface="Calibri" panose="020F0502020204030204" charset="0"/>
                          <a:sym typeface="+mn-ea"/>
                        </a:rPr>
                        <a:t>Module</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Owner(WSC)</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76910">
                <a:tc>
                  <a:txBody>
                    <a:bodyPr/>
                    <a:p>
                      <a:pPr fontAlgn="ctr">
                        <a:lnSpc>
                          <a:spcPct val="120000"/>
                        </a:lnSpc>
                        <a:buNone/>
                      </a:pPr>
                      <a:r>
                        <a:rPr lang="en-US" sz="1400">
                          <a:latin typeface="Calibri" panose="020F0502020204030204" charset="0"/>
                          <a:cs typeface="Calibri" panose="020F0502020204030204" charset="0"/>
                          <a:sym typeface="+mn-ea"/>
                        </a:rPr>
                        <a:t>Training and Placement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Rajan Pradhan</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21-Aug-23: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75640">
                <a:tc>
                  <a:txBody>
                    <a:bodyPr/>
                    <a:p>
                      <a:pPr fontAlgn="ctr">
                        <a:lnSpc>
                          <a:spcPct val="120000"/>
                        </a:lnSpc>
                        <a:buNone/>
                      </a:pPr>
                      <a:r>
                        <a:rPr lang="en-US" sz="1400">
                          <a:latin typeface="Calibri" panose="020F0502020204030204" charset="0"/>
                          <a:cs typeface="Calibri" panose="020F0502020204030204" charset="0"/>
                          <a:sym typeface="+mn-ea"/>
                        </a:rPr>
                        <a:t>Procurement &amp; Inventory Management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Chandan Kumar</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21-Aug-23:</a:t>
                      </a:r>
                      <a:r>
                        <a:rPr lang="en-US" sz="1400" b="0">
                          <a:solidFill>
                            <a:schemeClr val="tx1"/>
                          </a:solidFill>
                          <a:latin typeface="Calibri" panose="020F0502020204030204" charset="0"/>
                          <a:cs typeface="Calibri" panose="020F0502020204030204" charset="0"/>
                          <a:sym typeface="+mn-ea"/>
                        </a:rPr>
                        <a:t> </a:t>
                      </a:r>
                      <a:r>
                        <a:rPr lang="en-US" sz="1400">
                          <a:solidFill>
                            <a:schemeClr val="tx1"/>
                          </a:solidFill>
                          <a:latin typeface="Calibri" panose="020F0502020204030204" charset="0"/>
                          <a:cs typeface="Calibri" panose="020F0502020204030204" charset="0"/>
                          <a:sym typeface="+mn-ea"/>
                        </a:rPr>
                        <a:t>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75640">
                <a:tc>
                  <a:txBody>
                    <a:bodyPr/>
                    <a:p>
                      <a:pPr fontAlgn="ctr">
                        <a:lnSpc>
                          <a:spcPct val="120000"/>
                        </a:lnSpc>
                        <a:buNone/>
                      </a:pPr>
                      <a:r>
                        <a:rPr lang="en-US" sz="1400">
                          <a:latin typeface="Calibri" panose="020F0502020204030204" charset="0"/>
                          <a:cs typeface="Calibri" panose="020F0502020204030204" charset="0"/>
                          <a:sym typeface="+mn-ea"/>
                        </a:rPr>
                        <a:t>Human Resources Management System</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Shweta Choudhury</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896620">
                <a:tc>
                  <a:txBody>
                    <a:bodyPr/>
                    <a:p>
                      <a:pPr fontAlgn="ctr">
                        <a:lnSpc>
                          <a:spcPct val="120000"/>
                        </a:lnSpc>
                        <a:buNone/>
                      </a:pPr>
                      <a:r>
                        <a:rPr lang="en-US" sz="1400">
                          <a:latin typeface="Calibri" panose="020F0502020204030204" charset="0"/>
                          <a:cs typeface="Calibri" panose="020F0502020204030204" charset="0"/>
                          <a:sym typeface="+mn-ea"/>
                        </a:rPr>
                        <a:t>Infrastructure Management : Maintenance &amp; Management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Brahmananda Sahoo</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24-Aug-23:</a:t>
                      </a:r>
                      <a:r>
                        <a:rPr lang="en-US" sz="1400" b="0">
                          <a:solidFill>
                            <a:srgbClr val="00B050"/>
                          </a:solidFill>
                          <a:latin typeface="Calibri" panose="020F0502020204030204" charset="0"/>
                          <a:cs typeface="Calibri" panose="020F0502020204030204" charset="0"/>
                          <a:sym typeface="+mn-ea"/>
                        </a:rPr>
                        <a:t> </a:t>
                      </a:r>
                      <a:r>
                        <a:rPr lang="en-US" sz="1400" b="1">
                          <a:solidFill>
                            <a:srgbClr val="00B050"/>
                          </a:solidFill>
                          <a:latin typeface="Calibri" panose="020F0502020204030204" charset="0"/>
                          <a:cs typeface="Calibri" panose="020F0502020204030204" charset="0"/>
                          <a:sym typeface="+mn-ea"/>
                        </a:rPr>
                        <a:t>WSC module owner has approved </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51510">
                <a:tc>
                  <a:txBody>
                    <a:bodyPr/>
                    <a:p>
                      <a:pPr fontAlgn="ctr">
                        <a:lnSpc>
                          <a:spcPct val="120000"/>
                        </a:lnSpc>
                        <a:buNone/>
                      </a:pPr>
                      <a:r>
                        <a:rPr lang="en-US" sz="1400">
                          <a:latin typeface="Calibri" panose="020F0502020204030204" charset="0"/>
                          <a:cs typeface="Calibri" panose="020F0502020204030204" charset="0"/>
                          <a:sym typeface="+mn-ea"/>
                        </a:rPr>
                        <a:t>Infrastructure Management : Project Plan and Monitoring</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Sanjay Padhi</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50240">
                <a:tc>
                  <a:txBody>
                    <a:bodyPr/>
                    <a:p>
                      <a:pPr fontAlgn="ctr">
                        <a:lnSpc>
                          <a:spcPct val="120000"/>
                        </a:lnSpc>
                        <a:buNone/>
                      </a:pPr>
                      <a:r>
                        <a:rPr lang="en-US" sz="1400">
                          <a:latin typeface="Calibri" panose="020F0502020204030204" charset="0"/>
                          <a:cs typeface="Calibri" panose="020F0502020204030204" charset="0"/>
                          <a:sym typeface="+mn-ea"/>
                        </a:rPr>
                        <a:t>Finance and Accounting System</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Bibhu Behura /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rPr>
                        <a:t>Mr. Subodha Patra</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300" b="1">
                <a:latin typeface="Calibri" panose="020F0502020204030204" charset="0"/>
                <a:cs typeface="Calibri" panose="020F0502020204030204" charset="0"/>
              </a:rPr>
              <a:t>DESIGN PHASE - DIGITAL SIGN OFF </a:t>
            </a:r>
            <a:endParaRPr lang="en-US" sz="2300" b="1">
              <a:latin typeface="Calibri" panose="020F0502020204030204" charset="0"/>
              <a:cs typeface="Calibri" panose="020F0502020204030204" charset="0"/>
            </a:endParaRPr>
          </a:p>
        </p:txBody>
      </p:sp>
      <p:graphicFrame>
        <p:nvGraphicFramePr>
          <p:cNvPr id="4" name="Table 3"/>
          <p:cNvGraphicFramePr/>
          <p:nvPr/>
        </p:nvGraphicFramePr>
        <p:xfrm>
          <a:off x="117475" y="1417955"/>
          <a:ext cx="11957685" cy="4933950"/>
        </p:xfrm>
        <a:graphic>
          <a:graphicData uri="http://schemas.openxmlformats.org/drawingml/2006/table">
            <a:tbl>
              <a:tblPr bandRow="1">
                <a:tableStyleId>{073A0DAA-6AF3-43AB-8588-CEC1D06C72B9}</a:tableStyleId>
              </a:tblPr>
              <a:tblGrid>
                <a:gridCol w="4288790"/>
                <a:gridCol w="2346960"/>
                <a:gridCol w="1394460"/>
                <a:gridCol w="3927475"/>
              </a:tblGrid>
              <a:tr h="365760">
                <a:tc>
                  <a:txBody>
                    <a:bodyPr/>
                    <a:p>
                      <a:pPr algn="ctr">
                        <a:buNone/>
                      </a:pPr>
                      <a:r>
                        <a:rPr lang="en-US" sz="1800" b="1">
                          <a:solidFill>
                            <a:schemeClr val="bg1"/>
                          </a:solidFill>
                          <a:latin typeface="Calibri" panose="020F0502020204030204" charset="0"/>
                          <a:cs typeface="Calibri" panose="020F0502020204030204" charset="0"/>
                          <a:sym typeface="+mn-ea"/>
                        </a:rPr>
                        <a:t>Module</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Owner(WSC)</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Students Management Modules,</a:t>
                      </a:r>
                      <a:endParaRPr lang="en-US" sz="1400">
                        <a:latin typeface="Calibri" panose="020F0502020204030204" charset="0"/>
                        <a:cs typeface="Calibri" panose="020F0502020204030204" charset="0"/>
                        <a:sym typeface="+mn-ea"/>
                      </a:endParaRPr>
                    </a:p>
                    <a:p>
                      <a:pPr fontAlgn="ctr">
                        <a:lnSpc>
                          <a:spcPct val="120000"/>
                        </a:lnSpc>
                        <a:buNone/>
                      </a:pPr>
                      <a:r>
                        <a:rPr lang="en-US" sz="1400">
                          <a:latin typeface="Calibri" panose="020F0502020204030204" charset="0"/>
                          <a:cs typeface="Calibri" panose="020F0502020204030204" charset="0"/>
                          <a:sym typeface="+mn-ea"/>
                        </a:rPr>
                        <a:t>Academic System - Admission</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Mr. Anil Das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b="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296035">
                <a:tc>
                  <a:txBody>
                    <a:bodyPr/>
                    <a:p>
                      <a:pPr fontAlgn="ctr">
                        <a:lnSpc>
                          <a:spcPct val="120000"/>
                        </a:lnSpc>
                        <a:buNone/>
                      </a:pPr>
                      <a:r>
                        <a:rPr lang="en-US" sz="1400">
                          <a:latin typeface="Calibri" panose="020F0502020204030204" charset="0"/>
                          <a:cs typeface="Calibri" panose="020F0502020204030204" charset="0"/>
                          <a:sym typeface="+mn-ea"/>
                        </a:rPr>
                        <a:t>Students Management Modules, </a:t>
                      </a:r>
                      <a:endParaRPr lang="en-US" sz="1400">
                        <a:latin typeface="Calibri" panose="020F0502020204030204" charset="0"/>
                        <a:cs typeface="Calibri" panose="020F0502020204030204" charset="0"/>
                        <a:sym typeface="+mn-ea"/>
                      </a:endParaRPr>
                    </a:p>
                    <a:p>
                      <a:pPr fontAlgn="ctr">
                        <a:lnSpc>
                          <a:spcPct val="120000"/>
                        </a:lnSpc>
                        <a:buNone/>
                      </a:pPr>
                      <a:r>
                        <a:rPr lang="en-US" sz="1400">
                          <a:latin typeface="Calibri" panose="020F0502020204030204" charset="0"/>
                          <a:cs typeface="Calibri" panose="020F0502020204030204" charset="0"/>
                          <a:sym typeface="+mn-ea"/>
                        </a:rPr>
                        <a:t>Academic System - Academics</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Suppiah Nagammal /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rPr>
                        <a:t>Mr. Subhasis Das,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sym typeface="+mn-ea"/>
                        </a:rPr>
                        <a:t>Mr. Anil Das</a:t>
                      </a:r>
                      <a:r>
                        <a:rPr lang="en-US" sz="1400">
                          <a:latin typeface="Calibri" panose="020F0502020204030204" charset="0"/>
                          <a:cs typeface="Calibri" panose="020F0502020204030204" charset="0"/>
                        </a:rPr>
                        <a:t>,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rPr>
                        <a:t>Ms. Suguna Srinivasan</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2060"/>
                          </a:solidFill>
                          <a:latin typeface="Calibri" panose="020F0502020204030204" charset="0"/>
                          <a:cs typeface="Calibri" panose="020F0502020204030204" charset="0"/>
                          <a:sym typeface="+mn-ea"/>
                        </a:rPr>
                        <a:t>PARTIALLY DONE</a:t>
                      </a:r>
                      <a:endParaRPr lang="en-US" sz="1400" b="1">
                        <a:solidFill>
                          <a:srgbClr val="00206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1">
                        <a:solidFill>
                          <a:srgbClr val="1552D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08-Sep-23</a:t>
                      </a:r>
                      <a:r>
                        <a:rPr lang="en-US" sz="1400" b="0">
                          <a:solidFill>
                            <a:schemeClr val="tx1"/>
                          </a:solidFill>
                          <a:latin typeface="Calibri" panose="020F0502020204030204" charset="0"/>
                          <a:cs typeface="Calibri" panose="020F0502020204030204" charset="0"/>
                          <a:sym typeface="+mn-ea"/>
                        </a:rPr>
                        <a:t>: </a:t>
                      </a:r>
                      <a:r>
                        <a:rPr lang="en-US" sz="1400" b="1">
                          <a:solidFill>
                            <a:srgbClr val="00B050"/>
                          </a:solidFill>
                          <a:latin typeface="Calibri" panose="020F0502020204030204" charset="0"/>
                          <a:cs typeface="Calibri" panose="020F0502020204030204" charset="0"/>
                          <a:sym typeface="+mn-ea"/>
                        </a:rPr>
                        <a:t>Received sign off (approval) from Academy module owner</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Students Management Modules,</a:t>
                      </a:r>
                      <a:r>
                        <a:rPr lang="en-US" sz="1400">
                          <a:latin typeface="Calibri" panose="020F0502020204030204" charset="0"/>
                          <a:cs typeface="Calibri" panose="020F0502020204030204" charset="0"/>
                          <a:sym typeface="+mn-ea"/>
                        </a:rPr>
                        <a:t>Academic System - </a:t>
                      </a:r>
                      <a:r>
                        <a:rPr lang="en-US" sz="1400">
                          <a:latin typeface="Calibri" panose="020F0502020204030204" charset="0"/>
                          <a:cs typeface="Calibri" panose="020F0502020204030204" charset="0"/>
                          <a:sym typeface="+mn-ea"/>
                        </a:rPr>
                        <a:t>Examination</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Suresh Kumar</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Training Of Trainers (ToT) - Academy</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Suppiah Nagammal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Training Of Trainers (ToT) - SOE</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Subhasis Das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859155">
                <a:tc>
                  <a:txBody>
                    <a:bodyPr/>
                    <a:p>
                      <a:pPr fontAlgn="ctr">
                        <a:lnSpc>
                          <a:spcPct val="120000"/>
                        </a:lnSpc>
                        <a:buNone/>
                      </a:pPr>
                      <a:r>
                        <a:rPr lang="en-US" sz="1400">
                          <a:latin typeface="Calibri" panose="020F0502020204030204" charset="0"/>
                          <a:cs typeface="Calibri" panose="020F0502020204030204" charset="0"/>
                          <a:sym typeface="+mn-ea"/>
                        </a:rPr>
                        <a:t>Students Management Modules,Academic System - Faculty workload, Hostel, Student clearance, Grievance,Feedback </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Sushree / Mr. Anil Das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12-Sep-23: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
        <p:nvSpPr>
          <p:cNvPr id="8" name="Text Box 7"/>
          <p:cNvSpPr txBox="1"/>
          <p:nvPr/>
        </p:nvSpPr>
        <p:spPr>
          <a:xfrm>
            <a:off x="117475" y="6361430"/>
            <a:ext cx="11896725" cy="368300"/>
          </a:xfrm>
          <a:prstGeom prst="rect">
            <a:avLst/>
          </a:prstGeom>
          <a:noFill/>
        </p:spPr>
        <p:txBody>
          <a:bodyPr wrap="square" rtlCol="0">
            <a:spAutoFit/>
          </a:bodyPr>
          <a:p>
            <a:r>
              <a:rPr lang="en-US" b="1">
                <a:solidFill>
                  <a:srgbClr val="1552D1"/>
                </a:solidFill>
                <a:latin typeface="Calibri" panose="020F0502020204030204" charset="0"/>
                <a:cs typeface="Calibri" panose="020F0502020204030204" charset="0"/>
                <a:sym typeface="+mn-ea"/>
              </a:rPr>
              <a:t>Update :</a:t>
            </a:r>
            <a:r>
              <a:rPr lang="en-US">
                <a:latin typeface="Calibri" panose="020F0502020204030204" charset="0"/>
                <a:cs typeface="Calibri" panose="020F0502020204030204" charset="0"/>
                <a:sym typeface="+mn-ea"/>
              </a:rPr>
              <a:t> The WSC module owners' digital approval is still pending. For the digital sign-off, the WSC IT team will coordinate</a:t>
            </a:r>
            <a:endParaRPr lang="en-US">
              <a:latin typeface="Calibri" panose="020F0502020204030204" charset="0"/>
              <a:cs typeface="Calibri" panose="020F0502020204030204" charset="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a:xfrm>
            <a:off x="609600" y="153035"/>
            <a:ext cx="10972800" cy="1264920"/>
          </a:xfrm>
        </p:spPr>
        <p:txBody>
          <a:bodyPr/>
          <a:p>
            <a:br>
              <a:rPr lang="en-US" sz="2000" b="1">
                <a:latin typeface="Calibri" panose="020F0502020204030204" charset="0"/>
                <a:cs typeface="Calibri" panose="020F0502020204030204" charset="0"/>
              </a:rPr>
            </a:br>
            <a:br>
              <a:rPr lang="en-US" sz="2000" b="1">
                <a:latin typeface="Calibri" panose="020F0502020204030204" charset="0"/>
                <a:cs typeface="Calibri" panose="020F0502020204030204" charset="0"/>
              </a:rPr>
            </a:br>
            <a:r>
              <a:rPr lang="en-US" sz="2200" b="1">
                <a:latin typeface="Calibri" panose="020F0502020204030204" charset="0"/>
                <a:cs typeface="Calibri" panose="020F0502020204030204" charset="0"/>
              </a:rPr>
              <a:t>CAMPUS MANAGEMENT SOFTWARE AT WORLD SKILL CENTER </a:t>
            </a:r>
            <a:br>
              <a:rPr lang="en-US" sz="2200" b="1">
                <a:latin typeface="Calibri" panose="020F0502020204030204" charset="0"/>
                <a:cs typeface="Calibri" panose="020F0502020204030204" charset="0"/>
              </a:rPr>
            </a:br>
            <a:r>
              <a:rPr lang="en-US" sz="2200" b="1">
                <a:latin typeface="Calibri" panose="020F0502020204030204" charset="0"/>
                <a:cs typeface="Calibri" panose="020F0502020204030204" charset="0"/>
              </a:rPr>
              <a:t>APPLICATION DEMONSTRATION</a:t>
            </a:r>
            <a:br>
              <a:rPr lang="en-US" sz="2200" b="1">
                <a:latin typeface="Calibri" panose="020F0502020204030204" charset="0"/>
                <a:cs typeface="Calibri" panose="020F0502020204030204" charset="0"/>
              </a:rPr>
            </a:br>
            <a:r>
              <a:rPr lang="en-US" sz="2000" b="1">
                <a:latin typeface="Calibri" panose="020F0502020204030204" charset="0"/>
                <a:cs typeface="Calibri" panose="020F0502020204030204" charset="0"/>
              </a:rPr>
              <a:t> </a:t>
            </a:r>
            <a:endParaRPr lang="en-US" sz="2000" b="1">
              <a:latin typeface="Calibri" panose="020F0502020204030204" charset="0"/>
              <a:cs typeface="Calibri" panose="020F0502020204030204" charset="0"/>
            </a:endParaRPr>
          </a:p>
        </p:txBody>
      </p:sp>
      <p:graphicFrame>
        <p:nvGraphicFramePr>
          <p:cNvPr id="4" name="Table 3"/>
          <p:cNvGraphicFramePr/>
          <p:nvPr/>
        </p:nvGraphicFramePr>
        <p:xfrm>
          <a:off x="123190" y="1621155"/>
          <a:ext cx="11957685" cy="4780280"/>
        </p:xfrm>
        <a:graphic>
          <a:graphicData uri="http://schemas.openxmlformats.org/drawingml/2006/table">
            <a:tbl>
              <a:tblPr bandRow="1">
                <a:tableStyleId>{073A0DAA-6AF3-43AB-8588-CEC1D06C72B9}</a:tableStyleId>
              </a:tblPr>
              <a:tblGrid>
                <a:gridCol w="3831590"/>
                <a:gridCol w="1746885"/>
                <a:gridCol w="1852295"/>
                <a:gridCol w="4526915"/>
              </a:tblGrid>
              <a:tr h="544195">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1021080">
                <a:tc>
                  <a:txBody>
                    <a:bodyPr/>
                    <a:p>
                      <a:pPr fontAlgn="ctr">
                        <a:lnSpc>
                          <a:spcPct val="120000"/>
                        </a:lnSpc>
                        <a:buNone/>
                      </a:pPr>
                      <a:r>
                        <a:rPr lang="en-US" sz="1400">
                          <a:latin typeface="Calibri" panose="020F0502020204030204" charset="0"/>
                          <a:cs typeface="Calibri" panose="020F0502020204030204" charset="0"/>
                          <a:sym typeface="+mn-ea"/>
                        </a:rPr>
                        <a:t>SLCM (Admission, Academics, Examination)</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SOUL team demonstrated the application to WSC stakeholders on 16th and 17th August,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141730">
                <a:tc>
                  <a:txBody>
                    <a:bodyPr/>
                    <a:p>
                      <a:pPr fontAlgn="ctr">
                        <a:lnSpc>
                          <a:spcPct val="120000"/>
                        </a:lnSpc>
                        <a:buNone/>
                      </a:pPr>
                      <a:r>
                        <a:rPr lang="en-US" sz="1400">
                          <a:latin typeface="Calibri" panose="020F0502020204030204" charset="0"/>
                          <a:cs typeface="Calibri" panose="020F0502020204030204" charset="0"/>
                          <a:sym typeface="+mn-ea"/>
                        </a:rPr>
                        <a:t>HRMS</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SOUL team demonstrated the application to WSC stakeholders on 28 August,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141730">
                <a:tc>
                  <a:txBody>
                    <a:bodyPr/>
                    <a:p>
                      <a:pPr fontAlgn="ctr">
                        <a:lnSpc>
                          <a:spcPct val="120000"/>
                        </a:lnSpc>
                        <a:buNone/>
                      </a:pPr>
                      <a:r>
                        <a:rPr lang="en-US" sz="1400">
                          <a:latin typeface="Calibri" panose="020F0502020204030204" charset="0"/>
                          <a:cs typeface="Calibri" panose="020F0502020204030204" charset="0"/>
                          <a:sym typeface="+mn-ea"/>
                        </a:rPr>
                        <a:t>Hostel and Student Admission Fees </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SOUL team demonstrated the application to WSC stakeholders on 01 September,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931545">
                <a:tc>
                  <a:txBody>
                    <a:bodyPr/>
                    <a:p>
                      <a:pPr fontAlgn="ctr">
                        <a:lnSpc>
                          <a:spcPct val="120000"/>
                        </a:lnSpc>
                        <a:buNone/>
                      </a:pPr>
                      <a:r>
                        <a:rPr lang="en-US" sz="1400">
                          <a:latin typeface="Calibri" panose="020F0502020204030204" charset="0"/>
                          <a:cs typeface="Calibri" panose="020F0502020204030204" charset="0"/>
                          <a:sym typeface="+mn-ea"/>
                        </a:rPr>
                        <a:t>Procurement and Inventory management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08-Sep-23:SOUL team demonstrated the application to WSC stakeholders on 08 September, 2023</a:t>
                      </a:r>
                      <a:endParaRPr lang="en-US" sz="140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Update</a:t>
                      </a:r>
                      <a:r>
                        <a:rPr lang="en-US" sz="1400" b="0">
                          <a:solidFill>
                            <a:schemeClr val="tx1"/>
                          </a:solidFill>
                          <a:latin typeface="Calibri" panose="020F0502020204030204" charset="0"/>
                          <a:cs typeface="Calibri" panose="020F0502020204030204" charset="0"/>
                          <a:sym typeface="+mn-ea"/>
                        </a:rPr>
                        <a:t>: Subsequent meeting in the week of 11-Sep ~ 15-Sep could not be conducted due to unavailablity of stakeholders</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latin typeface="Calibri" panose="020F0502020204030204" charset="0"/>
                <a:cs typeface="Calibri" panose="020F0502020204030204" charset="0"/>
              </a:rPr>
              <a:t>OVERALL PROJECT PROGRESS TIMELINE</a:t>
            </a:r>
            <a:endParaRPr lang="en-US"/>
          </a:p>
        </p:txBody>
      </p:sp>
      <p:sp>
        <p:nvSpPr>
          <p:cNvPr id="14" name="Text Box 13"/>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15" name="Text Box 14"/>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Text Box 5"/>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11" name="Text Box 10"/>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8" name="Text Box 7"/>
          <p:cNvSpPr txBox="1"/>
          <p:nvPr/>
        </p:nvSpPr>
        <p:spPr>
          <a:xfrm>
            <a:off x="513080" y="5908040"/>
            <a:ext cx="10119360" cy="337185"/>
          </a:xfrm>
          <a:prstGeom prst="rect">
            <a:avLst/>
          </a:prstGeom>
          <a:noFill/>
        </p:spPr>
        <p:txBody>
          <a:bodyPr wrap="square" rtlCol="0">
            <a:spAutoFit/>
          </a:bodyPr>
          <a:p>
            <a:r>
              <a:rPr lang="en-US" sz="1600" b="1">
                <a:latin typeface="Calibri" panose="020F0502020204030204" charset="0"/>
                <a:cs typeface="Calibri" panose="020F0502020204030204" charset="0"/>
              </a:rPr>
              <a:t>Milestone 1</a:t>
            </a:r>
            <a:r>
              <a:rPr lang="en-US" sz="1600">
                <a:latin typeface="Calibri" panose="020F0502020204030204" charset="0"/>
                <a:cs typeface="Calibri" panose="020F0502020204030204" charset="0"/>
              </a:rPr>
              <a:t> - Gap Analysis Document and SRS documents signed off on 12 June, 2023</a:t>
            </a:r>
            <a:endParaRPr lang="en-US" sz="1600">
              <a:latin typeface="Calibri" panose="020F0502020204030204" charset="0"/>
              <a:cs typeface="Calibri" panose="020F0502020204030204" charset="0"/>
            </a:endParaRPr>
          </a:p>
        </p:txBody>
      </p:sp>
      <p:pic>
        <p:nvPicPr>
          <p:cNvPr id="3" name="Content Placeholder 2"/>
          <p:cNvPicPr>
            <a:picLocks noChangeAspect="1"/>
          </p:cNvPicPr>
          <p:nvPr>
            <p:ph idx="1"/>
          </p:nvPr>
        </p:nvPicPr>
        <p:blipFill>
          <a:blip r:embed="rId1"/>
          <a:stretch>
            <a:fillRect/>
          </a:stretch>
        </p:blipFill>
        <p:spPr>
          <a:xfrm>
            <a:off x="609600" y="1648460"/>
            <a:ext cx="10972800" cy="442849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12826</Words>
  <Application>WPS Presentation</Application>
  <PresentationFormat>Widescreen</PresentationFormat>
  <Paragraphs>1096</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Calibri</vt:lpstr>
      <vt:lpstr>Times New Roman</vt:lpstr>
      <vt:lpstr>Microsoft YaHei</vt:lpstr>
      <vt:lpstr>Century Gothic</vt:lpstr>
      <vt:lpstr>Arial Unicode MS</vt:lpstr>
      <vt:lpstr>Calibri</vt:lpstr>
      <vt:lpstr>Default Design</vt:lpstr>
      <vt:lpstr>PowerPoint 演示文稿</vt:lpstr>
      <vt:lpstr>PROJECT SUMMARY</vt:lpstr>
      <vt:lpstr> CAMPUS MANAGEMENT SOFTWARE AT WORLD SKILL CENTER</vt:lpstr>
      <vt:lpstr> CAMPUS MANAGEMENT SOFTWARE AT WORLD SKILL CENTER</vt:lpstr>
      <vt:lpstr>TASKS PLANNED/ACCOMPLISHED THIS WEEK  </vt:lpstr>
      <vt:lpstr>DESIGN PHASE - DIGITAL SIGN OFF STATUS </vt:lpstr>
      <vt:lpstr>DESIGN PHASE - DIGITAL SIGN OFF </vt:lpstr>
      <vt:lpstr>  CAMPUS MANAGEMENT SOFTWARE AT WORLD SKILL CENTER  APPLICATION DEMONSTRATION  </vt:lpstr>
      <vt:lpstr>OVERALL PROJECT PROGRESS TIMELINE</vt:lpstr>
      <vt:lpstr>ISSUES </vt:lpstr>
      <vt:lpstr>ISSUES</vt:lpstr>
      <vt:lpstr>ISSUES</vt:lpstr>
      <vt:lpstr>CHANGE REQUESTS</vt:lpstr>
      <vt:lpstr>UPCOMING WORK</vt:lpstr>
      <vt:lpstr> Campus Management Software At World Skill Center  Priority 1 Release </vt:lpstr>
      <vt:lpstr>  Campus Management Software At World Skill Center  Priority 1 Release </vt:lpstr>
      <vt:lpstr>  Campus Management Software At World Skill Center  Priority 1 Release </vt:lpstr>
      <vt:lpstr>   Campus Management Software At World Skill Center  Priority 1 Release   </vt:lpstr>
      <vt:lpstr>  Campus Management Software At World Skill Center  Priority 1 Release </vt:lpstr>
      <vt:lpstr>  Campus Management Software At World Skill Center  Priority 1 Release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KIIT01</cp:lastModifiedBy>
  <cp:revision>1074</cp:revision>
  <dcterms:created xsi:type="dcterms:W3CDTF">2023-02-08T07:09:00Z</dcterms:created>
  <dcterms:modified xsi:type="dcterms:W3CDTF">2023-09-15T18:50:09Z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8F0A3785FF074E5BAEBA42BC1743EA69</vt:lpwstr>
  </property>
  <property fmtid="{D5CDD505-2E9C-101B-9397-08002B2CF9AE}" pid="3" name="KSOProductBuildVer">
    <vt:lpwstr>1033-11.2.0.11537</vt:lpwstr>
  </property>
</Properties>
</file>