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E31B0B-594E-BF33-BA54-806C503DD560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593E99-0B7E-87F3-49A7-BC49ADB64569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EB8045-56BD-9742-26BC-27618CE77972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A3759F-F8C3-3E9F-2B59-918020C80656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D947A4-7E70-35D4-BA3C-0252E032EF1B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77160A-25AA-E230-FB59-2AA375A3E419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644268-A443-7C34-DA1A-6BE6C24993BF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C0A9DF-9A50-A406-AB10-E987DC318FC2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288227-71DB-B004-D3CD-B28C90FE3A0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412EAC-4D0E-652A-7D2E-9EA7C7263B88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C98CE0-1319-0A39-F389-CC7BF177118B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161F46-981E-236D-18F4-D7954F0B06C2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7CDE68-3E40-15CC-F426-4C717E9B1037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BA2289-D9D0-6C61-0AF3-BC789C0536BA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A13674-E2A6-619D-1C9C-FE7D25D708C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2174709" y="1340767"/>
            <a:ext cx="7953738" cy="3744415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2351583" y="1484784"/>
            <a:ext cx="7584842" cy="3456383"/>
          </a:xfrm>
          <a:prstGeom prst="rect">
            <a:avLst/>
          </a:prstGeom>
          <a:solidFill>
            <a:schemeClr val="bg1">
              <a:alpha val="81000"/>
            </a:schemeClr>
          </a:solidFill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831637" y="2132855"/>
            <a:ext cx="6624735" cy="10801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831637" y="3284983"/>
            <a:ext cx="6624735" cy="122413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1967542" y="1188367"/>
            <a:ext cx="8352927" cy="4049215"/>
          </a:xfrm>
          <a:prstGeom prst="rect">
            <a:avLst/>
          </a:prstGeom>
          <a:noFill/>
          <a:ln w="22225">
            <a:solidFill>
              <a:schemeClr val="bg1">
                <a:alpha val="84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 marL="85725" indent="0">
              <a:defRPr sz="2400"/>
            </a:lvl1pPr>
            <a:lvl2pPr marL="85725" indent="0">
              <a:defRPr sz="1600"/>
            </a:lvl2pPr>
            <a:lvl3pPr marL="85725" indent="0">
              <a:defRPr sz="1600"/>
            </a:lvl3pPr>
            <a:lvl4pPr marL="85725" indent="0">
              <a:defRPr sz="1600"/>
            </a:lvl4pPr>
            <a:lvl5pPr marL="85725" indent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 </a:t>
            </a:r>
            <a:r>
              <a:rPr/>
              <a:t>Click to edit Master text styles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 bwMode="auto">
          <a:xfrm>
            <a:off x="487679" y="1600200"/>
            <a:ext cx="5388863" cy="4526279"/>
          </a:xfrm>
        </p:spPr>
        <p:txBody>
          <a:bodyPr/>
          <a:lstStyle>
            <a:lvl1pPr marL="0" indent="0" algn="l">
              <a:defRPr/>
            </a:lvl1pPr>
            <a:lvl2pPr marL="0" indent="0" algn="l">
              <a:defRPr/>
            </a:lvl2pPr>
            <a:lvl3pPr marL="0" indent="0" algn="l">
              <a:defRPr/>
            </a:lvl3pPr>
            <a:lvl4pPr marL="0" indent="0" algn="l">
              <a:defRPr/>
            </a:lvl4pPr>
            <a:lvl5pPr marL="0" indent="0" algn="l">
              <a:defRPr/>
            </a:lvl5pPr>
          </a:lstStyle>
          <a:p>
            <a:pPr lvl="0">
              <a:defRPr/>
            </a:pPr>
            <a:r>
              <a:rPr/>
              <a:t> </a:t>
            </a:r>
            <a:r>
              <a:rPr/>
              <a:t>Click to edit Master text styles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6356" y="1441375"/>
            <a:ext cx="5386917" cy="653007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14357" y="1448779"/>
            <a:ext cx="5502257" cy="645603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 bwMode="auto">
          <a:xfrm>
            <a:off x="6156007" y="2276865"/>
            <a:ext cx="5462969" cy="3849170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5"/>
          </p:nvPr>
        </p:nvSpPr>
        <p:spPr bwMode="auto">
          <a:xfrm>
            <a:off x="515381" y="2258870"/>
            <a:ext cx="5462969" cy="3849170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740803" y="1412777"/>
            <a:ext cx="6747105" cy="3795246"/>
          </a:xfrm>
          <a:prstGeom prst="rect">
            <a:avLst/>
          </a:prstGeom>
          <a:blipFill>
            <a:blip r:embed="rId2">
              <a:alphaModFix amt="36000"/>
            </a:blip>
            <a:stretch/>
          </a:blipFill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ctr" anchorCtr="1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239434" y="5373215"/>
            <a:ext cx="7615765" cy="97043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cxnSp>
        <p:nvCxnSpPr>
          <p:cNvPr id="8" name="Straight Connector 9"/>
          <p:cNvCxnSpPr>
            <a:cxnSpLocks/>
          </p:cNvCxnSpPr>
          <p:nvPr userDrawn="1"/>
        </p:nvCxnSpPr>
        <p:spPr bwMode="auto">
          <a:xfrm>
            <a:off x="18355" y="943135"/>
            <a:ext cx="12191999" cy="1587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9"/>
          <p:cNvCxnSpPr>
            <a:cxnSpLocks/>
          </p:cNvCxnSpPr>
          <p:nvPr userDrawn="1"/>
        </p:nvCxnSpPr>
        <p:spPr bwMode="auto">
          <a:xfrm>
            <a:off x="18355" y="979139"/>
            <a:ext cx="12191999" cy="1587"/>
          </a:xfrm>
          <a:prstGeom prst="line">
            <a:avLst/>
          </a:prstGeom>
          <a:ln w="15875" cmpd="tri">
            <a:solidFill>
              <a:schemeClr val="tx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609599" y="188640"/>
            <a:ext cx="10972800" cy="864095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9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09599" y="188640"/>
            <a:ext cx="10972800" cy="8640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>
            <a:off x="0" y="1196751"/>
            <a:ext cx="12191999" cy="1587"/>
          </a:xfrm>
          <a:prstGeom prst="line">
            <a:avLst/>
          </a:prstGeom>
          <a:ln w="15875" cmpd="tri">
            <a:solidFill>
              <a:schemeClr val="bg1"/>
            </a:solidFill>
            <a:prstDash val="sysDot"/>
            <a:headEnd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lvl1pPr algn="ctr" defTabSz="914400">
        <a:lnSpc>
          <a:spcPts val="5799"/>
        </a:lnSpc>
        <a:spcBef>
          <a:spcPts val="0"/>
        </a:spcBef>
        <a:buNone/>
        <a:defRPr sz="40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61949" indent="-361949" algn="l" defTabSz="914400">
        <a:spcBef>
          <a:spcPts val="0"/>
        </a:spcBef>
        <a:buFont typeface="Arial"/>
        <a:buChar char="•"/>
        <a:defRPr sz="24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1pPr>
      <a:lvl2pPr marL="895349" indent="-361949" algn="l" defTabSz="914400">
        <a:spcBef>
          <a:spcPts val="0"/>
        </a:spcBef>
        <a:buFont typeface="Courier New"/>
        <a:buChar char="o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2pPr>
      <a:lvl3pPr marL="1162049" indent="-361949" algn="l" defTabSz="914400">
        <a:spcBef>
          <a:spcPts val="0"/>
        </a:spcBef>
        <a:buFont typeface="Arial"/>
        <a:buChar char="•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3pPr>
      <a:lvl4pPr marL="1438274" indent="-361949" algn="l" defTabSz="914400">
        <a:spcBef>
          <a:spcPts val="0"/>
        </a:spcBef>
        <a:buFont typeface="Courier New"/>
        <a:buChar char="o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4pPr>
      <a:lvl5pPr marL="1790699" indent="-361949" algn="l" defTabSz="914400">
        <a:spcBef>
          <a:spcPts val="0"/>
        </a:spcBef>
        <a:buFont typeface="Arial"/>
        <a:buChar char="•"/>
        <a:defRPr sz="1600">
          <a:solidFill>
            <a:schemeClr val="bg2">
              <a:lumMod val="75000"/>
            </a:schemeClr>
          </a:solidFill>
          <a:latin typeface="+mj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Courier New"/>
        <a:buChar char="o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Courier New"/>
        <a:buChar char="o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16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070367" y="1790149"/>
            <a:ext cx="9994346" cy="1699463"/>
          </a:xfrm>
        </p:spPr>
        <p:txBody>
          <a:bodyPr/>
          <a:lstStyle/>
          <a:p>
            <a:pPr>
              <a:defRPr/>
            </a:pPr>
            <a:r>
              <a:rPr lang="en-US" sz="4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Basics of Unix / Linux | #1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414077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Introduction to Shells</a:t>
            </a:r>
            <a:endParaRPr/>
          </a:p>
        </p:txBody>
      </p:sp>
      <p:sp>
        <p:nvSpPr>
          <p:cNvPr id="1063734140" name=""/>
          <p:cNvSpPr txBox="1"/>
          <p:nvPr/>
        </p:nvSpPr>
        <p:spPr bwMode="auto">
          <a:xfrm flipH="0" flipV="0">
            <a:off x="609599" y="2587862"/>
            <a:ext cx="4833572" cy="1798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 shell is a command-line interpreter that interacts with the Unix OS. Popular Unix shells include:</a:t>
            </a:r>
            <a:endParaRPr sz="2800"/>
          </a:p>
        </p:txBody>
      </p:sp>
      <p:sp>
        <p:nvSpPr>
          <p:cNvPr id="1604650306" name=""/>
          <p:cNvSpPr txBox="1"/>
          <p:nvPr/>
        </p:nvSpPr>
        <p:spPr bwMode="auto">
          <a:xfrm flipH="0" flipV="0">
            <a:off x="6425931" y="1680570"/>
            <a:ext cx="5230810" cy="4450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Bourne Shell (sh) – The original Unix shell.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Bash (bash) – An improved version of Bourne Shell with added features.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Korn Shell (ksh) – Enhanced for scripting and performance.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 Shell (csh) – Syntax similar to C programming.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Restricted Shell (rbash) – Limits user actions for security reasons.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14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4140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4140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414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73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373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5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" dur="500"/>
                                        <p:tgtEl>
                                          <p:spTgt spid="160465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400232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Basic Shell Commands</a:t>
            </a:r>
            <a:endParaRPr/>
          </a:p>
        </p:txBody>
      </p:sp>
      <p:sp>
        <p:nvSpPr>
          <p:cNvPr id="652434723" name=""/>
          <p:cNvSpPr txBox="1"/>
          <p:nvPr/>
        </p:nvSpPr>
        <p:spPr bwMode="auto">
          <a:xfrm flipH="0" flipV="0">
            <a:off x="1852685" y="1307522"/>
            <a:ext cx="8487348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Common Unix commands for file and system management:</a:t>
            </a:r>
            <a:endParaRPr sz="2200"/>
          </a:p>
        </p:txBody>
      </p:sp>
      <p:sp>
        <p:nvSpPr>
          <p:cNvPr id="661531759" name=""/>
          <p:cNvSpPr txBox="1"/>
          <p:nvPr/>
        </p:nvSpPr>
        <p:spPr bwMode="auto">
          <a:xfrm flipH="0" flipV="0">
            <a:off x="641658" y="2441863"/>
            <a:ext cx="4158883" cy="1920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File &amp; Directory Operations:</a:t>
            </a:r>
            <a:endParaRPr sz="2000"/>
          </a:p>
          <a:p>
            <a:pPr marL="283879" indent="-283879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ls      # List files</a:t>
            </a:r>
            <a:endParaRPr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cd /home  # Change directory</a:t>
            </a:r>
            <a:endParaRPr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pwd     # Print current directory</a:t>
            </a:r>
            <a:endParaRPr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mkdir newdir  # Create a directory</a:t>
            </a:r>
            <a:endParaRPr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rm file.txt  # Remove a file</a:t>
            </a:r>
            <a:endParaRPr/>
          </a:p>
        </p:txBody>
      </p:sp>
      <p:sp>
        <p:nvSpPr>
          <p:cNvPr id="1937303269" name=""/>
          <p:cNvSpPr txBox="1"/>
          <p:nvPr/>
        </p:nvSpPr>
        <p:spPr bwMode="auto">
          <a:xfrm flipH="0" flipV="0">
            <a:off x="7049386" y="2441863"/>
            <a:ext cx="453877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Viewing Files:</a:t>
            </a:r>
            <a:endParaRPr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cat file.txt            # Display file content</a:t>
            </a:r>
            <a:endParaRPr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head -n 5 file.txt  # Show first 5 lines</a:t>
            </a:r>
            <a:endParaRPr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tail -n 5 file.txt    # Show last 5 lines</a:t>
            </a:r>
            <a:endParaRPr/>
          </a:p>
        </p:txBody>
      </p:sp>
      <p:sp>
        <p:nvSpPr>
          <p:cNvPr id="1739783527" name=""/>
          <p:cNvSpPr txBox="1"/>
          <p:nvPr/>
        </p:nvSpPr>
        <p:spPr bwMode="auto">
          <a:xfrm flipH="0" flipV="0">
            <a:off x="2721100" y="5065567"/>
            <a:ext cx="7619293" cy="1006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Process Management:</a:t>
            </a:r>
            <a:endParaRPr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ps   # Show running processes</a:t>
            </a:r>
            <a:endParaRPr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kill PID  # Terminate a process with a specific Process ID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00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94002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94002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43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243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615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30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3730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78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9783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1739783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48885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Graphical Shell</a:t>
            </a:r>
            <a:endParaRPr/>
          </a:p>
        </p:txBody>
      </p:sp>
      <p:sp>
        <p:nvSpPr>
          <p:cNvPr id="683279718" name=""/>
          <p:cNvSpPr txBox="1"/>
          <p:nvPr/>
        </p:nvSpPr>
        <p:spPr bwMode="auto">
          <a:xfrm flipH="0" flipV="0">
            <a:off x="609599" y="1463386"/>
            <a:ext cx="10973880" cy="1768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 graphical shell provides a GUI (Graphical User Interface) to interact with the operating system instead of using only the command line. It includes:</a:t>
            </a:r>
            <a:endParaRPr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Graphical Desktops (GNOME, KDE, XFCE)</a:t>
            </a:r>
            <a:endParaRPr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Window Managers (X11, Wayland)</a:t>
            </a:r>
            <a:endParaRPr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GUI Tools (File managers, System settings)</a:t>
            </a:r>
            <a:endParaRPr sz="2200"/>
          </a:p>
        </p:txBody>
      </p:sp>
      <p:sp>
        <p:nvSpPr>
          <p:cNvPr id="824008608" name=""/>
          <p:cNvSpPr txBox="1"/>
          <p:nvPr/>
        </p:nvSpPr>
        <p:spPr bwMode="auto">
          <a:xfrm flipH="0" flipV="0">
            <a:off x="609599" y="3939886"/>
            <a:ext cx="10974959" cy="1432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Examples of Graphical Shells</a:t>
            </a:r>
            <a:endParaRPr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 GNOME Shell: Default in Ubuntu, Fedora.</a:t>
            </a:r>
            <a:endParaRPr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 KDE Plasma Shell: Feature-rich, used in KDE-based distros.</a:t>
            </a:r>
            <a:endParaRPr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 XFCE &amp; LXDE: Lightweight for older hardware.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8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864888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648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648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27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327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0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824008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4008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824008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48186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Process Management in Unix</a:t>
            </a:r>
            <a:endParaRPr/>
          </a:p>
        </p:txBody>
      </p:sp>
      <p:sp>
        <p:nvSpPr>
          <p:cNvPr id="1936200502" name=""/>
          <p:cNvSpPr txBox="1"/>
          <p:nvPr/>
        </p:nvSpPr>
        <p:spPr bwMode="auto">
          <a:xfrm flipH="0" flipV="0">
            <a:off x="303954" y="1549977"/>
            <a:ext cx="5250134" cy="7623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What is a Process?</a:t>
            </a:r>
            <a:endParaRPr sz="2200"/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 process is a running instance of a program.</a:t>
            </a:r>
            <a:endParaRPr sz="2200"/>
          </a:p>
        </p:txBody>
      </p:sp>
      <p:sp>
        <p:nvSpPr>
          <p:cNvPr id="1763380841" name=""/>
          <p:cNvSpPr txBox="1"/>
          <p:nvPr/>
        </p:nvSpPr>
        <p:spPr bwMode="auto">
          <a:xfrm flipH="0" flipV="0">
            <a:off x="469659" y="2909454"/>
            <a:ext cx="8599454" cy="2103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Types of Processes:</a:t>
            </a:r>
            <a:endParaRPr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 Foreground Process: Runs in the terminal, blocking input.</a:t>
            </a:r>
            <a:endParaRPr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 Background Process: Runs in the background (use &amp;).</a:t>
            </a:r>
            <a:endParaRPr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 Zombie Process: Completed but not removed from the process table.</a:t>
            </a:r>
            <a:endParaRPr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 Orphan Process: Parent terminated before the child.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81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6481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20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3620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8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" dur="500"/>
                                        <p:tgtEl>
                                          <p:spTgt spid="176338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113226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Process Monitoring:</a:t>
            </a:r>
            <a:endParaRPr/>
          </a:p>
        </p:txBody>
      </p:sp>
      <p:sp>
        <p:nvSpPr>
          <p:cNvPr id="1215597868" name=""/>
          <p:cNvSpPr txBox="1"/>
          <p:nvPr/>
        </p:nvSpPr>
        <p:spPr bwMode="auto">
          <a:xfrm flipH="0" flipV="0">
            <a:off x="174067" y="1571943"/>
            <a:ext cx="11078217" cy="145882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marL="283879" indent="-283879" algn="just">
              <a:lnSpc>
                <a:spcPct val="114999"/>
              </a:lnSpc>
              <a:buFont typeface="Arial"/>
              <a:buChar char="•"/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ps aux      # View active processes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 algn="just">
              <a:lnSpc>
                <a:spcPct val="114999"/>
              </a:lnSpc>
              <a:buFont typeface="Arial"/>
              <a:buChar char="•"/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top           # Display real-time CPU/memory usage</a:t>
            </a:r>
            <a:endParaRPr sz="2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 algn="just">
              <a:lnSpc>
                <a:spcPct val="114999"/>
              </a:lnSpc>
              <a:buFont typeface="Arial"/>
              <a:buChar char="•"/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htop         # Interactive process viewer</a:t>
            </a:r>
            <a:endParaRPr/>
          </a:p>
        </p:txBody>
      </p:sp>
      <p:sp>
        <p:nvSpPr>
          <p:cNvPr id="144899845" name=""/>
          <p:cNvSpPr txBox="1"/>
          <p:nvPr/>
        </p:nvSpPr>
        <p:spPr bwMode="auto">
          <a:xfrm flipH="0" flipV="0">
            <a:off x="1438295" y="3784022"/>
            <a:ext cx="7101894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Process Control:</a:t>
            </a:r>
            <a:endParaRPr lang="en-US" sz="22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200"/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kill -9 PID  # Forcefully kill a process 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jobs</a:t>
            </a:r>
            <a:endParaRPr lang="en-US"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13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132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1132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59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1559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144899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4899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44899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8656095" name="Title 1"/>
          <p:cNvSpPr>
            <a:spLocks noGrp="1"/>
          </p:cNvSpPr>
          <p:nvPr>
            <p:ph type="title"/>
          </p:nvPr>
        </p:nvSpPr>
        <p:spPr bwMode="auto">
          <a:xfrm>
            <a:off x="609599" y="128026"/>
            <a:ext cx="10972800" cy="864095"/>
          </a:xfrm>
        </p:spPr>
        <p:txBody>
          <a:bodyPr/>
          <a:lstStyle/>
          <a:p>
            <a:pPr>
              <a:defRPr/>
            </a:pPr>
            <a:r>
              <a:rPr/>
              <a:t>ps aux output</a:t>
            </a:r>
            <a:endParaRPr/>
          </a:p>
        </p:txBody>
      </p:sp>
      <p:pic>
        <p:nvPicPr>
          <p:cNvPr id="1662778635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 flipH="0" flipV="0">
            <a:off x="1308811" y="1262496"/>
            <a:ext cx="9574377" cy="5385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5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86560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8656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8656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77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16627786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62778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662778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56596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top output</a:t>
            </a:r>
            <a:endParaRPr/>
          </a:p>
        </p:txBody>
      </p:sp>
      <p:pic>
        <p:nvPicPr>
          <p:cNvPr id="9289910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308810" y="1262495"/>
            <a:ext cx="9574376" cy="53855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5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99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" dur="500"/>
                                        <p:tgtEl>
                                          <p:spTgt spid="92899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5828621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Introduction to Unix</a:t>
            </a:r>
            <a:endParaRPr lang="en-US" sz="4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/>
          </a:p>
        </p:txBody>
      </p:sp>
      <p:sp>
        <p:nvSpPr>
          <p:cNvPr id="129560223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583498" y="1600201"/>
            <a:ext cx="9998901" cy="45259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438080" indent="-438080">
              <a:lnSpc>
                <a:spcPct val="100000"/>
              </a:lnSpc>
              <a:buFont typeface="Arial"/>
              <a:buChar char="•"/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Origin: Unix was developed in the late 1960s at AT&amp;T Bell Labs by Ken Thompson, Dennis Ritchie, and others.</a:t>
            </a:r>
            <a:endParaRPr lang="en-US" sz="3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438080" indent="-438080">
              <a:lnSpc>
                <a:spcPct val="100000"/>
              </a:lnSpc>
              <a:buFont typeface="Arial"/>
              <a:buChar char="•"/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Purpose: It was designed as a multi-user, multitasking operating system, primarily for servers and developers.</a:t>
            </a:r>
            <a:endParaRPr lang="en-US" sz="3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438080" indent="-438080">
              <a:lnSpc>
                <a:spcPct val="100000"/>
              </a:lnSpc>
              <a:buFont typeface="Arial"/>
              <a:buChar char="•"/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Popularity: Unix and its derivatives (Linux, macOS) are widely used in servers, supercomputers, and embedded systems.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2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60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29560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798472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Unix Architecture</a:t>
            </a:r>
            <a:endParaRPr/>
          </a:p>
        </p:txBody>
      </p:sp>
      <p:sp>
        <p:nvSpPr>
          <p:cNvPr id="116281267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5236172" cy="45259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 marL="327936" indent="-327936">
              <a:lnSpc>
                <a:spcPct val="114999"/>
              </a:lnSpc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Kernel: The core of Unix, managing hardware, processes, and memory.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27936" indent="-327936">
              <a:lnSpc>
                <a:spcPct val="114999"/>
              </a:lnSpc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Shell: Acts as a bridge between the user and the kernel, interpreting commands.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27936" indent="-327936">
              <a:lnSpc>
                <a:spcPct val="114999"/>
              </a:lnSpc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File System: A hierarchical structure storing data and configuration files.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49965" indent="-349965">
              <a:lnSpc>
                <a:spcPct val="114999"/>
              </a:lnSpc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Utilities: Pre-installed commands and programs for managing the system.</a:t>
            </a:r>
            <a:endParaRPr/>
          </a:p>
        </p:txBody>
      </p:sp>
      <p:pic>
        <p:nvPicPr>
          <p:cNvPr id="11565347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936364" y="1514041"/>
            <a:ext cx="4693680" cy="4744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98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9798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8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6281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53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11565347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56534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1156534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233685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Features of Unix</a:t>
            </a:r>
            <a:endParaRPr/>
          </a:p>
        </p:txBody>
      </p:sp>
      <p:sp>
        <p:nvSpPr>
          <p:cNvPr id="78367252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 marL="349965" indent="-349965">
              <a:lnSpc>
                <a:spcPct val="150000"/>
              </a:lnSpc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Multi-user: Multiple users can log in and use the system simultaneously.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49965" indent="-349965">
              <a:lnSpc>
                <a:spcPct val="150000"/>
              </a:lnSpc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Multitasking: Supports running multiple processes at the same time.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49965" indent="-349965">
              <a:lnSpc>
                <a:spcPct val="150000"/>
              </a:lnSpc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Security: File permissions and encryption protect user data.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49965" indent="-349965">
              <a:lnSpc>
                <a:spcPct val="150000"/>
              </a:lnSpc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Portability: Runs on different hardware with minimal modifications.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49965" indent="-349965">
              <a:lnSpc>
                <a:spcPct val="150000"/>
              </a:lnSpc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Pipelining: Allows chaining commands using | (pipes) to enhance efficiency.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33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1233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67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7836725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3672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783672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89828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Unix File System</a:t>
            </a:r>
            <a:endParaRPr/>
          </a:p>
        </p:txBody>
      </p:sp>
      <p:sp>
        <p:nvSpPr>
          <p:cNvPr id="63897047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2251363"/>
            <a:ext cx="4688340" cy="38748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Key directories in Unix: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graphicFrame>
        <p:nvGraphicFramePr>
          <p:cNvPr id="1162558808" name=""/>
          <p:cNvGraphicFramePr>
            <a:graphicFrameLocks xmlns:a="http://schemas.openxmlformats.org/drawingml/2006/main"/>
          </p:cNvGraphicFramePr>
          <p:nvPr/>
        </p:nvGraphicFramePr>
        <p:xfrm>
          <a:off x="609599" y="3028951"/>
          <a:ext cx="4688340" cy="31216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337820"/>
                <a:gridCol w="2337820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Directory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Purpose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/bin	</a:t>
                      </a:r>
                      <a:endParaRPr lang="en-US" sz="1800" b="0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Essential binaries (ls, cp, mv, rm, etc.)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/home	</a:t>
                      </a:r>
                      <a:endParaRPr sz="1800" b="0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 home directories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/etc	</a:t>
                      </a:r>
                      <a:endParaRPr sz="1800" b="0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Configuration files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/var	</a:t>
                      </a:r>
                      <a:endParaRPr sz="1800" b="0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Log files, mail queue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/tmp	</a:t>
                      </a:r>
                      <a:endParaRPr sz="1800" b="0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Temporary files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/usr	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User programs and libraries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5975859" name=""/>
          <p:cNvSpPr txBox="1"/>
          <p:nvPr/>
        </p:nvSpPr>
        <p:spPr bwMode="auto">
          <a:xfrm flipH="0" flipV="0">
            <a:off x="609599" y="1507900"/>
            <a:ext cx="9065039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Unix follows a hierarchical file structure, starting from / (root).</a:t>
            </a:r>
            <a:endParaRPr sz="2600"/>
          </a:p>
        </p:txBody>
      </p:sp>
      <p:sp>
        <p:nvSpPr>
          <p:cNvPr id="1731074215" name=""/>
          <p:cNvSpPr txBox="1"/>
          <p:nvPr/>
        </p:nvSpPr>
        <p:spPr bwMode="auto">
          <a:xfrm flipH="0" flipV="0">
            <a:off x="6261409" y="2675658"/>
            <a:ext cx="5424910" cy="19206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Navigation Commands: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400" b="1">
              <a:latin typeface="Arial"/>
              <a:cs typeface="Arial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cd /etc      # Move to /etc directory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pwd          # Print current directory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ls -l /home  # List files in /home</a:t>
            </a:r>
            <a:endParaRPr sz="2400" b="1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9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8898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8898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89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7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975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975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389704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8970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38970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5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625588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62558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62558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7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" dur="500"/>
                                        <p:tgtEl>
                                          <p:spTgt spid="173107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96427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Unix File Types</a:t>
            </a:r>
            <a:endParaRPr/>
          </a:p>
        </p:txBody>
      </p:sp>
      <p:sp>
        <p:nvSpPr>
          <p:cNvPr id="185068059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/>
              <a:buChar char="•"/>
              <a:defRPr/>
            </a:lvl9pPr>
          </a:lstStyle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Unix supports multiple file types, categorized as follows: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/>
          </a:p>
        </p:txBody>
      </p:sp>
      <p:graphicFrame>
        <p:nvGraphicFramePr>
          <p:cNvPr id="313691794" name=""/>
          <p:cNvGraphicFramePr>
            <a:graphicFrameLocks xmlns:a="http://schemas.openxmlformats.org/drawingml/2006/main"/>
          </p:cNvGraphicFramePr>
          <p:nvPr/>
        </p:nvGraphicFramePr>
        <p:xfrm>
          <a:off x="1668318" y="2410690"/>
          <a:ext cx="8140699" cy="25730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File 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Example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Regular File (-)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Normal text or binary files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.txt, .c, .sh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Directory (d)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Folders storing other files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/home, /etc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Symbolic Link (l)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Shortcut to another file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ln -s file1 link1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Character Device (c)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Interfaces for devices (keyboards, terminals)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/dev/tty1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Block Device (b)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Disk drives, USBs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/dev/sda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FIFO (p)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Named pipe for inter-process communication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mkfifo mypipe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64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71964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68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068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5068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9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" dur="500"/>
                                        <p:tgtEl>
                                          <p:spTgt spid="31369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87201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User Management in Unix (Introduction to Users)</a:t>
            </a:r>
            <a:endParaRPr/>
          </a:p>
        </p:txBody>
      </p:sp>
      <p:sp>
        <p:nvSpPr>
          <p:cNvPr id="1339966886" name=""/>
          <p:cNvSpPr txBox="1"/>
          <p:nvPr/>
        </p:nvSpPr>
        <p:spPr bwMode="auto">
          <a:xfrm flipH="0" flipV="0">
            <a:off x="609599" y="1593272"/>
            <a:ext cx="5308742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Unix is a multi-user system, meaning multiple people can use it simultaneously.</a:t>
            </a:r>
            <a:endParaRPr sz="2200"/>
          </a:p>
        </p:txBody>
      </p:sp>
      <p:sp>
        <p:nvSpPr>
          <p:cNvPr id="1813623609" name=""/>
          <p:cNvSpPr txBox="1"/>
          <p:nvPr/>
        </p:nvSpPr>
        <p:spPr bwMode="auto">
          <a:xfrm flipH="0" flipV="0">
            <a:off x="609599" y="3879272"/>
            <a:ext cx="7819461" cy="1463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Types of Users: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 Root User (root) → Superuser with full control.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 Regular Users → Limited privileges for safety.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 System Users → Used for running system services (e.g., Apache).</a:t>
            </a:r>
            <a:endParaRPr/>
          </a:p>
        </p:txBody>
      </p:sp>
      <p:sp>
        <p:nvSpPr>
          <p:cNvPr id="1546421247" name=""/>
          <p:cNvSpPr txBox="1"/>
          <p:nvPr/>
        </p:nvSpPr>
        <p:spPr bwMode="auto">
          <a:xfrm flipH="0" flipV="0">
            <a:off x="7465022" y="1896340"/>
            <a:ext cx="4382219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User-related Commands: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whoami     # Displays current username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who        # Shows logged-in users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id         # Shows user ID (UID) and group ID (GID)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7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0087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6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996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6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136236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13623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13623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" dur="500"/>
                                        <p:tgtEl>
                                          <p:spTgt spid="154642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327762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Access Control in Unix (Permissions Overview)</a:t>
            </a:r>
            <a:endParaRPr/>
          </a:p>
        </p:txBody>
      </p:sp>
      <p:sp>
        <p:nvSpPr>
          <p:cNvPr id="1527323510" name=""/>
          <p:cNvSpPr txBox="1"/>
          <p:nvPr/>
        </p:nvSpPr>
        <p:spPr bwMode="auto">
          <a:xfrm flipH="0" flipV="0">
            <a:off x="806181" y="1601931"/>
            <a:ext cx="3395083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Every file and directory has owner, group, and others permissions.</a:t>
            </a:r>
            <a:endParaRPr sz="2400"/>
          </a:p>
        </p:txBody>
      </p:sp>
      <p:sp>
        <p:nvSpPr>
          <p:cNvPr id="306104238" name=""/>
          <p:cNvSpPr txBox="1"/>
          <p:nvPr/>
        </p:nvSpPr>
        <p:spPr bwMode="auto">
          <a:xfrm flipH="0" flipV="0">
            <a:off x="1048636" y="3245940"/>
            <a:ext cx="53960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Permission types: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graphicFrame>
        <p:nvGraphicFramePr>
          <p:cNvPr id="1783656774" name=""/>
          <p:cNvGraphicFramePr>
            <a:graphicFrameLocks xmlns:a="http://schemas.openxmlformats.org/drawingml/2006/main"/>
          </p:cNvGraphicFramePr>
          <p:nvPr/>
        </p:nvGraphicFramePr>
        <p:xfrm>
          <a:off x="1048636" y="3756493"/>
          <a:ext cx="8140699" cy="147573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313516"/>
                <a:gridCol w="2313516"/>
                <a:gridCol w="2313516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Symbol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Meaning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Example (-rwxr-xr--)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Read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Can view file contents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Write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Can modify file contents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Execute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Can run file as a program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6412140" name=""/>
          <p:cNvSpPr txBox="1"/>
          <p:nvPr/>
        </p:nvSpPr>
        <p:spPr bwMode="auto">
          <a:xfrm flipH="0" flipV="0">
            <a:off x="6573136" y="1697181"/>
            <a:ext cx="4954079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Changing Permissions:</a:t>
            </a:r>
            <a:endParaRPr/>
          </a:p>
          <a:p>
            <a:pPr>
              <a:defRPr/>
            </a:pP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chmod 755 myscript.sh  # rwxr-xr-x (Owner: all, Group: read &amp; execute, Others: read &amp; execute)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chmod u+x script.sh  # Add execute permission for the owner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27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53277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3277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5327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32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2732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0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0610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65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83656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83656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41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" dur="500"/>
                                        <p:tgtEl>
                                          <p:spTgt spid="41641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333480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0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Identifying Users in Unix (whoami, who, id)</a:t>
            </a:r>
            <a:endParaRPr/>
          </a:p>
        </p:txBody>
      </p:sp>
      <p:sp>
        <p:nvSpPr>
          <p:cNvPr id="1025580073" name=""/>
          <p:cNvSpPr txBox="1"/>
          <p:nvPr/>
        </p:nvSpPr>
        <p:spPr bwMode="auto">
          <a:xfrm flipH="0" flipV="0">
            <a:off x="3681928" y="1783772"/>
            <a:ext cx="4771670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Checking current user:</a:t>
            </a:r>
            <a:endParaRPr sz="2200"/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whoami  # Prints your username  </a:t>
            </a:r>
            <a:endParaRPr sz="2200"/>
          </a:p>
        </p:txBody>
      </p:sp>
      <p:sp>
        <p:nvSpPr>
          <p:cNvPr id="506601822" name=""/>
          <p:cNvSpPr txBox="1"/>
          <p:nvPr/>
        </p:nvSpPr>
        <p:spPr bwMode="auto">
          <a:xfrm flipH="0" flipV="0">
            <a:off x="3681928" y="5359977"/>
            <a:ext cx="5524291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Checking all logged-in users:</a:t>
            </a:r>
            <a:endParaRPr sz="2200"/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who  # Lists all users logged into the system  </a:t>
            </a:r>
            <a:endParaRPr sz="2200"/>
          </a:p>
        </p:txBody>
      </p:sp>
      <p:sp>
        <p:nvSpPr>
          <p:cNvPr id="360617068" name=""/>
          <p:cNvSpPr txBox="1"/>
          <p:nvPr/>
        </p:nvSpPr>
        <p:spPr bwMode="auto">
          <a:xfrm flipH="0" flipV="0">
            <a:off x="3681928" y="3680113"/>
            <a:ext cx="4997735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Checking user ID and group ID:</a:t>
            </a:r>
            <a:endParaRPr sz="2200"/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id  # Shows UID, GID, and groups  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33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0333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8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2558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61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0617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0617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60617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60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" dur="500"/>
                                        <p:tgtEl>
                                          <p:spTgt spid="50660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afari">
  <a:themeElements>
    <a:clrScheme name="Safari">
      <a:dk1>
        <a:sysClr val="windowText" lastClr="000000"/>
      </a:dk1>
      <a:lt1>
        <a:sysClr val="window" lastClr="FFFFFF"/>
      </a:lt1>
      <a:dk2>
        <a:srgbClr val="583109"/>
      </a:dk2>
      <a:lt2>
        <a:srgbClr val="76420D"/>
      </a:lt2>
      <a:accent1>
        <a:srgbClr val="76420D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753D3D"/>
      </a:folHlink>
    </a:clrScheme>
    <a:fontScheme name="Classic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Executiv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/>
        </a:gradFill>
        <a:blipFill>
          <a:blip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algn="tl" flip="none" sx="100000" sy="100000" tx="0" ty="0"/>
        </a:blip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ONLYOFFICE/8.2.0.143</Application>
  <PresentationFormat>On-screen Show (4:3)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2025-02-04T13:16:01Z</dcterms:modified>
</cp:coreProperties>
</file>