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35af27ea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35af27ea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35af27ea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35af27ea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35af27ea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35af27ea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35af27ea2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35af27ea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35af27ea2_0_1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35af27ea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35af27ea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235af27ea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35af27ea2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235af27ea2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35af27ea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35af27ea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35af27ea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35af27ea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35af27ea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35af27ea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35af27ea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35af27ea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35af27ea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35af27ea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611850" y="1843977"/>
            <a:ext cx="8222100" cy="15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CAPSTONE PROJECT - 6</a:t>
            </a:r>
            <a:endParaRPr b="1" sz="2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FRAUD ANALYSIS USING ML ALGORITHMS</a:t>
            </a:r>
            <a:endParaRPr b="1"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700" u="sng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6269850" y="4002025"/>
            <a:ext cx="25641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By </a:t>
            </a:r>
            <a:r>
              <a:rPr i="1" lang="en" sz="1700">
                <a:solidFill>
                  <a:srgbClr val="FFFFFF"/>
                </a:solidFill>
              </a:rPr>
              <a:t>Subasish Mondal</a:t>
            </a:r>
            <a:endParaRPr i="1"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Batch: AIDL-II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IIT Ropar &amp; TSW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50" y="217800"/>
            <a:ext cx="8567925" cy="394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 txBox="1"/>
          <p:nvPr/>
        </p:nvSpPr>
        <p:spPr>
          <a:xfrm>
            <a:off x="935175" y="4434700"/>
            <a:ext cx="76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Most of the fraud purchases have occurred in the </a:t>
            </a:r>
            <a:r>
              <a:rPr b="1" i="1" lang="en">
                <a:latin typeface="Roboto"/>
                <a:ea typeface="Roboto"/>
                <a:cs typeface="Roboto"/>
                <a:sym typeface="Roboto"/>
              </a:rPr>
              <a:t>9th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 hour in a day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265500" y="16845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Model Validation &amp; Selection</a:t>
            </a:r>
            <a:endParaRPr sz="3700"/>
          </a:p>
        </p:txBody>
      </p:sp>
      <p:sp>
        <p:nvSpPr>
          <p:cNvPr id="194" name="Google Shape;194;p23"/>
          <p:cNvSpPr txBox="1"/>
          <p:nvPr>
            <p:ph idx="2" type="body"/>
          </p:nvPr>
        </p:nvSpPr>
        <p:spPr>
          <a:xfrm>
            <a:off x="4813425" y="724200"/>
            <a:ext cx="41121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Logistic Regression        - F1_ score : 0.48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Decision Tree                     - F1_score: 0.76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Random Forest                 -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F1_score: 0.76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K- Nearest Neighbor     - F1_score: 0.70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SVM                                         - F1_score: 0.00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Naive Bayes                        - F1_score: 0.06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XGBoost                               - F1_score: 0.98</a:t>
            </a:r>
            <a:endParaRPr sz="15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311700" y="670100"/>
            <a:ext cx="8520600" cy="116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Business Impact</a:t>
            </a:r>
            <a:endParaRPr sz="5100"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311700" y="239127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The model built using XGBoost algorithm, helps in improving the efficiency in detecting fraud transactions by 98% and thus helps to prevent such transaction amounting up to approximately, 2 million dollars</a:t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- 2</a:t>
            </a:r>
            <a:endParaRPr/>
          </a:p>
        </p:txBody>
      </p:sp>
      <p:sp>
        <p:nvSpPr>
          <p:cNvPr id="206" name="Google Shape;206;p25"/>
          <p:cNvSpPr txBox="1"/>
          <p:nvPr>
            <p:ph type="title"/>
          </p:nvPr>
        </p:nvSpPr>
        <p:spPr>
          <a:xfrm>
            <a:off x="381575" y="2267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Segmentation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432350" y="13810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 txBox="1"/>
          <p:nvPr>
            <p:ph idx="4294967295" type="body"/>
          </p:nvPr>
        </p:nvSpPr>
        <p:spPr>
          <a:xfrm>
            <a:off x="432350" y="15277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Understanding the data.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4" name="Google Shape;214;p26"/>
          <p:cNvSpPr/>
          <p:nvPr/>
        </p:nvSpPr>
        <p:spPr>
          <a:xfrm>
            <a:off x="3044777" y="13810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 txBox="1"/>
          <p:nvPr>
            <p:ph idx="4294967295" type="body"/>
          </p:nvPr>
        </p:nvSpPr>
        <p:spPr>
          <a:xfrm>
            <a:off x="3336150" y="15277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Applying KNN algorithm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6" name="Google Shape;216;p26"/>
          <p:cNvSpPr/>
          <p:nvPr/>
        </p:nvSpPr>
        <p:spPr>
          <a:xfrm>
            <a:off x="5948502" y="13810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 txBox="1"/>
          <p:nvPr>
            <p:ph idx="4294967295" type="body"/>
          </p:nvPr>
        </p:nvSpPr>
        <p:spPr>
          <a:xfrm>
            <a:off x="6254233" y="15277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Finding the ideal number of clusters using Elbow </a:t>
            </a:r>
            <a:r>
              <a:rPr lang="en" sz="1200">
                <a:solidFill>
                  <a:schemeClr val="lt1"/>
                </a:solidFill>
              </a:rPr>
              <a:t>method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18" name="Google Shape;218;p26"/>
          <p:cNvSpPr/>
          <p:nvPr/>
        </p:nvSpPr>
        <p:spPr>
          <a:xfrm>
            <a:off x="432350" y="2953350"/>
            <a:ext cx="24693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Re-iterating the KNN model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19" name="Google Shape;219;p26"/>
          <p:cNvSpPr/>
          <p:nvPr/>
        </p:nvSpPr>
        <p:spPr>
          <a:xfrm>
            <a:off x="3044775" y="2953350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Labelling the data</a:t>
            </a: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5948500" y="2805550"/>
            <a:ext cx="2760600" cy="755700"/>
          </a:xfrm>
          <a:prstGeom prst="chevron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Segmenting the customer as per the label</a:t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27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26" name="Google Shape;226;p27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7" name="Google Shape;227;p27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8" name="Google Shape;228;p27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9" name="Google Shape;229;p27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0" name="Google Shape;230;p27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1" name="Google Shape;231;p27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2" name="Google Shape;232;p27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3" name="Google Shape;233;p27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4" name="Google Shape;234;p27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5" name="Google Shape;235;p27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36" name="Google Shape;236;p27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7"/>
          <p:cNvSpPr txBox="1"/>
          <p:nvPr>
            <p:ph type="title"/>
          </p:nvPr>
        </p:nvSpPr>
        <p:spPr>
          <a:xfrm>
            <a:off x="251750" y="1733550"/>
            <a:ext cx="4045200" cy="122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Customer segmentation based on clustering</a:t>
            </a:r>
            <a:endParaRPr sz="3100"/>
          </a:p>
        </p:txBody>
      </p:sp>
      <p:grpSp>
        <p:nvGrpSpPr>
          <p:cNvPr id="238" name="Google Shape;238;p27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39" name="Google Shape;239;p27"/>
            <p:cNvSpPr/>
            <p:nvPr/>
          </p:nvSpPr>
          <p:spPr>
            <a:xfrm>
              <a:off x="1000000" y="2440003"/>
              <a:ext cx="4144235" cy="1631268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40" name="Google Shape;240;p27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27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27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50" name="Google Shape;250;p27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51" name="Google Shape;251;p27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27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76200"/>
            <a:ext cx="4207199" cy="257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5800" y="76200"/>
            <a:ext cx="4555800" cy="257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801225"/>
            <a:ext cx="4131000" cy="218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5800" y="2801225"/>
            <a:ext cx="4555801" cy="218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Problem Statement</a:t>
            </a:r>
            <a:endParaRPr sz="3500"/>
          </a:p>
        </p:txBody>
      </p:sp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1826550"/>
            <a:ext cx="8520600" cy="7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capstone project, you are going to analyze customer’s purchase data set and build a machine learning algorithm to detect fraud purchases. And also, you are going to perform customer segmentation.</a:t>
            </a:r>
            <a:endParaRPr i="1" sz="3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- 1</a:t>
            </a:r>
            <a:endParaRPr/>
          </a:p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381575" y="2267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Fraud Detection using ML algorithms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Understanding the data.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Pre-Profiling the data.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Performing Exploratory Data Analysis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432350" y="2419950"/>
            <a:ext cx="24693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Data visualization using bivariate and multivariate charts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5948500" y="2419950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Encoding  categorical columns</a:t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3044775" y="2419950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Feature Extraction</a:t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432350" y="3535025"/>
            <a:ext cx="24693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Applying Machine Learning Classification Algorithms &amp; training the same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3044775" y="353502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Hyper-tuning of the ML models &amp; applying 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Ensemble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technique</a:t>
            </a:r>
            <a:endParaRPr sz="1200"/>
          </a:p>
        </p:txBody>
      </p:sp>
      <p:sp>
        <p:nvSpPr>
          <p:cNvPr id="115" name="Google Shape;115;p16"/>
          <p:cNvSpPr/>
          <p:nvPr/>
        </p:nvSpPr>
        <p:spPr>
          <a:xfrm>
            <a:off x="5948500" y="3230225"/>
            <a:ext cx="2760600" cy="1195800"/>
          </a:xfrm>
          <a:prstGeom prst="chevron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And </a:t>
            </a:r>
            <a:r>
              <a:rPr lang="en" sz="1200">
                <a:solidFill>
                  <a:srgbClr val="FFFFFF"/>
                </a:solidFill>
              </a:rPr>
              <a:t>finally</a:t>
            </a:r>
            <a:r>
              <a:rPr lang="en" sz="1200">
                <a:solidFill>
                  <a:srgbClr val="FFFFFF"/>
                </a:solidFill>
              </a:rPr>
              <a:t>, p</a:t>
            </a:r>
            <a:r>
              <a:rPr lang="en" sz="1200">
                <a:solidFill>
                  <a:srgbClr val="FFFFFF"/>
                </a:solidFill>
              </a:rPr>
              <a:t>roposing the best suited model based on the F1_score &amp; the </a:t>
            </a:r>
            <a:r>
              <a:rPr lang="en" sz="1200">
                <a:solidFill>
                  <a:srgbClr val="FFFFFF"/>
                </a:solidFill>
              </a:rPr>
              <a:t>Accuracy</a:t>
            </a:r>
            <a:r>
              <a:rPr lang="en" sz="1200">
                <a:solidFill>
                  <a:srgbClr val="FFFFFF"/>
                </a:solidFill>
              </a:rPr>
              <a:t> of the model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7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21" name="Google Shape;121;p17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2" name="Google Shape;122;p17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3" name="Google Shape;123;p17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4" name="Google Shape;124;p17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5" name="Google Shape;125;p17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6" name="Google Shape;126;p17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7" name="Google Shape;127;p17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31" name="Google Shape;131;p17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 txBox="1"/>
          <p:nvPr>
            <p:ph type="title"/>
          </p:nvPr>
        </p:nvSpPr>
        <p:spPr>
          <a:xfrm>
            <a:off x="251750" y="18929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Trend Analysis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&amp;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Inferences</a:t>
            </a:r>
            <a:endParaRPr sz="3500"/>
          </a:p>
        </p:txBody>
      </p:sp>
      <p:grpSp>
        <p:nvGrpSpPr>
          <p:cNvPr id="133" name="Google Shape;133;p17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34" name="Google Shape;134;p17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35" name="Google Shape;135;p17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17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17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45" name="Google Shape;145;p17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46" name="Google Shape;146;p17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7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8"/>
          <p:cNvPicPr preferRelativeResize="0"/>
          <p:nvPr/>
        </p:nvPicPr>
        <p:blipFill rotWithShape="1">
          <a:blip r:embed="rId3">
            <a:alphaModFix/>
          </a:blip>
          <a:srcRect b="0" l="1719" r="0" t="6916"/>
          <a:stretch/>
        </p:blipFill>
        <p:spPr>
          <a:xfrm>
            <a:off x="465549" y="215900"/>
            <a:ext cx="3579350" cy="28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 txBox="1"/>
          <p:nvPr/>
        </p:nvSpPr>
        <p:spPr>
          <a:xfrm>
            <a:off x="4055925" y="228200"/>
            <a:ext cx="462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Percentage of Fraud Transactions based on different categories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18"/>
          <p:cNvPicPr preferRelativeResize="0"/>
          <p:nvPr/>
        </p:nvPicPr>
        <p:blipFill rotWithShape="1">
          <a:blip r:embed="rId4">
            <a:alphaModFix/>
          </a:blip>
          <a:srcRect b="0" l="348" r="0" t="5168"/>
          <a:stretch/>
        </p:blipFill>
        <p:spPr>
          <a:xfrm>
            <a:off x="5514825" y="2004100"/>
            <a:ext cx="3319600" cy="29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8"/>
          <p:cNvSpPr txBox="1"/>
          <p:nvPr/>
        </p:nvSpPr>
        <p:spPr>
          <a:xfrm>
            <a:off x="757525" y="3838125"/>
            <a:ext cx="462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Percentage of Fraud Transactions based on different browsers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9"/>
          <p:cNvPicPr preferRelativeResize="0"/>
          <p:nvPr/>
        </p:nvPicPr>
        <p:blipFill rotWithShape="1">
          <a:blip r:embed="rId3">
            <a:alphaModFix/>
          </a:blip>
          <a:srcRect b="0" l="0" r="0" t="5078"/>
          <a:stretch/>
        </p:blipFill>
        <p:spPr>
          <a:xfrm>
            <a:off x="152400" y="150150"/>
            <a:ext cx="4523500" cy="28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 rotWithShape="1">
          <a:blip r:embed="rId4">
            <a:alphaModFix/>
          </a:blip>
          <a:srcRect b="4351" l="0" r="8717" t="10491"/>
          <a:stretch/>
        </p:blipFill>
        <p:spPr>
          <a:xfrm>
            <a:off x="5831125" y="2270875"/>
            <a:ext cx="2984350" cy="26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/>
        </p:nvSpPr>
        <p:spPr>
          <a:xfrm>
            <a:off x="4772175" y="481350"/>
            <a:ext cx="424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Sources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 of Fraud Transactions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1277375" y="4209450"/>
            <a:ext cx="46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Sex distribution based on Fraud transactions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988" y="145025"/>
            <a:ext cx="7592024" cy="413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 txBox="1"/>
          <p:nvPr/>
        </p:nvSpPr>
        <p:spPr>
          <a:xfrm>
            <a:off x="935175" y="4434700"/>
            <a:ext cx="76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Most of the fraud purchases have 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occurred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 in the month of </a:t>
            </a:r>
            <a:r>
              <a:rPr b="1" i="1" lang="en">
                <a:latin typeface="Roboto"/>
                <a:ea typeface="Roboto"/>
                <a:cs typeface="Roboto"/>
                <a:sym typeface="Roboto"/>
              </a:rPr>
              <a:t>July</a:t>
            </a:r>
            <a:endParaRPr b="1"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00" y="176538"/>
            <a:ext cx="8065799" cy="402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 txBox="1"/>
          <p:nvPr/>
        </p:nvSpPr>
        <p:spPr>
          <a:xfrm>
            <a:off x="935175" y="4434700"/>
            <a:ext cx="76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Most of the fraud purchases have occurred on </a:t>
            </a:r>
            <a:r>
              <a:rPr b="1" i="1" lang="en">
                <a:latin typeface="Roboto"/>
                <a:ea typeface="Roboto"/>
                <a:cs typeface="Roboto"/>
                <a:sym typeface="Roboto"/>
              </a:rPr>
              <a:t>Sunday’s 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in month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