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62"/>
  </p:notesMasterIdLst>
  <p:sldIdLst>
    <p:sldId id="301" r:id="rId2"/>
    <p:sldId id="362"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63" r:id="rId46"/>
    <p:sldId id="347" r:id="rId47"/>
    <p:sldId id="348" r:id="rId48"/>
    <p:sldId id="349" r:id="rId49"/>
    <p:sldId id="350" r:id="rId50"/>
    <p:sldId id="351" r:id="rId51"/>
    <p:sldId id="352" r:id="rId52"/>
    <p:sldId id="353" r:id="rId53"/>
    <p:sldId id="354" r:id="rId54"/>
    <p:sldId id="355" r:id="rId55"/>
    <p:sldId id="364" r:id="rId56"/>
    <p:sldId id="357" r:id="rId57"/>
    <p:sldId id="358" r:id="rId58"/>
    <p:sldId id="359" r:id="rId59"/>
    <p:sldId id="360" r:id="rId60"/>
    <p:sldId id="365" r:id="rId61"/>
  </p:sldIdLst>
  <p:sldSz cx="9144000" cy="6858000" type="screen4x3"/>
  <p:notesSz cx="6858000" cy="9144000"/>
  <p:embeddedFontLst>
    <p:embeddedFont>
      <p:font typeface="Times" pitchFamily="18" charset="0"/>
      <p:regular r:id="rId63"/>
      <p:bold r:id="rId64"/>
      <p:italic r:id="rId65"/>
      <p:boldItalic r:id="rId66"/>
    </p:embeddedFont>
    <p:embeddedFont>
      <p:font typeface="Calibri" pitchFamily="34" charset="0"/>
      <p:regular r:id="rId67"/>
      <p:bold r:id="rId68"/>
      <p:italic r:id="rId69"/>
      <p:boldItalic r:id="rId7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ED1779-5603-4E5F-B8C0-8F6B1A6E645D}" type="datetimeFigureOut">
              <a:rPr lang="en-US" smtClean="0"/>
              <a:pPr/>
              <a:t>6/23/2017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724CAA-40CB-418B-9F32-98C312FEBC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8632C-3CAD-40E1-8871-BF4694AD12E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5F5A7-D355-4879-8007-E2AE1DC8DD61}" type="slidenum">
              <a:rPr lang="en-US"/>
              <a:pPr/>
              <a:t>45</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47485-7A61-4E6A-B404-1E3A44C92954}" type="slidenum">
              <a:rPr lang="en-US"/>
              <a:pPr/>
              <a:t>60</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14" y="-8092"/>
            <a:ext cx="9142571" cy="6858000"/>
          </a:xfrm>
          <a:prstGeom prst="rect">
            <a:avLst/>
          </a:prstGeom>
        </p:spPr>
      </p:pic>
      <p:sp>
        <p:nvSpPr>
          <p:cNvPr id="2" name="Title 1"/>
          <p:cNvSpPr>
            <a:spLocks noGrp="1"/>
          </p:cNvSpPr>
          <p:nvPr>
            <p:ph type="ctrTitle" hasCustomPrompt="1"/>
          </p:nvPr>
        </p:nvSpPr>
        <p:spPr>
          <a:xfrm>
            <a:off x="979488" y="3576679"/>
            <a:ext cx="7772400" cy="791039"/>
          </a:xfrm>
        </p:spPr>
        <p:txBody>
          <a:bodyPr anchor="b"/>
          <a:lstStyle>
            <a:lvl1pPr algn="l">
              <a:defRPr sz="6000">
                <a:solidFill>
                  <a:schemeClr val="accent1"/>
                </a:solidFill>
              </a:defRPr>
            </a:lvl1pPr>
          </a:lstStyle>
          <a:p>
            <a:r>
              <a:rPr lang="en-US" dirty="0" smtClean="0"/>
              <a:t>Title presentation</a:t>
            </a:r>
            <a:endParaRPr lang="en-US" dirty="0"/>
          </a:p>
        </p:txBody>
      </p:sp>
      <p:sp>
        <p:nvSpPr>
          <p:cNvPr id="3" name="Subtitle 2"/>
          <p:cNvSpPr>
            <a:spLocks noGrp="1"/>
          </p:cNvSpPr>
          <p:nvPr>
            <p:ph type="subTitle" idx="1"/>
          </p:nvPr>
        </p:nvSpPr>
        <p:spPr>
          <a:xfrm>
            <a:off x="979488" y="4476909"/>
            <a:ext cx="6858000" cy="548573"/>
          </a:xfr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904C64-3E8E-4642-A5DF-94FB958135C6}"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
        <p:nvSpPr>
          <p:cNvPr id="9" name="Picture Placeholder 8"/>
          <p:cNvSpPr>
            <a:spLocks noGrp="1"/>
          </p:cNvSpPr>
          <p:nvPr>
            <p:ph type="pic" sz="quarter" idx="13"/>
          </p:nvPr>
        </p:nvSpPr>
        <p:spPr>
          <a:xfrm>
            <a:off x="979488" y="1797050"/>
            <a:ext cx="6392862" cy="1123950"/>
          </a:xfrm>
        </p:spPr>
        <p:txBody>
          <a:bodyPr/>
          <a:lstStyle>
            <a:lvl1pPr marL="0" indent="0">
              <a:buNone/>
              <a:defRPr/>
            </a:lvl1pPr>
          </a:lstStyle>
          <a:p>
            <a:r>
              <a:rPr lang="en-US" smtClean="0"/>
              <a:t>Click icon to add picture</a:t>
            </a:r>
            <a:endParaRPr lang="en-US" dirty="0"/>
          </a:p>
        </p:txBody>
      </p:sp>
      <p:sp>
        <p:nvSpPr>
          <p:cNvPr id="10" name="TextBox 9"/>
          <p:cNvSpPr txBox="1"/>
          <p:nvPr userDrawn="1"/>
        </p:nvSpPr>
        <p:spPr>
          <a:xfrm>
            <a:off x="542166" y="6247051"/>
            <a:ext cx="970137" cy="230832"/>
          </a:xfrm>
          <a:prstGeom prst="rect">
            <a:avLst/>
          </a:prstGeom>
          <a:noFill/>
        </p:spPr>
        <p:txBody>
          <a:bodyPr wrap="none" rtlCol="0">
            <a:spAutoFit/>
          </a:bodyPr>
          <a:lstStyle/>
          <a:p>
            <a:r>
              <a:rPr lang="en-US" sz="900" dirty="0" smtClean="0">
                <a:solidFill>
                  <a:schemeClr val="bg1"/>
                </a:solidFill>
              </a:rPr>
              <a:t>www.tdisdi.com</a:t>
            </a:r>
            <a:endParaRPr lang="en-US" sz="900" dirty="0">
              <a:solidFill>
                <a:schemeClr val="bg1"/>
              </a:solidFill>
            </a:endParaRPr>
          </a:p>
        </p:txBody>
      </p:sp>
    </p:spTree>
    <p:extLst>
      <p:ext uri="{BB962C8B-B14F-4D97-AF65-F5344CB8AC3E}">
        <p14:creationId xmlns="" xmlns:p14="http://schemas.microsoft.com/office/powerpoint/2010/main" val="855652115"/>
      </p:ext>
    </p:extLst>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17D354-AE85-4842-845A-34CC0691A7F9}"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865827123"/>
      </p:ext>
    </p:extLst>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2BF593-A0E3-4120-B824-50BFCD5108A4}"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793044135"/>
      </p:ext>
    </p:extLst>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BC9347-C903-4269-8175-1EF542E75CB7}" type="datetime1">
              <a:rPr lang="en-US" smtClean="0"/>
              <a:pPr/>
              <a:t>6/23/2017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2537571228"/>
      </p:ext>
    </p:extLst>
  </p:cSld>
  <p:clrMapOvr>
    <a:masterClrMapping/>
  </p:clrMapOvr>
  <p:transition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A0017-24E3-4FFC-9524-7E1F95EC7BAB}" type="datetime1">
              <a:rPr lang="en-US" smtClean="0"/>
              <a:pPr/>
              <a:t>6/23/2017</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9" name="Slide Number Placeholder 8"/>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4142425688"/>
      </p:ext>
    </p:extLst>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19FB35-07E4-47C4-A41C-0ECE8B8DB3C5}"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789655184"/>
      </p:ext>
    </p:extLst>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F22BB-48FD-4F64-B284-3FD499E72FEE}" type="datetime1">
              <a:rPr lang="en-US" smtClean="0"/>
              <a:pPr/>
              <a:t>6/23/2017</a:t>
            </a:fld>
            <a:endParaRPr lang="en-US"/>
          </a:p>
        </p:txBody>
      </p:sp>
      <p:sp>
        <p:nvSpPr>
          <p:cNvPr id="3" name="Footer Placeholder 2"/>
          <p:cNvSpPr>
            <a:spLocks noGrp="1"/>
          </p:cNvSpPr>
          <p:nvPr>
            <p:ph type="ftr" sz="quarter" idx="11"/>
          </p:nvPr>
        </p:nvSpPr>
        <p:spPr/>
        <p:txBody>
          <a:bodyPr/>
          <a:lstStyle/>
          <a:p>
            <a:r>
              <a:rPr lang="en-US" smtClean="0"/>
              <a:t>www.tdisdi.com</a:t>
            </a:r>
            <a:endParaRPr lang="en-US"/>
          </a:p>
        </p:txBody>
      </p:sp>
      <p:sp>
        <p:nvSpPr>
          <p:cNvPr id="4" name="Slide Number Placeholder 3"/>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713807774"/>
      </p:ext>
    </p:extLst>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77D68-DC9A-4071-84C9-4C6EFB93D246}" type="datetime1">
              <a:rPr lang="en-US" smtClean="0"/>
              <a:pPr/>
              <a:t>6/23/2017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959787326"/>
      </p:ext>
    </p:extLst>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2659C-1EEF-4BA9-8D86-026EB46F0352}" type="datetime1">
              <a:rPr lang="en-US" smtClean="0"/>
              <a:pPr/>
              <a:t>6/23/2017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3417342360"/>
      </p:ext>
    </p:extLst>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FB700-5FFF-4F5A-AF1D-55939FCA8BC3}"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1249475274"/>
      </p:ext>
    </p:extLst>
  </p:cSld>
  <p:clrMapOvr>
    <a:masterClrMapping/>
  </p:clrMapOvr>
  <p:transition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447758-A3D2-4906-B58B-8C07B25C0CC1}"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1565133053"/>
      </p:ext>
    </p:extLst>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C8085E-2EEB-4B5E-B940-7FD469357D52}"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3608388"/>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Tree>
    <p:extLst>
      <p:ext uri="{BB962C8B-B14F-4D97-AF65-F5344CB8AC3E}">
        <p14:creationId xmlns="" xmlns:p14="http://schemas.microsoft.com/office/powerpoint/2010/main" val="2191167897"/>
      </p:ext>
    </p:extLst>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F6C4FA-64D0-40BB-B78D-7FFFD28A9EF6}"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1463984"/>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
        <p:nvSpPr>
          <p:cNvPr id="9" name="Picture Placeholder 8"/>
          <p:cNvSpPr>
            <a:spLocks noGrp="1"/>
          </p:cNvSpPr>
          <p:nvPr>
            <p:ph type="pic" sz="quarter" idx="14"/>
          </p:nvPr>
        </p:nvSpPr>
        <p:spPr>
          <a:xfrm>
            <a:off x="477838" y="3819525"/>
            <a:ext cx="8037512" cy="2330450"/>
          </a:xfrm>
        </p:spPr>
        <p:txBody>
          <a:bodyPr/>
          <a:lstStyle/>
          <a:p>
            <a:r>
              <a:rPr lang="en-US" smtClean="0"/>
              <a:t>Click icon to add picture</a:t>
            </a:r>
            <a:endParaRPr lang="en-US"/>
          </a:p>
        </p:txBody>
      </p:sp>
    </p:spTree>
    <p:extLst>
      <p:ext uri="{BB962C8B-B14F-4D97-AF65-F5344CB8AC3E}">
        <p14:creationId xmlns="" xmlns:p14="http://schemas.microsoft.com/office/powerpoint/2010/main" val="2643822751"/>
      </p:ext>
    </p:extLst>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C5DB88-5BC8-459B-A30B-2E7EA4F35E72}"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SmartArt Placeholder 6"/>
          <p:cNvSpPr>
            <a:spLocks noGrp="1"/>
          </p:cNvSpPr>
          <p:nvPr>
            <p:ph type="dgm" sz="quarter" idx="13"/>
          </p:nvPr>
        </p:nvSpPr>
        <p:spPr>
          <a:xfrm>
            <a:off x="628649" y="1949450"/>
            <a:ext cx="8018167" cy="2436433"/>
          </a:xfrm>
        </p:spPr>
        <p:txBody>
          <a:bodyPr/>
          <a:lstStyle/>
          <a:p>
            <a:r>
              <a:rPr lang="en-US" smtClean="0"/>
              <a:t>Click icon to add SmartArt graphic</a:t>
            </a:r>
            <a:endParaRPr lang="en-US"/>
          </a:p>
        </p:txBody>
      </p:sp>
      <p:sp>
        <p:nvSpPr>
          <p:cNvPr id="9" name="Text Placeholder 8"/>
          <p:cNvSpPr>
            <a:spLocks noGrp="1"/>
          </p:cNvSpPr>
          <p:nvPr>
            <p:ph type="body" sz="quarter" idx="14"/>
          </p:nvPr>
        </p:nvSpPr>
        <p:spPr>
          <a:xfrm>
            <a:off x="628650"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0" name="Text Placeholder 8"/>
          <p:cNvSpPr>
            <a:spLocks noGrp="1"/>
          </p:cNvSpPr>
          <p:nvPr>
            <p:ph type="body" sz="quarter" idx="15"/>
          </p:nvPr>
        </p:nvSpPr>
        <p:spPr>
          <a:xfrm>
            <a:off x="2668587"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1" name="Text Placeholder 8"/>
          <p:cNvSpPr>
            <a:spLocks noGrp="1"/>
          </p:cNvSpPr>
          <p:nvPr>
            <p:ph type="body" sz="quarter" idx="16"/>
          </p:nvPr>
        </p:nvSpPr>
        <p:spPr>
          <a:xfrm>
            <a:off x="473836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2" name="Text Placeholder 8"/>
          <p:cNvSpPr>
            <a:spLocks noGrp="1"/>
          </p:cNvSpPr>
          <p:nvPr>
            <p:ph type="body" sz="quarter" idx="17"/>
          </p:nvPr>
        </p:nvSpPr>
        <p:spPr>
          <a:xfrm>
            <a:off x="674340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Tree>
    <p:extLst>
      <p:ext uri="{BB962C8B-B14F-4D97-AF65-F5344CB8AC3E}">
        <p14:creationId xmlns="" xmlns:p14="http://schemas.microsoft.com/office/powerpoint/2010/main" val="3405539351"/>
      </p:ext>
    </p:extLst>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E7F49802-04A3-4B30-86A5-D99F383DA6B6}"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 xmlns:p14="http://schemas.microsoft.com/office/powerpoint/2010/main" val="3935162040"/>
      </p:ext>
    </p:extLst>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5C7C10CA-3626-41CF-A707-7D966F604C3E}"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 xmlns:p14="http://schemas.microsoft.com/office/powerpoint/2010/main" val="3935162040"/>
      </p:ext>
    </p:extLst>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058365-4092-4D1D-B8CA-EA27812E38CA}"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Picture Placeholder 6"/>
          <p:cNvSpPr>
            <a:spLocks noGrp="1"/>
          </p:cNvSpPr>
          <p:nvPr>
            <p:ph type="pic" sz="quarter" idx="13"/>
          </p:nvPr>
        </p:nvSpPr>
        <p:spPr>
          <a:xfrm>
            <a:off x="628650" y="2246052"/>
            <a:ext cx="2365375" cy="2249487"/>
          </a:xfrm>
        </p:spPr>
        <p:txBody>
          <a:bodyPr/>
          <a:lstStyle/>
          <a:p>
            <a:r>
              <a:rPr lang="en-US" smtClean="0"/>
              <a:t>Click icon to add picture</a:t>
            </a:r>
            <a:endParaRPr lang="en-US"/>
          </a:p>
        </p:txBody>
      </p:sp>
      <p:sp>
        <p:nvSpPr>
          <p:cNvPr id="8" name="Picture Placeholder 6"/>
          <p:cNvSpPr>
            <a:spLocks noGrp="1"/>
          </p:cNvSpPr>
          <p:nvPr>
            <p:ph type="pic" sz="quarter" idx="14"/>
          </p:nvPr>
        </p:nvSpPr>
        <p:spPr>
          <a:xfrm>
            <a:off x="3389312" y="2246051"/>
            <a:ext cx="2365375" cy="2249487"/>
          </a:xfrm>
        </p:spPr>
        <p:txBody>
          <a:bodyPr/>
          <a:lstStyle/>
          <a:p>
            <a:r>
              <a:rPr lang="en-US" smtClean="0"/>
              <a:t>Click icon to add picture</a:t>
            </a:r>
            <a:endParaRPr lang="en-US"/>
          </a:p>
        </p:txBody>
      </p:sp>
      <p:sp>
        <p:nvSpPr>
          <p:cNvPr id="9" name="Picture Placeholder 6"/>
          <p:cNvSpPr>
            <a:spLocks noGrp="1"/>
          </p:cNvSpPr>
          <p:nvPr>
            <p:ph type="pic" sz="quarter" idx="15"/>
          </p:nvPr>
        </p:nvSpPr>
        <p:spPr>
          <a:xfrm>
            <a:off x="6149975" y="2246896"/>
            <a:ext cx="2365375" cy="2249487"/>
          </a:xfrm>
        </p:spPr>
        <p:txBody>
          <a:bodyPr/>
          <a:lstStyle/>
          <a:p>
            <a:r>
              <a:rPr lang="en-US" smtClean="0"/>
              <a:t>Click icon to add picture</a:t>
            </a:r>
            <a:endParaRPr lang="en-US"/>
          </a:p>
        </p:txBody>
      </p:sp>
      <p:sp>
        <p:nvSpPr>
          <p:cNvPr id="11" name="Text Placeholder 10"/>
          <p:cNvSpPr>
            <a:spLocks noGrp="1"/>
          </p:cNvSpPr>
          <p:nvPr>
            <p:ph type="body" sz="quarter" idx="16" hasCustomPrompt="1"/>
          </p:nvPr>
        </p:nvSpPr>
        <p:spPr>
          <a:xfrm>
            <a:off x="628650" y="4714614"/>
            <a:ext cx="2365375" cy="768940"/>
          </a:xfrm>
          <a:solidFill>
            <a:schemeClr val="accent1"/>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2" name="Text Placeholder 10"/>
          <p:cNvSpPr>
            <a:spLocks noGrp="1"/>
          </p:cNvSpPr>
          <p:nvPr>
            <p:ph type="body" sz="quarter" idx="17" hasCustomPrompt="1"/>
          </p:nvPr>
        </p:nvSpPr>
        <p:spPr>
          <a:xfrm>
            <a:off x="3389311" y="4751182"/>
            <a:ext cx="2365375" cy="768940"/>
          </a:xfrm>
          <a:solidFill>
            <a:schemeClr val="accent2"/>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3" name="Text Placeholder 10"/>
          <p:cNvSpPr>
            <a:spLocks noGrp="1"/>
          </p:cNvSpPr>
          <p:nvPr>
            <p:ph type="body" sz="quarter" idx="18" hasCustomPrompt="1"/>
          </p:nvPr>
        </p:nvSpPr>
        <p:spPr>
          <a:xfrm>
            <a:off x="6149972" y="4726654"/>
            <a:ext cx="2365375" cy="768940"/>
          </a:xfrm>
          <a:solidFill>
            <a:schemeClr val="accent6"/>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Tree>
    <p:extLst>
      <p:ext uri="{BB962C8B-B14F-4D97-AF65-F5344CB8AC3E}">
        <p14:creationId xmlns="" xmlns:p14="http://schemas.microsoft.com/office/powerpoint/2010/main" val="4070836202"/>
      </p:ext>
    </p:extLst>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499AF-FBFE-4ADB-8107-3C992ABFF845}"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1958975"/>
            <a:ext cx="7886700" cy="18361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4"/>
          </p:nvPr>
        </p:nvSpPr>
        <p:spPr>
          <a:xfrm>
            <a:off x="628650" y="4062413"/>
            <a:ext cx="7886700" cy="1812925"/>
          </a:xfrm>
        </p:spPr>
        <p:txBody>
          <a:bodyPr/>
          <a:lstStyle/>
          <a:p>
            <a:r>
              <a:rPr lang="en-US" smtClean="0"/>
              <a:t>Click icon to add picture</a:t>
            </a:r>
            <a:endParaRPr lang="en-US"/>
          </a:p>
        </p:txBody>
      </p:sp>
    </p:spTree>
    <p:extLst>
      <p:ext uri="{BB962C8B-B14F-4D97-AF65-F5344CB8AC3E}">
        <p14:creationId xmlns="" xmlns:p14="http://schemas.microsoft.com/office/powerpoint/2010/main" val="263085582"/>
      </p:ext>
    </p:extLst>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B7E130-8A79-4065-AE0F-91BB139B9F57}"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2241550"/>
            <a:ext cx="4283075" cy="3795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Picture Placeholder 8"/>
          <p:cNvSpPr>
            <a:spLocks noGrp="1"/>
          </p:cNvSpPr>
          <p:nvPr>
            <p:ph type="pic" sz="quarter" idx="14"/>
          </p:nvPr>
        </p:nvSpPr>
        <p:spPr>
          <a:xfrm>
            <a:off x="5194300" y="2249488"/>
            <a:ext cx="3398838" cy="3787775"/>
          </a:xfrm>
        </p:spPr>
        <p:txBody>
          <a:bodyPr/>
          <a:lstStyle/>
          <a:p>
            <a:r>
              <a:rPr lang="en-US" smtClean="0"/>
              <a:t>Click icon to add picture</a:t>
            </a:r>
            <a:endParaRPr lang="en-US"/>
          </a:p>
        </p:txBody>
      </p:sp>
    </p:spTree>
    <p:extLst>
      <p:ext uri="{BB962C8B-B14F-4D97-AF65-F5344CB8AC3E}">
        <p14:creationId xmlns="" xmlns:p14="http://schemas.microsoft.com/office/powerpoint/2010/main" val="3242042153"/>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7"/>
          <p:cNvSpPr/>
          <p:nvPr/>
        </p:nvSpPr>
        <p:spPr>
          <a:xfrm>
            <a:off x="477430" y="6356351"/>
            <a:ext cx="372234" cy="3722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1" cstate="print">
            <a:extLst>
              <a:ext uri="{28A0092B-C50C-407E-A947-70E740481C1C}">
                <a14:useLocalDpi xmlns="" xmlns:a14="http://schemas.microsoft.com/office/drawing/2010/main" val="0"/>
              </a:ext>
            </a:extLst>
          </a:blip>
          <a:stretch>
            <a:fillRect/>
          </a:stretch>
        </p:blipFill>
        <p:spPr>
          <a:xfrm>
            <a:off x="0" y="0"/>
            <a:ext cx="9144000" cy="1796220"/>
          </a:xfrm>
          <a:prstGeom prst="rect">
            <a:avLst/>
          </a:prstGeom>
        </p:spPr>
      </p:pic>
      <p:sp>
        <p:nvSpPr>
          <p:cNvPr id="2" name="Title Placeholder 1"/>
          <p:cNvSpPr>
            <a:spLocks noGrp="1"/>
          </p:cNvSpPr>
          <p:nvPr>
            <p:ph type="title"/>
          </p:nvPr>
        </p:nvSpPr>
        <p:spPr>
          <a:xfrm>
            <a:off x="628650" y="1628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37168" y="632906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3D9C9-25E0-4306-AFC0-6B0BDE6FE03F}" type="datetime1">
              <a:rPr lang="en-US" smtClean="0"/>
              <a:pPr/>
              <a:t>6/23/2017</a:t>
            </a:fld>
            <a:endParaRPr lang="en-US"/>
          </a:p>
        </p:txBody>
      </p:sp>
      <p:sp>
        <p:nvSpPr>
          <p:cNvPr id="5" name="Footer Placeholder 4"/>
          <p:cNvSpPr>
            <a:spLocks noGrp="1"/>
          </p:cNvSpPr>
          <p:nvPr>
            <p:ph type="ftr" sz="quarter" idx="3"/>
          </p:nvPr>
        </p:nvSpPr>
        <p:spPr>
          <a:xfrm>
            <a:off x="849664" y="6329069"/>
            <a:ext cx="3086100" cy="365125"/>
          </a:xfrm>
          <a:prstGeom prst="rect">
            <a:avLst/>
          </a:prstGeom>
        </p:spPr>
        <p:txBody>
          <a:bodyPr vert="horz" lIns="91440" tIns="45720" rIns="91440" bIns="45720" rtlCol="0" anchor="ctr"/>
          <a:lstStyle>
            <a:lvl1pPr algn="l">
              <a:defRPr sz="800" spc="300">
                <a:solidFill>
                  <a:schemeClr val="tx1">
                    <a:lumMod val="65000"/>
                    <a:lumOff val="35000"/>
                  </a:schemeClr>
                </a:solidFill>
              </a:defRPr>
            </a:lvl1pPr>
          </a:lstStyle>
          <a:p>
            <a:r>
              <a:rPr lang="en-US" smtClean="0"/>
              <a:t>www.tdisdi.com</a:t>
            </a:r>
            <a:endParaRPr lang="en-US" dirty="0"/>
          </a:p>
        </p:txBody>
      </p:sp>
      <p:sp>
        <p:nvSpPr>
          <p:cNvPr id="6" name="Slide Number Placeholder 5"/>
          <p:cNvSpPr>
            <a:spLocks noGrp="1"/>
          </p:cNvSpPr>
          <p:nvPr>
            <p:ph type="sldNum" sz="quarter" idx="4"/>
          </p:nvPr>
        </p:nvSpPr>
        <p:spPr>
          <a:xfrm>
            <a:off x="477430" y="6378661"/>
            <a:ext cx="372234" cy="365125"/>
          </a:xfrm>
          <a:prstGeom prst="rect">
            <a:avLst/>
          </a:prstGeom>
        </p:spPr>
        <p:txBody>
          <a:bodyPr vert="horz" lIns="91440" tIns="45720" rIns="91440" bIns="45720" rtlCol="0" anchor="ctr"/>
          <a:lstStyle>
            <a:lvl1pPr algn="ctr">
              <a:defRPr sz="1200">
                <a:solidFill>
                  <a:schemeClr val="bg1"/>
                </a:solidFill>
              </a:defRPr>
            </a:lvl1pPr>
          </a:lstStyle>
          <a:p>
            <a:fld id="{031A6A8E-E912-4501-8AD3-CBFDBC0F7E08}" type="slidenum">
              <a:rPr lang="en-US" smtClean="0"/>
              <a:pPr/>
              <a:t>‹#›</a:t>
            </a:fld>
            <a:endParaRPr lang="en-US" dirty="0"/>
          </a:p>
        </p:txBody>
      </p:sp>
      <p:cxnSp>
        <p:nvCxnSpPr>
          <p:cNvPr id="10" name="Straight Connector 9"/>
          <p:cNvCxnSpPr/>
          <p:nvPr/>
        </p:nvCxnSpPr>
        <p:spPr>
          <a:xfrm>
            <a:off x="739157" y="6615296"/>
            <a:ext cx="7772400" cy="12081"/>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2" cstate="print">
            <a:extLst>
              <a:ext uri="{28A0092B-C50C-407E-A947-70E740481C1C}">
                <a14:useLocalDpi xmlns="" xmlns:a14="http://schemas.microsoft.com/office/drawing/2010/main" val="0"/>
              </a:ext>
            </a:extLst>
          </a:blip>
          <a:stretch>
            <a:fillRect/>
          </a:stretch>
        </p:blipFill>
        <p:spPr>
          <a:xfrm>
            <a:off x="7130776" y="6356351"/>
            <a:ext cx="1274067" cy="182880"/>
          </a:xfrm>
          <a:prstGeom prst="rect">
            <a:avLst/>
          </a:prstGeom>
        </p:spPr>
      </p:pic>
    </p:spTree>
    <p:extLst>
      <p:ext uri="{BB962C8B-B14F-4D97-AF65-F5344CB8AC3E}">
        <p14:creationId xmlns="" xmlns:p14="http://schemas.microsoft.com/office/powerpoint/2010/main" val="1335496958"/>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72" r:id="rId4"/>
    <p:sldLayoutId id="2147483673" r:id="rId5"/>
    <p:sldLayoutId id="2147483679" r:id="rId6"/>
    <p:sldLayoutId id="2147483674" r:id="rId7"/>
    <p:sldLayoutId id="2147483675" r:id="rId8"/>
    <p:sldLayoutId id="2147483678"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Lst>
  <p:transition advClick="0">
    <p:fade/>
  </p:transition>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990600" y="3124200"/>
            <a:ext cx="7772400" cy="791039"/>
          </a:xfrm>
        </p:spPr>
        <p:txBody>
          <a:bodyPr>
            <a:normAutofit/>
          </a:bodyPr>
          <a:lstStyle/>
          <a:p>
            <a:r>
              <a:rPr lang="en-US" sz="4400" dirty="0"/>
              <a:t>Chapter </a:t>
            </a:r>
            <a:r>
              <a:rPr lang="en-US" sz="4400" dirty="0" smtClean="0"/>
              <a:t>Six</a:t>
            </a:r>
            <a:endParaRPr lang="en-US" sz="4400" dirty="0"/>
          </a:p>
        </p:txBody>
      </p:sp>
      <p:sp>
        <p:nvSpPr>
          <p:cNvPr id="3078" name="Rectangle 6"/>
          <p:cNvSpPr>
            <a:spLocks noGrp="1" noChangeArrowheads="1"/>
          </p:cNvSpPr>
          <p:nvPr>
            <p:ph type="subTitle" idx="1"/>
          </p:nvPr>
        </p:nvSpPr>
        <p:spPr>
          <a:xfrm>
            <a:off x="1066800" y="3810000"/>
            <a:ext cx="7239000" cy="548573"/>
          </a:xfrm>
        </p:spPr>
        <p:txBody>
          <a:bodyPr>
            <a:noAutofit/>
          </a:bodyPr>
          <a:lstStyle/>
          <a:p>
            <a:r>
              <a:rPr lang="en-US" sz="4400" b="1" dirty="0" smtClean="0"/>
              <a:t>Dive Accident Management</a:t>
            </a:r>
            <a:endParaRPr lang="en-US" sz="4400" b="1" dirty="0">
              <a:solidFill>
                <a:schemeClr val="folHlink"/>
              </a:solidFill>
            </a:endParaRPr>
          </a:p>
        </p:txBody>
      </p:sp>
    </p:spTree>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28650" y="609600"/>
            <a:ext cx="7886700" cy="1325563"/>
          </a:xfrm>
        </p:spPr>
        <p:txBody>
          <a:bodyPr>
            <a:normAutofit/>
          </a:bodyPr>
          <a:lstStyle/>
          <a:p>
            <a:r>
              <a:rPr lang="en-US" dirty="0"/>
              <a:t>Basic Life Support</a:t>
            </a:r>
          </a:p>
        </p:txBody>
      </p:sp>
      <p:sp>
        <p:nvSpPr>
          <p:cNvPr id="103427" name="Rectangle 3"/>
          <p:cNvSpPr>
            <a:spLocks noGrp="1" noChangeArrowheads="1"/>
          </p:cNvSpPr>
          <p:nvPr>
            <p:ph type="body" idx="1"/>
          </p:nvPr>
        </p:nvSpPr>
        <p:spPr>
          <a:xfrm>
            <a:off x="838200" y="2133600"/>
            <a:ext cx="7315200" cy="4525963"/>
          </a:xfrm>
        </p:spPr>
        <p:txBody>
          <a:bodyPr/>
          <a:lstStyle/>
          <a:p>
            <a:pPr>
              <a:buFontTx/>
              <a:buNone/>
            </a:pPr>
            <a:r>
              <a:rPr lang="en-US" sz="2800" b="1" dirty="0"/>
              <a:t>Rescue breathing – out of the water</a:t>
            </a:r>
          </a:p>
          <a:p>
            <a:r>
              <a:rPr lang="en-US" sz="2400" dirty="0"/>
              <a:t>Head tilt / chin lift</a:t>
            </a:r>
          </a:p>
          <a:p>
            <a:r>
              <a:rPr lang="en-US" sz="2400" dirty="0"/>
              <a:t>Administer two full initiating breaths</a:t>
            </a:r>
          </a:p>
          <a:p>
            <a:r>
              <a:rPr lang="en-US" sz="2400" dirty="0"/>
              <a:t>If circulation exists, continue with one breath every five seconds</a:t>
            </a:r>
            <a:r>
              <a:rPr lang="en-US" dirty="0"/>
              <a:t>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28650" y="609600"/>
            <a:ext cx="7886700" cy="1325563"/>
          </a:xfrm>
        </p:spPr>
        <p:txBody>
          <a:bodyPr>
            <a:normAutofit/>
          </a:bodyPr>
          <a:lstStyle/>
          <a:p>
            <a:r>
              <a:rPr lang="en-US" dirty="0"/>
              <a:t>Basic Life Support</a:t>
            </a:r>
          </a:p>
        </p:txBody>
      </p:sp>
      <p:sp>
        <p:nvSpPr>
          <p:cNvPr id="104451" name="Rectangle 3"/>
          <p:cNvSpPr>
            <a:spLocks noGrp="1" noChangeArrowheads="1"/>
          </p:cNvSpPr>
          <p:nvPr>
            <p:ph type="body" idx="1"/>
          </p:nvPr>
        </p:nvSpPr>
        <p:spPr>
          <a:xfrm>
            <a:off x="838200" y="2133600"/>
            <a:ext cx="7315200" cy="4525963"/>
          </a:xfrm>
        </p:spPr>
        <p:txBody>
          <a:bodyPr/>
          <a:lstStyle/>
          <a:p>
            <a:pPr>
              <a:buFontTx/>
              <a:buNone/>
            </a:pPr>
            <a:r>
              <a:rPr lang="en-US" sz="2800" b="1" dirty="0"/>
              <a:t>Blocked airway</a:t>
            </a:r>
          </a:p>
          <a:p>
            <a:r>
              <a:rPr lang="en-US" sz="2400" dirty="0"/>
              <a:t>First, reposition head and again try rescue breathing</a:t>
            </a:r>
          </a:p>
          <a:p>
            <a:r>
              <a:rPr lang="en-US" sz="2400" dirty="0"/>
              <a:t>Then, if blockage continues . . .</a:t>
            </a:r>
          </a:p>
          <a:p>
            <a:pPr lvl="1"/>
            <a:r>
              <a:rPr lang="en-US" sz="2400" dirty="0"/>
              <a:t>Visually check for obstructions</a:t>
            </a:r>
          </a:p>
          <a:p>
            <a:pPr lvl="1"/>
            <a:r>
              <a:rPr lang="en-US" sz="2400" dirty="0"/>
              <a:t>Use finger sweep</a:t>
            </a:r>
          </a:p>
          <a:p>
            <a:pPr lvl="1"/>
            <a:r>
              <a:rPr lang="en-US" sz="2400" dirty="0"/>
              <a:t>Administer abdominal thrusts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28650" y="609600"/>
            <a:ext cx="7886700" cy="1325563"/>
          </a:xfrm>
        </p:spPr>
        <p:txBody>
          <a:bodyPr>
            <a:normAutofit/>
          </a:bodyPr>
          <a:lstStyle/>
          <a:p>
            <a:r>
              <a:rPr lang="en-US" dirty="0"/>
              <a:t>Basic Life Support</a:t>
            </a:r>
          </a:p>
        </p:txBody>
      </p:sp>
      <p:sp>
        <p:nvSpPr>
          <p:cNvPr id="105475" name="Rectangle 3"/>
          <p:cNvSpPr>
            <a:spLocks noGrp="1" noChangeArrowheads="1"/>
          </p:cNvSpPr>
          <p:nvPr>
            <p:ph type="body" idx="1"/>
          </p:nvPr>
        </p:nvSpPr>
        <p:spPr>
          <a:xfrm>
            <a:off x="838200" y="2133600"/>
            <a:ext cx="7315200" cy="4525963"/>
          </a:xfrm>
        </p:spPr>
        <p:txBody>
          <a:bodyPr/>
          <a:lstStyle/>
          <a:p>
            <a:pPr>
              <a:buFontTx/>
              <a:buNone/>
            </a:pPr>
            <a:r>
              <a:rPr lang="en-US" sz="2800" b="1" dirty="0"/>
              <a:t>One rescuer CPR – Rule of 2’s</a:t>
            </a:r>
          </a:p>
          <a:p>
            <a:r>
              <a:rPr lang="en-US" sz="2400" dirty="0"/>
              <a:t>Give two full breaths</a:t>
            </a:r>
          </a:p>
          <a:p>
            <a:r>
              <a:rPr lang="en-US" sz="2400" dirty="0"/>
              <a:t>Blow for two seconds</a:t>
            </a:r>
          </a:p>
          <a:p>
            <a:r>
              <a:rPr lang="en-US" sz="2400" dirty="0"/>
              <a:t>Stack two hands, up two fingers on sternum</a:t>
            </a:r>
          </a:p>
          <a:p>
            <a:r>
              <a:rPr lang="en-US" sz="2400" dirty="0"/>
              <a:t>Compress two inches (5 cm)</a:t>
            </a:r>
          </a:p>
          <a:p>
            <a:r>
              <a:rPr lang="en-US" sz="2400" dirty="0"/>
              <a:t>Compress almost two times per second</a:t>
            </a:r>
          </a:p>
          <a:p>
            <a:r>
              <a:rPr lang="en-US" sz="2400" dirty="0"/>
              <a:t>Compress 15 times, and repeat</a:t>
            </a:r>
          </a:p>
          <a:p>
            <a:r>
              <a:rPr lang="en-US" sz="2400" dirty="0"/>
              <a:t>After four cycles (about one minute) check for respiration and pulse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28650" y="609600"/>
            <a:ext cx="7886700" cy="1325563"/>
          </a:xfrm>
        </p:spPr>
        <p:txBody>
          <a:bodyPr>
            <a:normAutofit/>
          </a:bodyPr>
          <a:lstStyle/>
          <a:p>
            <a:r>
              <a:rPr lang="en-US" dirty="0"/>
              <a:t>Basic Life Support</a:t>
            </a:r>
          </a:p>
        </p:txBody>
      </p:sp>
      <p:sp>
        <p:nvSpPr>
          <p:cNvPr id="106499" name="Rectangle 3"/>
          <p:cNvSpPr>
            <a:spLocks noGrp="1" noChangeArrowheads="1"/>
          </p:cNvSpPr>
          <p:nvPr>
            <p:ph type="body" idx="1"/>
          </p:nvPr>
        </p:nvSpPr>
        <p:spPr>
          <a:xfrm>
            <a:off x="838200" y="2133600"/>
            <a:ext cx="7315200" cy="4525963"/>
          </a:xfrm>
        </p:spPr>
        <p:txBody>
          <a:bodyPr/>
          <a:lstStyle/>
          <a:p>
            <a:pPr>
              <a:buFontTx/>
              <a:buNone/>
            </a:pPr>
            <a:r>
              <a:rPr lang="en-US" sz="2800" b="1" dirty="0"/>
              <a:t>Alternate CPR recommendations </a:t>
            </a:r>
          </a:p>
          <a:p>
            <a:r>
              <a:rPr lang="en-US" sz="2400" dirty="0"/>
              <a:t>Some authorities now suggest a rhythm of 30 compressions followed by two breaths</a:t>
            </a:r>
          </a:p>
          <a:p>
            <a:r>
              <a:rPr lang="en-US" sz="2400" dirty="0"/>
              <a:t>Some authorities also suggest that compressions should be started immediately, if respiration is absent (without checking for pulse)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28650" y="609600"/>
            <a:ext cx="7886700" cy="1325563"/>
          </a:xfrm>
        </p:spPr>
        <p:txBody>
          <a:bodyPr>
            <a:normAutofit/>
          </a:bodyPr>
          <a:lstStyle/>
          <a:p>
            <a:r>
              <a:rPr lang="en-US" dirty="0"/>
              <a:t>Secondary Assessment</a:t>
            </a:r>
          </a:p>
        </p:txBody>
      </p:sp>
      <p:sp>
        <p:nvSpPr>
          <p:cNvPr id="107523" name="Rectangle 3"/>
          <p:cNvSpPr>
            <a:spLocks noGrp="1" noChangeArrowheads="1"/>
          </p:cNvSpPr>
          <p:nvPr>
            <p:ph type="body" idx="1"/>
          </p:nvPr>
        </p:nvSpPr>
        <p:spPr>
          <a:xfrm>
            <a:off x="838200" y="2133600"/>
            <a:ext cx="7315200" cy="4525963"/>
          </a:xfrm>
        </p:spPr>
        <p:txBody>
          <a:bodyPr/>
          <a:lstStyle/>
          <a:p>
            <a:pPr>
              <a:buFontTx/>
              <a:buNone/>
            </a:pPr>
            <a:r>
              <a:rPr lang="en-US" sz="2800" b="1" dirty="0"/>
              <a:t>When respiration and circulation are </a:t>
            </a:r>
          </a:p>
          <a:p>
            <a:pPr>
              <a:spcBef>
                <a:spcPct val="0"/>
              </a:spcBef>
              <a:buFontTx/>
              <a:buNone/>
            </a:pPr>
            <a:r>
              <a:rPr lang="en-US" sz="2800" b="1" dirty="0"/>
              <a:t>present . . .</a:t>
            </a:r>
          </a:p>
          <a:p>
            <a:r>
              <a:rPr lang="en-US" sz="2400" dirty="0"/>
              <a:t>Rescuer then may proceed with further injury assessment, and render appropriate care</a:t>
            </a:r>
          </a:p>
        </p:txBody>
      </p:sp>
      <p:pic>
        <p:nvPicPr>
          <p:cNvPr id="107524" name="Picture 4" descr="Multiple rescuers.png                                          0000BD2D&#10;Maxtor 300                     C168EF42:"/>
          <p:cNvPicPr>
            <a:picLocks noChangeAspect="1" noChangeArrowheads="1"/>
          </p:cNvPicPr>
          <p:nvPr/>
        </p:nvPicPr>
        <p:blipFill>
          <a:blip r:embed="rId2" cstate="print"/>
          <a:srcRect/>
          <a:stretch>
            <a:fillRect/>
          </a:stretch>
        </p:blipFill>
        <p:spPr bwMode="auto">
          <a:xfrm rot="21397359">
            <a:off x="2493004" y="4042878"/>
            <a:ext cx="2789238" cy="1935987"/>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28650" y="609600"/>
            <a:ext cx="7886700" cy="1325563"/>
          </a:xfrm>
        </p:spPr>
        <p:txBody>
          <a:bodyPr>
            <a:normAutofit/>
          </a:bodyPr>
          <a:lstStyle/>
          <a:p>
            <a:r>
              <a:rPr lang="en-US" dirty="0"/>
              <a:t>Secondary Assessment</a:t>
            </a:r>
          </a:p>
        </p:txBody>
      </p:sp>
      <p:sp>
        <p:nvSpPr>
          <p:cNvPr id="108547" name="Rectangle 3"/>
          <p:cNvSpPr>
            <a:spLocks noGrp="1" noChangeArrowheads="1"/>
          </p:cNvSpPr>
          <p:nvPr>
            <p:ph type="body" idx="1"/>
          </p:nvPr>
        </p:nvSpPr>
        <p:spPr>
          <a:xfrm>
            <a:off x="838200" y="2133600"/>
            <a:ext cx="7467600" cy="4525963"/>
          </a:xfrm>
        </p:spPr>
        <p:txBody>
          <a:bodyPr/>
          <a:lstStyle/>
          <a:p>
            <a:pPr>
              <a:buFontTx/>
              <a:buNone/>
            </a:pPr>
            <a:r>
              <a:rPr lang="en-US" sz="2800" b="1" dirty="0"/>
              <a:t>Vital signs – periodically check and record</a:t>
            </a:r>
          </a:p>
          <a:p>
            <a:r>
              <a:rPr lang="en-US" sz="2400" dirty="0"/>
              <a:t>Respiration: normal is 10 to 20 breaths per minute, and effortless</a:t>
            </a:r>
          </a:p>
          <a:p>
            <a:r>
              <a:rPr lang="en-US" sz="2400" dirty="0"/>
              <a:t>Pulse:  normal is 50 to 90 beats per minute, and steady</a:t>
            </a:r>
          </a:p>
          <a:p>
            <a:r>
              <a:rPr lang="en-US" sz="2400" dirty="0"/>
              <a:t>Skin color, temperature and moisture:  skin, nail beds, and inside of eyelids should be pink;  skin should be warm and dry</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28650" y="609600"/>
            <a:ext cx="7886700" cy="1325563"/>
          </a:xfrm>
        </p:spPr>
        <p:txBody>
          <a:bodyPr>
            <a:normAutofit/>
          </a:bodyPr>
          <a:lstStyle/>
          <a:p>
            <a:r>
              <a:rPr lang="en-US" dirty="0"/>
              <a:t>Secondary Assessment</a:t>
            </a:r>
          </a:p>
        </p:txBody>
      </p:sp>
      <p:sp>
        <p:nvSpPr>
          <p:cNvPr id="109571" name="Rectangle 3"/>
          <p:cNvSpPr>
            <a:spLocks noGrp="1" noChangeArrowheads="1"/>
          </p:cNvSpPr>
          <p:nvPr>
            <p:ph type="body" idx="1"/>
          </p:nvPr>
        </p:nvSpPr>
        <p:spPr>
          <a:xfrm>
            <a:off x="838200" y="2133600"/>
            <a:ext cx="7467600" cy="4525963"/>
          </a:xfrm>
        </p:spPr>
        <p:txBody>
          <a:bodyPr/>
          <a:lstStyle/>
          <a:p>
            <a:pPr>
              <a:buFontTx/>
              <a:buNone/>
            </a:pPr>
            <a:r>
              <a:rPr lang="en-US" sz="2800" b="1" dirty="0"/>
              <a:t>Level of consciousness</a:t>
            </a:r>
            <a:r>
              <a:rPr lang="en-US" b="1" dirty="0"/>
              <a:t> </a:t>
            </a:r>
          </a:p>
          <a:p>
            <a:r>
              <a:rPr lang="en-US" sz="2400" dirty="0"/>
              <a:t>“Alert and oriented” – patient is fully conscious and aware of surroundings</a:t>
            </a:r>
          </a:p>
          <a:p>
            <a:r>
              <a:rPr lang="en-US" sz="2400" dirty="0"/>
              <a:t>“Responds to verbal stimuli” – patient answers questions, though may be confused</a:t>
            </a:r>
          </a:p>
          <a:p>
            <a:r>
              <a:rPr lang="en-US" sz="2400" dirty="0"/>
              <a:t>“Responds to painful stimuli” – patient cannot speak, but responds to pinching</a:t>
            </a:r>
          </a:p>
          <a:p>
            <a:r>
              <a:rPr lang="en-US" sz="2400" dirty="0"/>
              <a:t>“Unresponsive” – patient will not respond to any stimuli, and is fully unconscious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28650" y="609600"/>
            <a:ext cx="7886700" cy="1325563"/>
          </a:xfrm>
        </p:spPr>
        <p:txBody>
          <a:bodyPr>
            <a:normAutofit/>
          </a:bodyPr>
          <a:lstStyle/>
          <a:p>
            <a:r>
              <a:rPr lang="en-US" dirty="0"/>
              <a:t>Secondary Assessment</a:t>
            </a:r>
          </a:p>
        </p:txBody>
      </p:sp>
      <p:sp>
        <p:nvSpPr>
          <p:cNvPr id="110595" name="Rectangle 3"/>
          <p:cNvSpPr>
            <a:spLocks noGrp="1" noChangeArrowheads="1"/>
          </p:cNvSpPr>
          <p:nvPr>
            <p:ph type="body" idx="1"/>
          </p:nvPr>
        </p:nvSpPr>
        <p:spPr>
          <a:xfrm>
            <a:off x="838200" y="2133600"/>
            <a:ext cx="7467600" cy="4525963"/>
          </a:xfrm>
        </p:spPr>
        <p:txBody>
          <a:bodyPr/>
          <a:lstStyle/>
          <a:p>
            <a:pPr>
              <a:buFontTx/>
              <a:buNone/>
            </a:pPr>
            <a:r>
              <a:rPr lang="en-US" sz="2800" b="1" dirty="0"/>
              <a:t>Patient evaluation</a:t>
            </a:r>
            <a:r>
              <a:rPr lang="en-US" b="1" dirty="0"/>
              <a:t> </a:t>
            </a:r>
          </a:p>
          <a:p>
            <a:r>
              <a:rPr lang="en-US" sz="2400" dirty="0"/>
              <a:t>Start at head, then neck, torso, arms, abdomen, and legs </a:t>
            </a:r>
          </a:p>
          <a:p>
            <a:r>
              <a:rPr lang="en-US" sz="2400" dirty="0"/>
              <a:t>Check for bleeding, fractures, tenderness, and other apparent abnormalities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11619" name="Rectangle 3"/>
          <p:cNvSpPr>
            <a:spLocks noGrp="1" noChangeArrowheads="1"/>
          </p:cNvSpPr>
          <p:nvPr>
            <p:ph type="body" idx="1"/>
          </p:nvPr>
        </p:nvSpPr>
        <p:spPr>
          <a:xfrm>
            <a:off x="838200" y="2133600"/>
            <a:ext cx="8153400" cy="4525963"/>
          </a:xfrm>
        </p:spPr>
        <p:txBody>
          <a:bodyPr/>
          <a:lstStyle/>
          <a:p>
            <a:pPr>
              <a:spcBef>
                <a:spcPct val="0"/>
              </a:spcBef>
              <a:buFontTx/>
              <a:buNone/>
            </a:pPr>
            <a:r>
              <a:rPr lang="en-US" sz="2800" b="1" dirty="0"/>
              <a:t>Perform immediately if DCI is suspected, </a:t>
            </a:r>
          </a:p>
          <a:p>
            <a:pPr>
              <a:spcBef>
                <a:spcPct val="0"/>
              </a:spcBef>
              <a:buFontTx/>
              <a:buNone/>
            </a:pPr>
            <a:r>
              <a:rPr lang="en-US" sz="2800" b="1" dirty="0"/>
              <a:t>then repeat periodically if medical </a:t>
            </a:r>
          </a:p>
          <a:p>
            <a:pPr>
              <a:spcBef>
                <a:spcPct val="0"/>
              </a:spcBef>
              <a:buFontTx/>
              <a:buNone/>
            </a:pPr>
            <a:r>
              <a:rPr lang="en-US" sz="2800" b="1" dirty="0"/>
              <a:t>attention is delayed</a:t>
            </a:r>
          </a:p>
          <a:p>
            <a:r>
              <a:rPr lang="en-US" sz="2400" dirty="0"/>
              <a:t>Look for deviations from the expected norm</a:t>
            </a:r>
          </a:p>
          <a:p>
            <a:r>
              <a:rPr lang="en-US" sz="2400" dirty="0"/>
              <a:t>Look for differences, one side versus the other</a:t>
            </a:r>
          </a:p>
          <a:p>
            <a:r>
              <a:rPr lang="en-US" sz="2400" dirty="0"/>
              <a:t>Look for changes over time</a:t>
            </a:r>
            <a:endParaRPr lang="en-US" dirty="0"/>
          </a:p>
        </p:txBody>
      </p:sp>
      <p:pic>
        <p:nvPicPr>
          <p:cNvPr id="111620" name="Picture 4"/>
          <p:cNvPicPr>
            <a:picLocks noChangeAspect="1" noChangeArrowheads="1"/>
          </p:cNvPicPr>
          <p:nvPr/>
        </p:nvPicPr>
        <p:blipFill>
          <a:blip r:embed="rId2" cstate="print"/>
          <a:srcRect/>
          <a:stretch>
            <a:fillRect/>
          </a:stretch>
        </p:blipFill>
        <p:spPr bwMode="auto">
          <a:xfrm>
            <a:off x="5105400" y="4495799"/>
            <a:ext cx="2514600" cy="1629001"/>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12643" name="Rectangle 3"/>
          <p:cNvSpPr>
            <a:spLocks noGrp="1" noChangeArrowheads="1"/>
          </p:cNvSpPr>
          <p:nvPr>
            <p:ph type="body" idx="1"/>
          </p:nvPr>
        </p:nvSpPr>
        <p:spPr>
          <a:xfrm>
            <a:off x="838200" y="2133600"/>
            <a:ext cx="7543800" cy="4525963"/>
          </a:xfrm>
        </p:spPr>
        <p:txBody>
          <a:bodyPr/>
          <a:lstStyle/>
          <a:p>
            <a:pPr>
              <a:buFontTx/>
              <a:buNone/>
            </a:pPr>
            <a:r>
              <a:rPr lang="en-US" sz="2800" b="1" dirty="0"/>
              <a:t>Orientation </a:t>
            </a:r>
          </a:p>
          <a:p>
            <a:r>
              <a:rPr lang="en-US" sz="2400" dirty="0"/>
              <a:t>Ask patient his/her name, age, the location, date, and/or approximate time of day</a:t>
            </a:r>
          </a:p>
          <a:p>
            <a:r>
              <a:rPr lang="en-US" sz="2400" dirty="0"/>
              <a:t>Evaluate overall alertness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2133600"/>
            <a:ext cx="6096000" cy="4038600"/>
          </a:xfrm>
        </p:spPr>
        <p:txBody>
          <a:bodyPr>
            <a:normAutofit/>
          </a:bodyPr>
          <a:lstStyle/>
          <a:p>
            <a:pPr marL="914400" lvl="1" indent="-342900">
              <a:spcBef>
                <a:spcPct val="10000"/>
              </a:spcBef>
              <a:buFont typeface="Wingdings" charset="2"/>
              <a:buChar char="ü"/>
            </a:pPr>
            <a:r>
              <a:rPr lang="en-US" sz="2800" dirty="0" smtClean="0">
                <a:solidFill>
                  <a:schemeClr val="accent1"/>
                </a:solidFill>
              </a:rPr>
              <a:t>Dive Site Organization</a:t>
            </a:r>
          </a:p>
          <a:p>
            <a:pPr marL="914400" lvl="1" indent="-342900">
              <a:spcBef>
                <a:spcPct val="10000"/>
              </a:spcBef>
              <a:buFont typeface="Wingdings" charset="2"/>
              <a:buChar char="ü"/>
            </a:pPr>
            <a:r>
              <a:rPr lang="en-US" sz="2800" dirty="0" smtClean="0">
                <a:solidFill>
                  <a:schemeClr val="accent1"/>
                </a:solidFill>
              </a:rPr>
              <a:t>Assessing the Diver’s Injuries </a:t>
            </a:r>
          </a:p>
          <a:p>
            <a:pPr marL="914400" lvl="1" indent="-342900">
              <a:spcBef>
                <a:spcPct val="10000"/>
              </a:spcBef>
              <a:buFont typeface="Wingdings" charset="2"/>
              <a:buChar char="ü"/>
            </a:pPr>
            <a:r>
              <a:rPr lang="en-US" sz="2800" dirty="0" smtClean="0">
                <a:solidFill>
                  <a:schemeClr val="accent1"/>
                </a:solidFill>
              </a:rPr>
              <a:t>Basic Life Support</a:t>
            </a:r>
          </a:p>
          <a:p>
            <a:pPr marL="914400" lvl="1" indent="-342900">
              <a:spcBef>
                <a:spcPct val="10000"/>
              </a:spcBef>
              <a:buFont typeface="Wingdings" charset="2"/>
              <a:buChar char="ü"/>
            </a:pPr>
            <a:r>
              <a:rPr lang="en-US" sz="2800" dirty="0" smtClean="0">
                <a:solidFill>
                  <a:schemeClr val="accent1"/>
                </a:solidFill>
              </a:rPr>
              <a:t>Secondary Assessment</a:t>
            </a:r>
          </a:p>
          <a:p>
            <a:pPr marL="914400" lvl="1" indent="-342900">
              <a:spcBef>
                <a:spcPct val="10000"/>
              </a:spcBef>
              <a:buFont typeface="Wingdings" charset="2"/>
              <a:buChar char="ü"/>
            </a:pPr>
            <a:r>
              <a:rPr lang="en-US" sz="2800" dirty="0" smtClean="0">
                <a:solidFill>
                  <a:schemeClr val="accent1"/>
                </a:solidFill>
              </a:rPr>
              <a:t>Field Neurological Exam</a:t>
            </a:r>
          </a:p>
          <a:p>
            <a:pPr marL="914400" lvl="1" indent="-342900">
              <a:spcBef>
                <a:spcPct val="10000"/>
              </a:spcBef>
              <a:buFont typeface="Wingdings" charset="2"/>
              <a:buChar char="ü"/>
            </a:pPr>
            <a:r>
              <a:rPr lang="en-US" sz="2800" dirty="0" smtClean="0">
                <a:solidFill>
                  <a:schemeClr val="accent1"/>
                </a:solidFill>
              </a:rPr>
              <a:t>Shock</a:t>
            </a:r>
          </a:p>
          <a:p>
            <a:pPr marL="914400" lvl="1" indent="-342900">
              <a:spcBef>
                <a:spcPct val="10000"/>
              </a:spcBef>
              <a:buFont typeface="Wingdings" charset="2"/>
              <a:buChar char="ü"/>
            </a:pPr>
            <a:r>
              <a:rPr lang="en-US" sz="2800" dirty="0" smtClean="0">
                <a:solidFill>
                  <a:schemeClr val="accent1"/>
                </a:solidFill>
              </a:rPr>
              <a:t>On-Scene Oxygen Therapy</a:t>
            </a:r>
          </a:p>
          <a:p>
            <a:pPr marL="914400" lvl="1" indent="-342900">
              <a:spcBef>
                <a:spcPct val="10000"/>
              </a:spcBef>
              <a:buFont typeface="Wingdings" charset="2"/>
              <a:buChar char="ü"/>
            </a:pPr>
            <a:r>
              <a:rPr lang="en-US" sz="2800" dirty="0" smtClean="0">
                <a:solidFill>
                  <a:schemeClr val="accent1"/>
                </a:solidFill>
              </a:rPr>
              <a:t>Hypothermia</a:t>
            </a:r>
          </a:p>
          <a:p>
            <a:pPr marL="914400" lvl="1" indent="-342900">
              <a:spcBef>
                <a:spcPct val="10000"/>
              </a:spcBef>
              <a:buFont typeface="Wingdings" charset="2"/>
              <a:buChar char="ü"/>
            </a:pPr>
            <a:r>
              <a:rPr lang="en-US" sz="2800" dirty="0" smtClean="0">
                <a:solidFill>
                  <a:schemeClr val="accent1"/>
                </a:solidFill>
              </a:rPr>
              <a:t>Hyperthermia</a:t>
            </a:r>
            <a:endParaRPr lang="en-US" sz="28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Rectangle 2"/>
          <p:cNvSpPr>
            <a:spLocks noGrp="1" noChangeArrowheads="1"/>
          </p:cNvSpPr>
          <p:nvPr>
            <p:ph type="title"/>
          </p:nvPr>
        </p:nvSpPr>
        <p:spPr>
          <a:xfrm>
            <a:off x="457200" y="685800"/>
            <a:ext cx="8229600" cy="1143000"/>
          </a:xfrm>
        </p:spPr>
        <p:txBody>
          <a:bodyPr>
            <a:normAutofit/>
          </a:bodyPr>
          <a:lstStyle/>
          <a:p>
            <a:r>
              <a:rPr lang="en-US" dirty="0"/>
              <a:t>Topics </a:t>
            </a:r>
            <a:r>
              <a:rPr lang="en-US" dirty="0" smtClean="0"/>
              <a:t>In </a:t>
            </a:r>
            <a:r>
              <a:rPr lang="en-US" dirty="0"/>
              <a:t>T</a:t>
            </a:r>
            <a:r>
              <a:rPr lang="en-US" dirty="0" smtClean="0"/>
              <a:t>his </a:t>
            </a:r>
            <a:r>
              <a:rPr lang="en-US" dirty="0"/>
              <a:t>C</a:t>
            </a:r>
            <a:r>
              <a:rPr lang="en-US" dirty="0" smtClean="0"/>
              <a:t>hapter</a:t>
            </a:r>
            <a:endParaRPr lang="en-US" dirty="0"/>
          </a:p>
        </p:txBody>
      </p:sp>
      <p:pic>
        <p:nvPicPr>
          <p:cNvPr id="8" name="Picture 5"/>
          <p:cNvPicPr>
            <a:picLocks noChangeAspect="1" noChangeArrowheads="1"/>
          </p:cNvPicPr>
          <p:nvPr/>
        </p:nvPicPr>
        <p:blipFill>
          <a:blip r:embed="rId2" cstate="print"/>
          <a:srcRect/>
          <a:stretch>
            <a:fillRect/>
          </a:stretch>
        </p:blipFill>
        <p:spPr bwMode="auto">
          <a:xfrm rot="407674">
            <a:off x="6328119" y="2535823"/>
            <a:ext cx="1809750" cy="27432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13667" name="Rectangle 3"/>
          <p:cNvSpPr>
            <a:spLocks noGrp="1" noChangeArrowheads="1"/>
          </p:cNvSpPr>
          <p:nvPr>
            <p:ph type="body" idx="1"/>
          </p:nvPr>
        </p:nvSpPr>
        <p:spPr>
          <a:xfrm>
            <a:off x="838200" y="2133600"/>
            <a:ext cx="7543800" cy="4525963"/>
          </a:xfrm>
        </p:spPr>
        <p:txBody>
          <a:bodyPr/>
          <a:lstStyle/>
          <a:p>
            <a:pPr>
              <a:buFontTx/>
              <a:buNone/>
            </a:pPr>
            <a:r>
              <a:rPr lang="en-US" sz="2800" b="1" dirty="0"/>
              <a:t>Eyes </a:t>
            </a:r>
          </a:p>
          <a:p>
            <a:r>
              <a:rPr lang="en-US" sz="2400" dirty="0"/>
              <a:t>Ask patient to track your moving finger (with both eyes open), and evaluate uniform and fluid movement of eyes</a:t>
            </a:r>
          </a:p>
          <a:p>
            <a:r>
              <a:rPr lang="en-US" sz="2400" dirty="0"/>
              <a:t>Check pupil size and reaction to light</a:t>
            </a:r>
          </a:p>
          <a:p>
            <a:r>
              <a:rPr lang="en-US" sz="2400" dirty="0"/>
              <a:t>Inquire about blurred vision or other visual disturbances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14691" name="Rectangle 3"/>
          <p:cNvSpPr>
            <a:spLocks noGrp="1" noChangeArrowheads="1"/>
          </p:cNvSpPr>
          <p:nvPr>
            <p:ph type="body" idx="1"/>
          </p:nvPr>
        </p:nvSpPr>
        <p:spPr>
          <a:xfrm>
            <a:off x="838200" y="2133600"/>
            <a:ext cx="7543800" cy="4525963"/>
          </a:xfrm>
        </p:spPr>
        <p:txBody>
          <a:bodyPr/>
          <a:lstStyle/>
          <a:p>
            <a:pPr>
              <a:buFontTx/>
              <a:buNone/>
            </a:pPr>
            <a:r>
              <a:rPr lang="en-US" sz="2800" b="1" dirty="0"/>
              <a:t>Forehead</a:t>
            </a:r>
          </a:p>
          <a:p>
            <a:r>
              <a:rPr lang="en-US" sz="2400" dirty="0"/>
              <a:t>Check sensation, in response to touch</a:t>
            </a:r>
          </a:p>
          <a:p>
            <a:r>
              <a:rPr lang="en-US" sz="2400" dirty="0"/>
              <a:t>Ask patient to raise and lower eyebrows, and evaluate uniform movement</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15715" name="Rectangle 3"/>
          <p:cNvSpPr>
            <a:spLocks noGrp="1" noChangeArrowheads="1"/>
          </p:cNvSpPr>
          <p:nvPr>
            <p:ph type="body" idx="1"/>
          </p:nvPr>
        </p:nvSpPr>
        <p:spPr>
          <a:xfrm>
            <a:off x="838200" y="2133600"/>
            <a:ext cx="7543800" cy="4525963"/>
          </a:xfrm>
        </p:spPr>
        <p:txBody>
          <a:bodyPr/>
          <a:lstStyle/>
          <a:p>
            <a:pPr>
              <a:buFontTx/>
              <a:buNone/>
            </a:pPr>
            <a:r>
              <a:rPr lang="en-US" sz="2800" b="1" dirty="0"/>
              <a:t>Face</a:t>
            </a:r>
          </a:p>
          <a:p>
            <a:r>
              <a:rPr lang="en-US" sz="2400" dirty="0"/>
              <a:t>Ask patient to whistle, smile and/or clench teeth</a:t>
            </a:r>
          </a:p>
          <a:p>
            <a:r>
              <a:rPr lang="en-US" sz="2400" dirty="0"/>
              <a:t>Evaluate uniform movement of facial muscles</a:t>
            </a:r>
          </a:p>
          <a:p>
            <a:r>
              <a:rPr lang="en-US" sz="2400" dirty="0"/>
              <a:t>Check for equal tension in jaw muscles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16739" name="Rectangle 3"/>
          <p:cNvSpPr>
            <a:spLocks noGrp="1" noChangeArrowheads="1"/>
          </p:cNvSpPr>
          <p:nvPr>
            <p:ph type="body" idx="1"/>
          </p:nvPr>
        </p:nvSpPr>
        <p:spPr>
          <a:xfrm>
            <a:off x="838200" y="2133600"/>
            <a:ext cx="7391400" cy="4525963"/>
          </a:xfrm>
        </p:spPr>
        <p:txBody>
          <a:bodyPr/>
          <a:lstStyle/>
          <a:p>
            <a:pPr>
              <a:buFontTx/>
              <a:buNone/>
            </a:pPr>
            <a:r>
              <a:rPr lang="en-US" sz="2800" b="1" dirty="0"/>
              <a:t>Ears</a:t>
            </a:r>
          </a:p>
          <a:p>
            <a:r>
              <a:rPr lang="en-US" sz="2400" dirty="0"/>
              <a:t>With patient’s eyes closed, rub your fingers together and determine distance from </a:t>
            </a:r>
            <a:r>
              <a:rPr lang="en-US" sz="2400" dirty="0" smtClean="0"/>
              <a:t>each ear </a:t>
            </a:r>
            <a:r>
              <a:rPr lang="en-US" sz="2400" dirty="0"/>
              <a:t>that patient hears this sound</a:t>
            </a:r>
          </a:p>
          <a:p>
            <a:r>
              <a:rPr lang="en-US" sz="2400" dirty="0"/>
              <a:t>Inquire about ringing in ears or other hearing disturbances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17763" name="Rectangle 3"/>
          <p:cNvSpPr>
            <a:spLocks noGrp="1" noChangeArrowheads="1"/>
          </p:cNvSpPr>
          <p:nvPr>
            <p:ph type="body" idx="1"/>
          </p:nvPr>
        </p:nvSpPr>
        <p:spPr>
          <a:xfrm>
            <a:off x="838200" y="2103437"/>
            <a:ext cx="7391400" cy="4525963"/>
          </a:xfrm>
        </p:spPr>
        <p:txBody>
          <a:bodyPr/>
          <a:lstStyle/>
          <a:p>
            <a:pPr>
              <a:buFontTx/>
              <a:buNone/>
            </a:pPr>
            <a:r>
              <a:rPr lang="en-US" sz="2800" b="1" dirty="0"/>
              <a:t>Gag reflex</a:t>
            </a:r>
          </a:p>
          <a:p>
            <a:r>
              <a:rPr lang="en-US" sz="2400" dirty="0"/>
              <a:t>Ask patient to swallow</a:t>
            </a:r>
          </a:p>
          <a:p>
            <a:r>
              <a:rPr lang="en-US" sz="2400" dirty="0"/>
              <a:t>Observe movement of Adam’s apple and/or neck muscles</a:t>
            </a:r>
          </a:p>
          <a:p>
            <a:r>
              <a:rPr lang="en-US" sz="2400" dirty="0"/>
              <a:t>Watch for any difficulty</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18787" name="Rectangle 3"/>
          <p:cNvSpPr>
            <a:spLocks noGrp="1" noChangeArrowheads="1"/>
          </p:cNvSpPr>
          <p:nvPr>
            <p:ph type="body" idx="1"/>
          </p:nvPr>
        </p:nvSpPr>
        <p:spPr>
          <a:xfrm>
            <a:off x="838200" y="2133600"/>
            <a:ext cx="7391400" cy="4525963"/>
          </a:xfrm>
        </p:spPr>
        <p:txBody>
          <a:bodyPr/>
          <a:lstStyle/>
          <a:p>
            <a:pPr>
              <a:buFontTx/>
              <a:buNone/>
            </a:pPr>
            <a:r>
              <a:rPr lang="en-US" sz="2800" b="1" dirty="0"/>
              <a:t>Tongue</a:t>
            </a:r>
          </a:p>
          <a:p>
            <a:r>
              <a:rPr lang="en-US" sz="2400" dirty="0"/>
              <a:t>Ask patient to stick out tongue</a:t>
            </a:r>
          </a:p>
          <a:p>
            <a:r>
              <a:rPr lang="en-US" sz="2400" dirty="0"/>
              <a:t>Watch for any drooping or one-sided tendency</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19811" name="Rectangle 3"/>
          <p:cNvSpPr>
            <a:spLocks noGrp="1" noChangeArrowheads="1"/>
          </p:cNvSpPr>
          <p:nvPr>
            <p:ph type="body" idx="1"/>
          </p:nvPr>
        </p:nvSpPr>
        <p:spPr>
          <a:xfrm>
            <a:off x="838200" y="2133600"/>
            <a:ext cx="7391400" cy="4525963"/>
          </a:xfrm>
        </p:spPr>
        <p:txBody>
          <a:bodyPr/>
          <a:lstStyle/>
          <a:p>
            <a:pPr>
              <a:buFontTx/>
              <a:buNone/>
            </a:pPr>
            <a:r>
              <a:rPr lang="en-US" sz="2800" b="1" dirty="0"/>
              <a:t>Shoulders</a:t>
            </a:r>
          </a:p>
          <a:p>
            <a:r>
              <a:rPr lang="en-US" sz="2400" dirty="0"/>
              <a:t>Check sensation, in response to touch</a:t>
            </a:r>
          </a:p>
          <a:p>
            <a:r>
              <a:rPr lang="en-US" sz="2400" dirty="0"/>
              <a:t>Ask patient to raise shoulders against resistance, and compare muscle strength</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20835" name="Rectangle 3"/>
          <p:cNvSpPr>
            <a:spLocks noGrp="1" noChangeArrowheads="1"/>
          </p:cNvSpPr>
          <p:nvPr>
            <p:ph type="body" idx="1"/>
          </p:nvPr>
        </p:nvSpPr>
        <p:spPr>
          <a:xfrm>
            <a:off x="838200" y="2133600"/>
            <a:ext cx="7391400" cy="4525963"/>
          </a:xfrm>
        </p:spPr>
        <p:txBody>
          <a:bodyPr/>
          <a:lstStyle/>
          <a:p>
            <a:pPr>
              <a:buFontTx/>
              <a:buNone/>
            </a:pPr>
            <a:r>
              <a:rPr lang="en-US" sz="2800" b="1" dirty="0"/>
              <a:t>Arms &amp; Hands</a:t>
            </a:r>
          </a:p>
          <a:p>
            <a:r>
              <a:rPr lang="en-US" sz="2400" dirty="0"/>
              <a:t>Check sensation, in response to touch</a:t>
            </a:r>
          </a:p>
          <a:p>
            <a:r>
              <a:rPr lang="en-US" sz="2400" dirty="0"/>
              <a:t>Ask patient to move arms against resistance, and also ask patient to squeeze your hands, compare muscle strength</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21859" name="Rectangle 3"/>
          <p:cNvSpPr>
            <a:spLocks noGrp="1" noChangeArrowheads="1"/>
          </p:cNvSpPr>
          <p:nvPr>
            <p:ph type="body" idx="1"/>
          </p:nvPr>
        </p:nvSpPr>
        <p:spPr>
          <a:xfrm>
            <a:off x="838200" y="2133600"/>
            <a:ext cx="7391400" cy="4525963"/>
          </a:xfrm>
        </p:spPr>
        <p:txBody>
          <a:bodyPr/>
          <a:lstStyle/>
          <a:p>
            <a:pPr>
              <a:buFontTx/>
              <a:buNone/>
            </a:pPr>
            <a:r>
              <a:rPr lang="en-US" sz="2800" b="1" dirty="0"/>
              <a:t>Chest</a:t>
            </a:r>
          </a:p>
          <a:p>
            <a:r>
              <a:rPr lang="en-US" sz="2400" dirty="0"/>
              <a:t>Check sensation, in response to touch</a:t>
            </a:r>
          </a:p>
          <a:p>
            <a:r>
              <a:rPr lang="en-US" sz="2400" dirty="0"/>
              <a:t>Observe general breathing pattern</a:t>
            </a:r>
          </a:p>
          <a:p>
            <a:r>
              <a:rPr lang="en-US" sz="2400" dirty="0"/>
              <a:t>Inquire about any difficulty or discomfort</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22883" name="Rectangle 3"/>
          <p:cNvSpPr>
            <a:spLocks noGrp="1" noChangeArrowheads="1"/>
          </p:cNvSpPr>
          <p:nvPr>
            <p:ph type="body" idx="1"/>
          </p:nvPr>
        </p:nvSpPr>
        <p:spPr>
          <a:xfrm>
            <a:off x="838200" y="2133600"/>
            <a:ext cx="7391400" cy="4525963"/>
          </a:xfrm>
        </p:spPr>
        <p:txBody>
          <a:bodyPr/>
          <a:lstStyle/>
          <a:p>
            <a:pPr>
              <a:buFontTx/>
              <a:buNone/>
            </a:pPr>
            <a:r>
              <a:rPr lang="en-US" sz="2800" b="1" dirty="0"/>
              <a:t>Legs</a:t>
            </a:r>
          </a:p>
          <a:p>
            <a:r>
              <a:rPr lang="en-US" sz="2400" dirty="0"/>
              <a:t>Check sensation, in response to touch</a:t>
            </a:r>
          </a:p>
          <a:p>
            <a:r>
              <a:rPr lang="en-US" sz="2400" dirty="0"/>
              <a:t>Ask patient to move legs against resistance, and compare muscle strength</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28650" y="609600"/>
            <a:ext cx="7886700" cy="1325563"/>
          </a:xfrm>
        </p:spPr>
        <p:txBody>
          <a:bodyPr>
            <a:normAutofit/>
          </a:bodyPr>
          <a:lstStyle/>
          <a:p>
            <a:r>
              <a:rPr lang="en-US" dirty="0"/>
              <a:t>Dive Site Organization</a:t>
            </a:r>
          </a:p>
        </p:txBody>
      </p:sp>
      <p:sp>
        <p:nvSpPr>
          <p:cNvPr id="5123" name="Rectangle 3"/>
          <p:cNvSpPr>
            <a:spLocks noGrp="1" noChangeArrowheads="1"/>
          </p:cNvSpPr>
          <p:nvPr>
            <p:ph type="body" idx="1"/>
          </p:nvPr>
        </p:nvSpPr>
        <p:spPr>
          <a:xfrm>
            <a:off x="762000" y="2133600"/>
            <a:ext cx="7620000" cy="4525963"/>
          </a:xfrm>
        </p:spPr>
        <p:txBody>
          <a:bodyPr/>
          <a:lstStyle/>
          <a:p>
            <a:pPr>
              <a:buFontTx/>
              <a:buNone/>
            </a:pPr>
            <a:r>
              <a:rPr lang="en-US" sz="2800" b="1" dirty="0"/>
              <a:t>The advantage of organization</a:t>
            </a:r>
          </a:p>
          <a:p>
            <a:r>
              <a:rPr lang="en-US" sz="2400" dirty="0"/>
              <a:t>Security of knowing that all support persons are practiced and rehearsed in their roles</a:t>
            </a:r>
          </a:p>
        </p:txBody>
      </p:sp>
      <p:pic>
        <p:nvPicPr>
          <p:cNvPr id="5124" name="Picture 4" descr="Pre-dive briefing.png                                          0000BD2D&#10;Maxtor 300                     C168EF42:"/>
          <p:cNvPicPr>
            <a:picLocks noChangeAspect="1" noChangeArrowheads="1"/>
          </p:cNvPicPr>
          <p:nvPr/>
        </p:nvPicPr>
        <p:blipFill>
          <a:blip r:embed="rId2" cstate="print"/>
          <a:srcRect t="10909"/>
          <a:stretch>
            <a:fillRect/>
          </a:stretch>
        </p:blipFill>
        <p:spPr bwMode="auto">
          <a:xfrm rot="21274997">
            <a:off x="3469571" y="3664558"/>
            <a:ext cx="1883086" cy="256309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23907" name="Rectangle 3"/>
          <p:cNvSpPr>
            <a:spLocks noGrp="1" noChangeArrowheads="1"/>
          </p:cNvSpPr>
          <p:nvPr>
            <p:ph type="body" idx="1"/>
          </p:nvPr>
        </p:nvSpPr>
        <p:spPr>
          <a:xfrm>
            <a:off x="838200" y="2133600"/>
            <a:ext cx="7391400" cy="4525963"/>
          </a:xfrm>
        </p:spPr>
        <p:txBody>
          <a:bodyPr/>
          <a:lstStyle/>
          <a:p>
            <a:pPr>
              <a:buFontTx/>
              <a:buNone/>
            </a:pPr>
            <a:r>
              <a:rPr lang="en-US" sz="2800" b="1" dirty="0"/>
              <a:t>Heel-to-toe walk</a:t>
            </a:r>
          </a:p>
          <a:p>
            <a:r>
              <a:rPr lang="en-US" sz="2400" dirty="0"/>
              <a:t>Observe patient’s balance and coordination     (use caution, or omit this exercise completely,     on a moving boat)</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28650" y="609600"/>
            <a:ext cx="7886700" cy="1325563"/>
          </a:xfrm>
        </p:spPr>
        <p:txBody>
          <a:bodyPr>
            <a:normAutofit/>
          </a:bodyPr>
          <a:lstStyle/>
          <a:p>
            <a:r>
              <a:rPr lang="en-US" dirty="0"/>
              <a:t>Five-Minute Field </a:t>
            </a:r>
            <a:r>
              <a:rPr lang="en-US" dirty="0" err="1"/>
              <a:t>Neuro</a:t>
            </a:r>
            <a:r>
              <a:rPr lang="en-US" dirty="0"/>
              <a:t> Exam</a:t>
            </a:r>
          </a:p>
        </p:txBody>
      </p:sp>
      <p:sp>
        <p:nvSpPr>
          <p:cNvPr id="124931" name="Rectangle 3"/>
          <p:cNvSpPr>
            <a:spLocks noGrp="1" noChangeArrowheads="1"/>
          </p:cNvSpPr>
          <p:nvPr>
            <p:ph type="body" idx="1"/>
          </p:nvPr>
        </p:nvSpPr>
        <p:spPr>
          <a:xfrm>
            <a:off x="838200" y="2133600"/>
            <a:ext cx="7391400" cy="4525963"/>
          </a:xfrm>
        </p:spPr>
        <p:txBody>
          <a:bodyPr/>
          <a:lstStyle/>
          <a:p>
            <a:pPr>
              <a:buFontTx/>
              <a:buNone/>
            </a:pPr>
            <a:r>
              <a:rPr lang="en-US" sz="2800" b="1" dirty="0"/>
              <a:t>First aid for suspected DCI</a:t>
            </a:r>
          </a:p>
          <a:p>
            <a:r>
              <a:rPr lang="en-US" sz="2400" dirty="0"/>
              <a:t>Activate EMS /  seek medical attention</a:t>
            </a:r>
          </a:p>
          <a:p>
            <a:r>
              <a:rPr lang="en-US" sz="2400" dirty="0"/>
              <a:t>Have patient lie down (left side preferred)</a:t>
            </a:r>
          </a:p>
          <a:p>
            <a:r>
              <a:rPr lang="en-US" sz="2400" dirty="0"/>
              <a:t>Administer oxygen</a:t>
            </a:r>
          </a:p>
          <a:p>
            <a:r>
              <a:rPr lang="en-US" sz="2400" dirty="0"/>
              <a:t>Provide fluids, if conscious</a:t>
            </a:r>
          </a:p>
          <a:p>
            <a:r>
              <a:rPr lang="en-US" sz="2400" dirty="0"/>
              <a:t>Monitor patient</a:t>
            </a:r>
          </a:p>
          <a:p>
            <a:r>
              <a:rPr lang="en-US" sz="2400" dirty="0"/>
              <a:t>Treat for shock</a:t>
            </a:r>
          </a:p>
          <a:p>
            <a:r>
              <a:rPr lang="en-US" sz="2400" dirty="0"/>
              <a:t>CPR when appropriate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28650" y="609600"/>
            <a:ext cx="7886700" cy="1325563"/>
          </a:xfrm>
        </p:spPr>
        <p:txBody>
          <a:bodyPr>
            <a:normAutofit/>
          </a:bodyPr>
          <a:lstStyle/>
          <a:p>
            <a:r>
              <a:rPr lang="en-US" dirty="0"/>
              <a:t>Shock</a:t>
            </a:r>
          </a:p>
        </p:txBody>
      </p:sp>
      <p:sp>
        <p:nvSpPr>
          <p:cNvPr id="125955" name="Rectangle 3"/>
          <p:cNvSpPr>
            <a:spLocks noGrp="1" noChangeArrowheads="1"/>
          </p:cNvSpPr>
          <p:nvPr>
            <p:ph type="body" idx="1"/>
          </p:nvPr>
        </p:nvSpPr>
        <p:spPr>
          <a:xfrm>
            <a:off x="838200" y="2179637"/>
            <a:ext cx="7772400" cy="4525963"/>
          </a:xfrm>
        </p:spPr>
        <p:txBody>
          <a:bodyPr>
            <a:normAutofit/>
          </a:bodyPr>
          <a:lstStyle/>
          <a:p>
            <a:pPr>
              <a:lnSpc>
                <a:spcPct val="90000"/>
              </a:lnSpc>
              <a:buFontTx/>
              <a:buNone/>
            </a:pPr>
            <a:r>
              <a:rPr lang="en-US" sz="2800" b="1" dirty="0"/>
              <a:t>What is it ?</a:t>
            </a:r>
          </a:p>
          <a:p>
            <a:pPr>
              <a:lnSpc>
                <a:spcPct val="90000"/>
              </a:lnSpc>
            </a:pPr>
            <a:r>
              <a:rPr lang="en-US" sz="2000" dirty="0"/>
              <a:t>Radical drop in body’s fluid levels</a:t>
            </a:r>
          </a:p>
          <a:p>
            <a:pPr>
              <a:lnSpc>
                <a:spcPct val="90000"/>
              </a:lnSpc>
            </a:pPr>
            <a:r>
              <a:rPr lang="en-US" sz="2000" dirty="0"/>
              <a:t>May be caused by considerable loss of blood (internally or externally), or by loss of other fluids through profuse sweating and vomiting</a:t>
            </a:r>
          </a:p>
          <a:p>
            <a:pPr>
              <a:lnSpc>
                <a:spcPct val="90000"/>
              </a:lnSpc>
            </a:pPr>
            <a:r>
              <a:rPr lang="en-US" sz="2000" dirty="0"/>
              <a:t>Also may be caused by any injury or trauma, which triggers dilation of blood vessels and thus significantly reduces blood pressure</a:t>
            </a:r>
          </a:p>
          <a:p>
            <a:pPr>
              <a:lnSpc>
                <a:spcPct val="90000"/>
              </a:lnSpc>
            </a:pPr>
            <a:r>
              <a:rPr lang="en-US" sz="2000" dirty="0"/>
              <a:t>The body is unable to transport sufficient blood, and oxygen, to all tissues</a:t>
            </a:r>
          </a:p>
          <a:p>
            <a:pPr>
              <a:lnSpc>
                <a:spcPct val="90000"/>
              </a:lnSpc>
            </a:pPr>
            <a:r>
              <a:rPr lang="en-US" sz="2000" dirty="0"/>
              <a:t>The brain switches circulation away from other tissues and directs it to itself, the heart and lungs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28650" y="609600"/>
            <a:ext cx="7886700" cy="1325563"/>
          </a:xfrm>
        </p:spPr>
        <p:txBody>
          <a:bodyPr>
            <a:normAutofit/>
          </a:bodyPr>
          <a:lstStyle/>
          <a:p>
            <a:r>
              <a:rPr lang="en-US" dirty="0"/>
              <a:t>Shock</a:t>
            </a:r>
          </a:p>
        </p:txBody>
      </p:sp>
      <p:sp>
        <p:nvSpPr>
          <p:cNvPr id="126979" name="Rectangle 3"/>
          <p:cNvSpPr>
            <a:spLocks noGrp="1" noChangeArrowheads="1"/>
          </p:cNvSpPr>
          <p:nvPr>
            <p:ph type="body" idx="1"/>
          </p:nvPr>
        </p:nvSpPr>
        <p:spPr>
          <a:xfrm>
            <a:off x="838200" y="2133600"/>
            <a:ext cx="7391400" cy="4525962"/>
          </a:xfrm>
        </p:spPr>
        <p:txBody>
          <a:bodyPr/>
          <a:lstStyle/>
          <a:p>
            <a:pPr>
              <a:lnSpc>
                <a:spcPct val="90000"/>
              </a:lnSpc>
              <a:buFontTx/>
              <a:buNone/>
            </a:pPr>
            <a:r>
              <a:rPr lang="en-US" sz="2800" b="1" dirty="0"/>
              <a:t>First aid</a:t>
            </a:r>
          </a:p>
          <a:p>
            <a:pPr>
              <a:lnSpc>
                <a:spcPct val="90000"/>
              </a:lnSpc>
            </a:pPr>
            <a:r>
              <a:rPr lang="en-US" sz="2000" dirty="0"/>
              <a:t>Calm and reassure the patient</a:t>
            </a:r>
          </a:p>
          <a:p>
            <a:pPr>
              <a:lnSpc>
                <a:spcPct val="90000"/>
              </a:lnSpc>
            </a:pPr>
            <a:r>
              <a:rPr lang="en-US" sz="2000" dirty="0"/>
              <a:t>Determine and treat the cause of the shock reaction</a:t>
            </a:r>
          </a:p>
          <a:p>
            <a:pPr>
              <a:lnSpc>
                <a:spcPct val="90000"/>
              </a:lnSpc>
            </a:pPr>
            <a:r>
              <a:rPr lang="en-US" sz="2000" dirty="0"/>
              <a:t>Victim should be placed on his back with his feet slightly elevated (if no head or spine injury)</a:t>
            </a:r>
          </a:p>
          <a:p>
            <a:pPr>
              <a:lnSpc>
                <a:spcPct val="90000"/>
              </a:lnSpc>
            </a:pPr>
            <a:r>
              <a:rPr lang="en-US" sz="2000" dirty="0"/>
              <a:t>Remove wetsuit hood and loosen suit</a:t>
            </a:r>
          </a:p>
          <a:p>
            <a:pPr>
              <a:lnSpc>
                <a:spcPct val="90000"/>
              </a:lnSpc>
            </a:pPr>
            <a:r>
              <a:rPr lang="en-US" sz="2000" dirty="0"/>
              <a:t>Closely monitor vitals signs, and watch for vomiting</a:t>
            </a:r>
          </a:p>
          <a:p>
            <a:pPr>
              <a:lnSpc>
                <a:spcPct val="90000"/>
              </a:lnSpc>
            </a:pPr>
            <a:r>
              <a:rPr lang="en-US" sz="2000" dirty="0"/>
              <a:t>Maintain an open airway</a:t>
            </a:r>
          </a:p>
          <a:p>
            <a:pPr>
              <a:lnSpc>
                <a:spcPct val="90000"/>
              </a:lnSpc>
            </a:pPr>
            <a:r>
              <a:rPr lang="en-US" sz="2000" dirty="0"/>
              <a:t>Administer oxygen</a:t>
            </a:r>
          </a:p>
          <a:p>
            <a:pPr>
              <a:lnSpc>
                <a:spcPct val="90000"/>
              </a:lnSpc>
            </a:pPr>
            <a:r>
              <a:rPr lang="en-US" sz="2000" dirty="0"/>
              <a:t>Activate EMS / seek medical attention</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28650" y="609600"/>
            <a:ext cx="7886700" cy="1325563"/>
          </a:xfrm>
        </p:spPr>
        <p:txBody>
          <a:bodyPr>
            <a:normAutofit/>
          </a:bodyPr>
          <a:lstStyle/>
          <a:p>
            <a:r>
              <a:rPr lang="en-US" dirty="0"/>
              <a:t>On-Scene Oxygen Therapy </a:t>
            </a:r>
          </a:p>
        </p:txBody>
      </p:sp>
      <p:sp>
        <p:nvSpPr>
          <p:cNvPr id="128003" name="Rectangle 3"/>
          <p:cNvSpPr>
            <a:spLocks noGrp="1" noChangeArrowheads="1"/>
          </p:cNvSpPr>
          <p:nvPr>
            <p:ph type="body" idx="1"/>
          </p:nvPr>
        </p:nvSpPr>
        <p:spPr>
          <a:xfrm>
            <a:off x="838200" y="2133600"/>
            <a:ext cx="7391400" cy="4525963"/>
          </a:xfrm>
        </p:spPr>
        <p:txBody>
          <a:bodyPr/>
          <a:lstStyle/>
          <a:p>
            <a:pPr>
              <a:buFontTx/>
              <a:buNone/>
            </a:pPr>
            <a:r>
              <a:rPr lang="en-US" sz="2800" b="1" dirty="0"/>
              <a:t>Benefits of oxygen</a:t>
            </a:r>
          </a:p>
          <a:p>
            <a:r>
              <a:rPr lang="en-US" sz="2400" dirty="0"/>
              <a:t>May diminish the size of nitrogen bubbles in DCS, easing pains and diminishing long term tissue damage</a:t>
            </a:r>
          </a:p>
          <a:p>
            <a:r>
              <a:rPr lang="en-US" sz="2400" dirty="0"/>
              <a:t>May reduce the size of air bubbles in AGE, and help preserve tissues cut off from direct blood flow</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28650" y="609600"/>
            <a:ext cx="7886700" cy="1325563"/>
          </a:xfrm>
        </p:spPr>
        <p:txBody>
          <a:bodyPr>
            <a:normAutofit/>
          </a:bodyPr>
          <a:lstStyle/>
          <a:p>
            <a:r>
              <a:rPr lang="en-US" dirty="0"/>
              <a:t>On-Scene Oxygen Therapy </a:t>
            </a:r>
          </a:p>
        </p:txBody>
      </p:sp>
      <p:sp>
        <p:nvSpPr>
          <p:cNvPr id="129027" name="Rectangle 3"/>
          <p:cNvSpPr>
            <a:spLocks noGrp="1" noChangeArrowheads="1"/>
          </p:cNvSpPr>
          <p:nvPr>
            <p:ph type="body" idx="1"/>
          </p:nvPr>
        </p:nvSpPr>
        <p:spPr>
          <a:xfrm>
            <a:off x="838200" y="2133600"/>
            <a:ext cx="7391400" cy="4525963"/>
          </a:xfrm>
        </p:spPr>
        <p:txBody>
          <a:bodyPr/>
          <a:lstStyle/>
          <a:p>
            <a:pPr>
              <a:buFontTx/>
              <a:buNone/>
            </a:pPr>
            <a:r>
              <a:rPr lang="en-US" sz="2800" b="1" dirty="0"/>
              <a:t>Nasal </a:t>
            </a:r>
            <a:r>
              <a:rPr lang="en-US" sz="2800" b="1" dirty="0" err="1"/>
              <a:t>cannula</a:t>
            </a:r>
            <a:endParaRPr lang="en-US" sz="2800" b="1" dirty="0"/>
          </a:p>
          <a:p>
            <a:r>
              <a:rPr lang="en-US" sz="2400" dirty="0"/>
              <a:t>Tube-like device, used to deliver oxygen to nostrils</a:t>
            </a:r>
          </a:p>
          <a:p>
            <a:r>
              <a:rPr lang="en-US" sz="2400" dirty="0"/>
              <a:t>Constant flow</a:t>
            </a:r>
          </a:p>
          <a:p>
            <a:r>
              <a:rPr lang="en-US" sz="2400" dirty="0"/>
              <a:t>Flow should be set at 15 </a:t>
            </a:r>
            <a:r>
              <a:rPr lang="en-US" sz="2400" dirty="0" err="1"/>
              <a:t>litres</a:t>
            </a:r>
            <a:r>
              <a:rPr lang="en-US" sz="2400" dirty="0"/>
              <a:t> per minute</a:t>
            </a:r>
          </a:p>
          <a:p>
            <a:r>
              <a:rPr lang="en-US" sz="2400" dirty="0"/>
              <a:t>Delivers only about 30% to 40% oxygen to patient</a:t>
            </a:r>
            <a:r>
              <a:rPr lang="en-US" dirty="0"/>
              <a:t>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28650" y="609600"/>
            <a:ext cx="7886700" cy="1325563"/>
          </a:xfrm>
        </p:spPr>
        <p:txBody>
          <a:bodyPr>
            <a:normAutofit/>
          </a:bodyPr>
          <a:lstStyle/>
          <a:p>
            <a:r>
              <a:rPr lang="en-US" dirty="0"/>
              <a:t>On-Scene Oxygen Therapy </a:t>
            </a:r>
          </a:p>
        </p:txBody>
      </p:sp>
      <p:sp>
        <p:nvSpPr>
          <p:cNvPr id="130051" name="Rectangle 3"/>
          <p:cNvSpPr>
            <a:spLocks noGrp="1" noChangeArrowheads="1"/>
          </p:cNvSpPr>
          <p:nvPr>
            <p:ph type="body" idx="1"/>
          </p:nvPr>
        </p:nvSpPr>
        <p:spPr>
          <a:xfrm>
            <a:off x="838200" y="2133600"/>
            <a:ext cx="7391400" cy="4525963"/>
          </a:xfrm>
        </p:spPr>
        <p:txBody>
          <a:bodyPr/>
          <a:lstStyle/>
          <a:p>
            <a:pPr>
              <a:buFontTx/>
              <a:buNone/>
            </a:pPr>
            <a:r>
              <a:rPr lang="en-US" sz="2800" b="1" dirty="0"/>
              <a:t>Non-</a:t>
            </a:r>
            <a:r>
              <a:rPr lang="en-US" sz="2800" b="1" dirty="0" err="1"/>
              <a:t>rebreather</a:t>
            </a:r>
            <a:r>
              <a:rPr lang="en-US" sz="2800" b="1" dirty="0"/>
              <a:t> mask</a:t>
            </a:r>
          </a:p>
          <a:p>
            <a:r>
              <a:rPr lang="en-US" sz="2400" dirty="0"/>
              <a:t>Mask covers patient’s mouth and nose</a:t>
            </a:r>
          </a:p>
          <a:p>
            <a:r>
              <a:rPr lang="en-US" sz="2400" dirty="0"/>
              <a:t>Has an attached reservoir bag</a:t>
            </a:r>
          </a:p>
          <a:p>
            <a:r>
              <a:rPr lang="en-US" sz="2400" dirty="0"/>
              <a:t>Constant flow</a:t>
            </a:r>
          </a:p>
          <a:p>
            <a:r>
              <a:rPr lang="en-US" sz="2400" dirty="0"/>
              <a:t>Flow should be set at 15 </a:t>
            </a:r>
            <a:r>
              <a:rPr lang="en-US" sz="2400" dirty="0" err="1"/>
              <a:t>litres</a:t>
            </a:r>
            <a:r>
              <a:rPr lang="en-US" sz="2400" dirty="0"/>
              <a:t> per minute (increase flow to 25 </a:t>
            </a:r>
            <a:r>
              <a:rPr lang="en-US" sz="2400" dirty="0" err="1"/>
              <a:t>litres</a:t>
            </a:r>
            <a:r>
              <a:rPr lang="en-US" sz="2400" dirty="0"/>
              <a:t> per minute, if bag completely deflates upon patient’s inhalation)</a:t>
            </a:r>
          </a:p>
          <a:p>
            <a:r>
              <a:rPr lang="en-US" sz="2400" dirty="0"/>
              <a:t>Delivers about 70% to 90% oxygen to patient</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6" name="Picture 4" descr="Diver on oxygen.png                                            0000BD2D&#10;Maxtor 300                     C168EF42:"/>
          <p:cNvPicPr>
            <a:picLocks noChangeAspect="1" noChangeArrowheads="1"/>
          </p:cNvPicPr>
          <p:nvPr/>
        </p:nvPicPr>
        <p:blipFill>
          <a:blip r:embed="rId2" cstate="print"/>
          <a:srcRect/>
          <a:stretch>
            <a:fillRect/>
          </a:stretch>
        </p:blipFill>
        <p:spPr bwMode="auto">
          <a:xfrm rot="264065">
            <a:off x="6266299" y="3642299"/>
            <a:ext cx="1683942" cy="2517173"/>
          </a:xfrm>
          <a:prstGeom prst="rect">
            <a:avLst/>
          </a:prstGeom>
          <a:ln>
            <a:noFill/>
          </a:ln>
          <a:effectLst>
            <a:outerShdw blurRad="292100" dist="139700" dir="2700000" algn="tl" rotWithShape="0">
              <a:srgbClr val="333333">
                <a:alpha val="65000"/>
              </a:srgbClr>
            </a:outerShdw>
          </a:effectLst>
        </p:spPr>
      </p:pic>
      <p:sp>
        <p:nvSpPr>
          <p:cNvPr id="131074" name="Rectangle 2"/>
          <p:cNvSpPr>
            <a:spLocks noGrp="1" noChangeArrowheads="1"/>
          </p:cNvSpPr>
          <p:nvPr>
            <p:ph type="title"/>
          </p:nvPr>
        </p:nvSpPr>
        <p:spPr>
          <a:xfrm>
            <a:off x="628650" y="609600"/>
            <a:ext cx="7886700" cy="1325563"/>
          </a:xfrm>
        </p:spPr>
        <p:txBody>
          <a:bodyPr>
            <a:normAutofit/>
          </a:bodyPr>
          <a:lstStyle/>
          <a:p>
            <a:r>
              <a:rPr lang="en-US" dirty="0"/>
              <a:t>On-Scene Oxygen Therapy </a:t>
            </a:r>
          </a:p>
        </p:txBody>
      </p:sp>
      <p:sp>
        <p:nvSpPr>
          <p:cNvPr id="131075" name="Rectangle 3"/>
          <p:cNvSpPr>
            <a:spLocks noGrp="1" noChangeArrowheads="1"/>
          </p:cNvSpPr>
          <p:nvPr>
            <p:ph type="body" idx="1"/>
          </p:nvPr>
        </p:nvSpPr>
        <p:spPr>
          <a:xfrm>
            <a:off x="838200" y="2133600"/>
            <a:ext cx="7391400" cy="4525963"/>
          </a:xfrm>
        </p:spPr>
        <p:txBody>
          <a:bodyPr/>
          <a:lstStyle/>
          <a:p>
            <a:pPr>
              <a:buFontTx/>
              <a:buNone/>
            </a:pPr>
            <a:r>
              <a:rPr lang="en-US" sz="2800" b="1" dirty="0"/>
              <a:t>Demand-type system</a:t>
            </a:r>
            <a:r>
              <a:rPr lang="en-US" b="1" dirty="0"/>
              <a:t> </a:t>
            </a:r>
          </a:p>
          <a:p>
            <a:r>
              <a:rPr lang="en-US" sz="2400" dirty="0"/>
              <a:t>Close-fitting mask, with demand regulator</a:t>
            </a:r>
          </a:p>
          <a:p>
            <a:r>
              <a:rPr lang="en-US" sz="2400" dirty="0"/>
              <a:t>Intermittent flow, only upon patient’s inhalation</a:t>
            </a:r>
          </a:p>
          <a:p>
            <a:r>
              <a:rPr lang="en-US" sz="2400" dirty="0"/>
              <a:t>Mask covers patient’s mouth and nose</a:t>
            </a:r>
          </a:p>
          <a:p>
            <a:r>
              <a:rPr lang="en-US" sz="2400" dirty="0"/>
              <a:t>Delivers 100% oxygen to patient </a:t>
            </a:r>
          </a:p>
        </p:txBody>
      </p:sp>
      <p:sp>
        <p:nvSpPr>
          <p:cNvPr id="5" name="Slide Number Placeholder 4"/>
          <p:cNvSpPr>
            <a:spLocks noGrp="1"/>
          </p:cNvSpPr>
          <p:nvPr>
            <p:ph type="sldNum" sz="quarter" idx="12"/>
          </p:nvPr>
        </p:nvSpPr>
        <p:spPr/>
        <p:txBody>
          <a:bodyPr/>
          <a:lstStyle/>
          <a:p>
            <a:fld id="{031A6A8E-E912-4501-8AD3-CBFDBC0F7E08}"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28650" y="609600"/>
            <a:ext cx="7886700" cy="1325563"/>
          </a:xfrm>
        </p:spPr>
        <p:txBody>
          <a:bodyPr>
            <a:normAutofit/>
          </a:bodyPr>
          <a:lstStyle/>
          <a:p>
            <a:r>
              <a:rPr lang="en-US" dirty="0"/>
              <a:t>Hypothermia</a:t>
            </a:r>
          </a:p>
        </p:txBody>
      </p:sp>
      <p:sp>
        <p:nvSpPr>
          <p:cNvPr id="132099" name="Rectangle 3"/>
          <p:cNvSpPr>
            <a:spLocks noGrp="1" noChangeArrowheads="1"/>
          </p:cNvSpPr>
          <p:nvPr>
            <p:ph type="body" idx="1"/>
          </p:nvPr>
        </p:nvSpPr>
        <p:spPr>
          <a:xfrm>
            <a:off x="838200" y="2133600"/>
            <a:ext cx="7391400" cy="4525963"/>
          </a:xfrm>
        </p:spPr>
        <p:txBody>
          <a:bodyPr/>
          <a:lstStyle/>
          <a:p>
            <a:pPr>
              <a:buFontTx/>
              <a:buNone/>
            </a:pPr>
            <a:r>
              <a:rPr lang="en-US" sz="2800" b="1" dirty="0"/>
              <a:t>Possible signs and symptoms</a:t>
            </a:r>
          </a:p>
          <a:p>
            <a:r>
              <a:rPr lang="en-US" sz="2400" dirty="0"/>
              <a:t>Shivering violently</a:t>
            </a:r>
          </a:p>
          <a:p>
            <a:r>
              <a:rPr lang="en-US" sz="2400" dirty="0"/>
              <a:t>Somewhat cyanotic</a:t>
            </a:r>
          </a:p>
          <a:p>
            <a:r>
              <a:rPr lang="en-US" sz="2400" dirty="0"/>
              <a:t>Slurred speech</a:t>
            </a:r>
          </a:p>
          <a:p>
            <a:r>
              <a:rPr lang="en-US" sz="2400" dirty="0"/>
              <a:t>Difficulty walking</a:t>
            </a:r>
          </a:p>
          <a:p>
            <a:r>
              <a:rPr lang="en-US" sz="2400" dirty="0"/>
              <a:t>Weakness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28650" y="609600"/>
            <a:ext cx="7886700" cy="1325563"/>
          </a:xfrm>
        </p:spPr>
        <p:txBody>
          <a:bodyPr>
            <a:normAutofit/>
          </a:bodyPr>
          <a:lstStyle/>
          <a:p>
            <a:r>
              <a:rPr lang="en-US" dirty="0"/>
              <a:t>Hypothermia</a:t>
            </a:r>
          </a:p>
        </p:txBody>
      </p:sp>
      <p:sp>
        <p:nvSpPr>
          <p:cNvPr id="133123" name="Rectangle 3"/>
          <p:cNvSpPr>
            <a:spLocks noGrp="1" noChangeArrowheads="1"/>
          </p:cNvSpPr>
          <p:nvPr>
            <p:ph type="body" idx="1"/>
          </p:nvPr>
        </p:nvSpPr>
        <p:spPr>
          <a:xfrm>
            <a:off x="838200" y="2133600"/>
            <a:ext cx="7391400" cy="4525963"/>
          </a:xfrm>
        </p:spPr>
        <p:txBody>
          <a:bodyPr/>
          <a:lstStyle/>
          <a:p>
            <a:pPr>
              <a:buFontTx/>
              <a:buNone/>
            </a:pPr>
            <a:r>
              <a:rPr lang="en-US" sz="2800" b="1" dirty="0"/>
              <a:t>First aid</a:t>
            </a:r>
          </a:p>
          <a:p>
            <a:r>
              <a:rPr lang="en-US" sz="2400" dirty="0"/>
              <a:t>Gradually warming of patient</a:t>
            </a:r>
          </a:p>
          <a:p>
            <a:r>
              <a:rPr lang="en-US" sz="2400" dirty="0"/>
              <a:t>Administer fluids, including warm fluids</a:t>
            </a:r>
          </a:p>
          <a:p>
            <a:r>
              <a:rPr lang="en-US" sz="2400" dirty="0"/>
              <a:t>Light physical activity</a:t>
            </a:r>
          </a:p>
          <a:p>
            <a:r>
              <a:rPr lang="en-US" sz="2400" dirty="0"/>
              <a:t>Administer oxygen, if cyanotic or exhibiting respiratory distress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28650" y="609600"/>
            <a:ext cx="7886700" cy="1325563"/>
          </a:xfrm>
        </p:spPr>
        <p:txBody>
          <a:bodyPr>
            <a:normAutofit/>
          </a:bodyPr>
          <a:lstStyle/>
          <a:p>
            <a:r>
              <a:rPr lang="en-US" dirty="0"/>
              <a:t>Dive Site Organization</a:t>
            </a:r>
          </a:p>
        </p:txBody>
      </p:sp>
      <p:sp>
        <p:nvSpPr>
          <p:cNvPr id="97283" name="Rectangle 3"/>
          <p:cNvSpPr>
            <a:spLocks noGrp="1" noChangeArrowheads="1"/>
          </p:cNvSpPr>
          <p:nvPr>
            <p:ph type="body" idx="1"/>
          </p:nvPr>
        </p:nvSpPr>
        <p:spPr>
          <a:xfrm>
            <a:off x="838200" y="2133600"/>
            <a:ext cx="5562600" cy="4525963"/>
          </a:xfrm>
        </p:spPr>
        <p:txBody>
          <a:bodyPr/>
          <a:lstStyle/>
          <a:p>
            <a:pPr>
              <a:buFontTx/>
              <a:buNone/>
            </a:pPr>
            <a:r>
              <a:rPr lang="en-US" sz="2800" b="1" dirty="0"/>
              <a:t>Personnel</a:t>
            </a:r>
          </a:p>
          <a:p>
            <a:r>
              <a:rPr lang="en-US" sz="2400" dirty="0"/>
              <a:t>On-site:  may include instructors, </a:t>
            </a:r>
            <a:r>
              <a:rPr lang="en-US" sz="2400" dirty="0" err="1"/>
              <a:t>divemasters</a:t>
            </a:r>
            <a:r>
              <a:rPr lang="en-US" sz="2400" dirty="0"/>
              <a:t>, divers</a:t>
            </a:r>
          </a:p>
          <a:p>
            <a:r>
              <a:rPr lang="en-US" sz="2400" dirty="0"/>
              <a:t>Off-site:  public safety / emergency response dive team</a:t>
            </a:r>
          </a:p>
        </p:txBody>
      </p:sp>
      <p:pic>
        <p:nvPicPr>
          <p:cNvPr id="97284" name="Picture 4" descr="tank_swimstep.png                                              0000BD2D&#10;Maxtor 300                     C168EF42:"/>
          <p:cNvPicPr>
            <a:picLocks noChangeAspect="1" noChangeArrowheads="1"/>
          </p:cNvPicPr>
          <p:nvPr/>
        </p:nvPicPr>
        <p:blipFill>
          <a:blip r:embed="rId2" cstate="print"/>
          <a:srcRect/>
          <a:stretch>
            <a:fillRect/>
          </a:stretch>
        </p:blipFill>
        <p:spPr bwMode="auto">
          <a:xfrm>
            <a:off x="5943600" y="3962400"/>
            <a:ext cx="1590851" cy="2209800"/>
          </a:xfrm>
          <a:prstGeom prst="rect">
            <a:avLst/>
          </a:prstGeom>
          <a:ln>
            <a:noFill/>
          </a:ln>
          <a:effectLst>
            <a:outerShdw blurRad="292100" dist="139700" dir="2700000" algn="tl" rotWithShape="0">
              <a:srgbClr val="333333">
                <a:alpha val="65000"/>
              </a:srgbClr>
            </a:outerShdw>
          </a:effectLst>
        </p:spPr>
      </p:pic>
      <p:pic>
        <p:nvPicPr>
          <p:cNvPr id="97285" name="Picture 5" descr="Diver hands belt up.png                                        0000BD2D&#10;Maxtor 300                     C168EF42:"/>
          <p:cNvPicPr>
            <a:picLocks noChangeAspect="1" noChangeArrowheads="1"/>
          </p:cNvPicPr>
          <p:nvPr/>
        </p:nvPicPr>
        <p:blipFill>
          <a:blip r:embed="rId3" cstate="print"/>
          <a:srcRect/>
          <a:stretch>
            <a:fillRect/>
          </a:stretch>
        </p:blipFill>
        <p:spPr bwMode="auto">
          <a:xfrm>
            <a:off x="4267200" y="3962400"/>
            <a:ext cx="1482152" cy="220980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031A6A8E-E912-4501-8AD3-CBFDBC0F7E08}"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28650" y="609600"/>
            <a:ext cx="7886700" cy="1325563"/>
          </a:xfrm>
        </p:spPr>
        <p:txBody>
          <a:bodyPr>
            <a:normAutofit/>
          </a:bodyPr>
          <a:lstStyle/>
          <a:p>
            <a:r>
              <a:rPr lang="en-US" dirty="0"/>
              <a:t>Hyperthermia</a:t>
            </a:r>
          </a:p>
        </p:txBody>
      </p:sp>
      <p:sp>
        <p:nvSpPr>
          <p:cNvPr id="134147" name="Rectangle 3"/>
          <p:cNvSpPr>
            <a:spLocks noGrp="1" noChangeArrowheads="1"/>
          </p:cNvSpPr>
          <p:nvPr>
            <p:ph type="body" idx="1"/>
          </p:nvPr>
        </p:nvSpPr>
        <p:spPr>
          <a:xfrm>
            <a:off x="838200" y="2133600"/>
            <a:ext cx="7391400" cy="4525963"/>
          </a:xfrm>
        </p:spPr>
        <p:txBody>
          <a:bodyPr/>
          <a:lstStyle/>
          <a:p>
            <a:pPr>
              <a:buFontTx/>
              <a:buNone/>
            </a:pPr>
            <a:r>
              <a:rPr lang="en-US" sz="2800" b="1" dirty="0"/>
              <a:t>Signs and symptoms of heat exhaustion</a:t>
            </a:r>
          </a:p>
          <a:p>
            <a:r>
              <a:rPr lang="en-US" sz="2400" dirty="0"/>
              <a:t>Muscle cramps</a:t>
            </a:r>
          </a:p>
          <a:p>
            <a:r>
              <a:rPr lang="en-US" sz="2400" dirty="0"/>
              <a:t>Dizziness</a:t>
            </a:r>
          </a:p>
          <a:p>
            <a:r>
              <a:rPr lang="en-US" sz="2400" dirty="0"/>
              <a:t>Overwhelming tiredness</a:t>
            </a:r>
          </a:p>
          <a:p>
            <a:r>
              <a:rPr lang="en-US" sz="2400" dirty="0"/>
              <a:t>Weakness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28650" y="609600"/>
            <a:ext cx="7886700" cy="1325563"/>
          </a:xfrm>
        </p:spPr>
        <p:txBody>
          <a:bodyPr>
            <a:normAutofit/>
          </a:bodyPr>
          <a:lstStyle/>
          <a:p>
            <a:r>
              <a:rPr lang="en-US" dirty="0"/>
              <a:t>Hyperthermia</a:t>
            </a:r>
          </a:p>
        </p:txBody>
      </p:sp>
      <p:sp>
        <p:nvSpPr>
          <p:cNvPr id="135171" name="Rectangle 3"/>
          <p:cNvSpPr>
            <a:spLocks noGrp="1" noChangeArrowheads="1"/>
          </p:cNvSpPr>
          <p:nvPr>
            <p:ph type="body" idx="1"/>
          </p:nvPr>
        </p:nvSpPr>
        <p:spPr>
          <a:xfrm>
            <a:off x="838200" y="2103437"/>
            <a:ext cx="7391400" cy="4525963"/>
          </a:xfrm>
        </p:spPr>
        <p:txBody>
          <a:bodyPr/>
          <a:lstStyle/>
          <a:p>
            <a:pPr>
              <a:buFontTx/>
              <a:buNone/>
            </a:pPr>
            <a:r>
              <a:rPr lang="en-US" sz="2800" b="1" dirty="0"/>
              <a:t>First aid for heat exhaustion</a:t>
            </a:r>
          </a:p>
          <a:p>
            <a:r>
              <a:rPr lang="en-US" sz="2400" dirty="0"/>
              <a:t>Cool the patient</a:t>
            </a:r>
          </a:p>
          <a:p>
            <a:r>
              <a:rPr lang="en-US" sz="2400" dirty="0"/>
              <a:t>Remove exposure suit (or loosen clothing)</a:t>
            </a:r>
          </a:p>
          <a:p>
            <a:r>
              <a:rPr lang="en-US" sz="2400" dirty="0"/>
              <a:t>Administer fluids</a:t>
            </a:r>
          </a:p>
          <a:p>
            <a:r>
              <a:rPr lang="en-US" sz="2400" dirty="0"/>
              <a:t>Administer oxygen, if exhibiting respiratory distress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28650" y="609600"/>
            <a:ext cx="7886700" cy="1325563"/>
          </a:xfrm>
        </p:spPr>
        <p:txBody>
          <a:bodyPr>
            <a:normAutofit/>
          </a:bodyPr>
          <a:lstStyle/>
          <a:p>
            <a:r>
              <a:rPr lang="en-US" dirty="0"/>
              <a:t>Hyperthermia</a:t>
            </a:r>
          </a:p>
        </p:txBody>
      </p:sp>
      <p:sp>
        <p:nvSpPr>
          <p:cNvPr id="136195" name="Rectangle 3"/>
          <p:cNvSpPr>
            <a:spLocks noGrp="1" noChangeArrowheads="1"/>
          </p:cNvSpPr>
          <p:nvPr>
            <p:ph type="body" idx="1"/>
          </p:nvPr>
        </p:nvSpPr>
        <p:spPr>
          <a:xfrm>
            <a:off x="838200" y="2133600"/>
            <a:ext cx="7391400" cy="4525963"/>
          </a:xfrm>
        </p:spPr>
        <p:txBody>
          <a:bodyPr/>
          <a:lstStyle/>
          <a:p>
            <a:pPr>
              <a:buFontTx/>
              <a:buNone/>
            </a:pPr>
            <a:r>
              <a:rPr lang="en-US" sz="2800" b="1" dirty="0"/>
              <a:t>Signs and symptoms of heat stroke</a:t>
            </a:r>
          </a:p>
          <a:p>
            <a:r>
              <a:rPr lang="en-US" sz="2400" dirty="0"/>
              <a:t>Listless and/or unresponsive</a:t>
            </a:r>
          </a:p>
          <a:p>
            <a:r>
              <a:rPr lang="en-US" sz="2400" dirty="0"/>
              <a:t>Rapid and stronger than normal pulse (bounding)</a:t>
            </a:r>
          </a:p>
          <a:p>
            <a:r>
              <a:rPr lang="en-US" sz="2400" dirty="0"/>
              <a:t>Rapid breathing</a:t>
            </a:r>
          </a:p>
          <a:p>
            <a:r>
              <a:rPr lang="en-US" sz="2400" dirty="0"/>
              <a:t>Skin is hot, red, and dry</a:t>
            </a:r>
          </a:p>
        </p:txBody>
      </p:sp>
      <p:sp>
        <p:nvSpPr>
          <p:cNvPr id="4" name="Slide Number Placeholder 3"/>
          <p:cNvSpPr>
            <a:spLocks noGrp="1"/>
          </p:cNvSpPr>
          <p:nvPr>
            <p:ph type="sldNum" sz="quarter" idx="12"/>
          </p:nvPr>
        </p:nvSpPr>
        <p:spPr/>
        <p:txBody>
          <a:bodyPr/>
          <a:lstStyle/>
          <a:p>
            <a:fld id="{031A6A8E-E912-4501-8AD3-CBFDBC0F7E08}"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28650" y="609600"/>
            <a:ext cx="7886700" cy="1325563"/>
          </a:xfrm>
        </p:spPr>
        <p:txBody>
          <a:bodyPr>
            <a:normAutofit/>
          </a:bodyPr>
          <a:lstStyle/>
          <a:p>
            <a:r>
              <a:rPr lang="en-US" dirty="0"/>
              <a:t>Hyperthermia</a:t>
            </a:r>
          </a:p>
        </p:txBody>
      </p:sp>
      <p:sp>
        <p:nvSpPr>
          <p:cNvPr id="137219" name="Rectangle 3"/>
          <p:cNvSpPr>
            <a:spLocks noGrp="1" noChangeArrowheads="1"/>
          </p:cNvSpPr>
          <p:nvPr>
            <p:ph type="body" idx="1"/>
          </p:nvPr>
        </p:nvSpPr>
        <p:spPr>
          <a:xfrm>
            <a:off x="838200" y="2133600"/>
            <a:ext cx="7391400" cy="4525963"/>
          </a:xfrm>
        </p:spPr>
        <p:txBody>
          <a:bodyPr/>
          <a:lstStyle/>
          <a:p>
            <a:pPr>
              <a:buFontTx/>
              <a:buNone/>
            </a:pPr>
            <a:r>
              <a:rPr lang="en-US" sz="2800" b="1" dirty="0"/>
              <a:t>First aid for heat stroke</a:t>
            </a:r>
          </a:p>
          <a:p>
            <a:r>
              <a:rPr lang="en-US" sz="2400" dirty="0"/>
              <a:t>Immediately cool the patient as quickly as  possible</a:t>
            </a:r>
          </a:p>
          <a:p>
            <a:r>
              <a:rPr lang="en-US" sz="2400" dirty="0"/>
              <a:t>Remove exposure suit (or loosen clothing)</a:t>
            </a:r>
          </a:p>
          <a:p>
            <a:r>
              <a:rPr lang="en-US" sz="2400" dirty="0"/>
              <a:t>Administer fluids if conscious</a:t>
            </a:r>
          </a:p>
          <a:p>
            <a:r>
              <a:rPr lang="en-US" sz="2400" dirty="0"/>
              <a:t>Administer oxygen</a:t>
            </a:r>
          </a:p>
          <a:p>
            <a:r>
              <a:rPr lang="en-US" sz="2400" dirty="0"/>
              <a:t>Treat for shock</a:t>
            </a:r>
          </a:p>
        </p:txBody>
      </p:sp>
      <p:sp>
        <p:nvSpPr>
          <p:cNvPr id="4" name="Slide Number Placeholder 3"/>
          <p:cNvSpPr>
            <a:spLocks noGrp="1"/>
          </p:cNvSpPr>
          <p:nvPr>
            <p:ph type="sldNum" sz="quarter" idx="12"/>
          </p:nvPr>
        </p:nvSpPr>
        <p:spPr/>
        <p:txBody>
          <a:bodyPr/>
          <a:lstStyle/>
          <a:p>
            <a:fld id="{031A6A8E-E912-4501-8AD3-CBFDBC0F7E08}"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28650" y="609600"/>
            <a:ext cx="7886700" cy="1325563"/>
          </a:xfrm>
        </p:spPr>
        <p:txBody>
          <a:bodyPr>
            <a:normAutofit/>
          </a:bodyPr>
          <a:lstStyle/>
          <a:p>
            <a:r>
              <a:rPr lang="en-US" dirty="0"/>
              <a:t>Summary</a:t>
            </a:r>
          </a:p>
        </p:txBody>
      </p:sp>
      <p:sp>
        <p:nvSpPr>
          <p:cNvPr id="138243" name="Rectangle 3"/>
          <p:cNvSpPr>
            <a:spLocks noGrp="1" noChangeArrowheads="1"/>
          </p:cNvSpPr>
          <p:nvPr>
            <p:ph type="body" idx="1"/>
          </p:nvPr>
        </p:nvSpPr>
        <p:spPr>
          <a:xfrm>
            <a:off x="838200" y="2133600"/>
            <a:ext cx="5715000" cy="4525963"/>
          </a:xfrm>
        </p:spPr>
        <p:txBody>
          <a:bodyPr/>
          <a:lstStyle/>
          <a:p>
            <a:pPr>
              <a:buFontTx/>
              <a:buNone/>
            </a:pPr>
            <a:r>
              <a:rPr lang="en-US" sz="2800" b="1" dirty="0"/>
              <a:t>Dealing with dive emergencies</a:t>
            </a:r>
          </a:p>
          <a:p>
            <a:r>
              <a:rPr lang="en-US" sz="2400" dirty="0"/>
              <a:t>Recognize, respond, rescue, and record</a:t>
            </a:r>
          </a:p>
          <a:p>
            <a:r>
              <a:rPr lang="en-US" sz="2400" dirty="0"/>
              <a:t>Assess the victim’s injuries</a:t>
            </a:r>
          </a:p>
          <a:p>
            <a:r>
              <a:rPr lang="en-US" sz="2400" dirty="0"/>
              <a:t>Render appropriate first aid, including oxygen</a:t>
            </a:r>
          </a:p>
        </p:txBody>
      </p:sp>
      <p:pic>
        <p:nvPicPr>
          <p:cNvPr id="138244" name="Picture 4" descr="Deco bar&amp; hangoff tank.png                                     0000BD2D&#10;Maxtor 300                     C168EF42:"/>
          <p:cNvPicPr>
            <a:picLocks noChangeAspect="1" noChangeArrowheads="1"/>
          </p:cNvPicPr>
          <p:nvPr/>
        </p:nvPicPr>
        <p:blipFill>
          <a:blip r:embed="rId2" cstate="print"/>
          <a:srcRect/>
          <a:stretch>
            <a:fillRect/>
          </a:stretch>
        </p:blipFill>
        <p:spPr bwMode="auto">
          <a:xfrm>
            <a:off x="6705600" y="2362200"/>
            <a:ext cx="1809750" cy="25177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31A6A8E-E912-4501-8AD3-CBFDBC0F7E0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7" name="Rectangle 4"/>
          <p:cNvSpPr txBox="1">
            <a:spLocks noChangeArrowheads="1"/>
          </p:cNvSpPr>
          <p:nvPr/>
        </p:nvSpPr>
        <p:spPr>
          <a:xfrm>
            <a:off x="685800" y="29718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smtClean="0">
                <a:ln>
                  <a:noFill/>
                </a:ln>
                <a:solidFill>
                  <a:schemeClr val="accent1"/>
                </a:solidFill>
                <a:effectLst/>
                <a:uLnTx/>
                <a:uFillTx/>
                <a:latin typeface="+mj-lt"/>
                <a:ea typeface="+mj-ea"/>
                <a:cs typeface="+mj-cs"/>
              </a:rPr>
              <a:t>Scuba I.Q. Review</a:t>
            </a:r>
            <a:endParaRPr kumimoji="0" lang="en-US" sz="4400" b="1" i="1"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3581400"/>
            <a:ext cx="8001000" cy="1219200"/>
          </a:xfrm>
          <a:prstGeom prst="roundRect">
            <a:avLst>
              <a:gd name="adj" fmla="val 16933"/>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5"/>
          <p:cNvSpPr>
            <a:spLocks noChangeArrowheads="1"/>
          </p:cNvSpPr>
          <p:nvPr/>
        </p:nvSpPr>
        <p:spPr bwMode="auto">
          <a:xfrm>
            <a:off x="1371600" y="3657600"/>
            <a:ext cx="7086600" cy="1143000"/>
          </a:xfrm>
          <a:prstGeom prst="rect">
            <a:avLst/>
          </a:prstGeom>
          <a:noFill/>
          <a:ln w="9525">
            <a:noFill/>
            <a:miter lim="800000"/>
            <a:headEnd/>
            <a:tailEnd/>
          </a:ln>
          <a:effectLst/>
        </p:spPr>
        <p:txBody>
          <a:bodyPr/>
          <a:lstStyle/>
          <a:p>
            <a:pPr marL="609600" indent="-609600">
              <a:buFontTx/>
              <a:buNone/>
            </a:pPr>
            <a:r>
              <a:rPr lang="en-US" sz="2400" dirty="0" smtClean="0">
                <a:solidFill>
                  <a:schemeClr val="bg1"/>
                </a:solidFill>
              </a:rPr>
              <a:t>        </a:t>
            </a:r>
            <a:r>
              <a:rPr lang="ru-RU" sz="2400" dirty="0" smtClean="0">
                <a:solidFill>
                  <a:schemeClr val="bg1"/>
                </a:solidFill>
              </a:rPr>
              <a:t> The security of knowing that all support persons </a:t>
            </a:r>
            <a:r>
              <a:rPr lang="en-US" sz="2400" dirty="0" smtClean="0">
                <a:solidFill>
                  <a:schemeClr val="bg1"/>
                </a:solidFill>
              </a:rPr>
              <a:t>  </a:t>
            </a:r>
            <a:r>
              <a:rPr lang="ru-RU" sz="2400" dirty="0" smtClean="0">
                <a:solidFill>
                  <a:schemeClr val="bg1"/>
                </a:solidFill>
              </a:rPr>
              <a:t>are practiced and rehearsed in their roles</a:t>
            </a:r>
            <a:endParaRPr lang="en-US" sz="2400" dirty="0">
              <a:solidFill>
                <a:schemeClr val="bg1"/>
              </a:solidFill>
              <a:latin typeface="Times" charset="0"/>
            </a:endParaRPr>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266" name="Rectangle 2"/>
          <p:cNvSpPr>
            <a:spLocks noGrp="1" noChangeArrowheads="1"/>
          </p:cNvSpPr>
          <p:nvPr>
            <p:ph type="title"/>
          </p:nvPr>
        </p:nvSpPr>
        <p:spPr/>
        <p:txBody>
          <a:bodyPr/>
          <a:lstStyle/>
          <a:p>
            <a:r>
              <a:rPr lang="en-US" sz="4000" dirty="0"/>
              <a:t>Scuba IQ Review</a:t>
            </a:r>
          </a:p>
        </p:txBody>
      </p:sp>
      <p:sp>
        <p:nvSpPr>
          <p:cNvPr id="139267" name="Rectangle 3"/>
          <p:cNvSpPr>
            <a:spLocks noGrp="1" noChangeArrowheads="1"/>
          </p:cNvSpPr>
          <p:nvPr>
            <p:ph type="body" idx="1"/>
          </p:nvPr>
        </p:nvSpPr>
        <p:spPr>
          <a:xfrm>
            <a:off x="1219200" y="2286000"/>
            <a:ext cx="7391400" cy="1600200"/>
          </a:xfrm>
        </p:spPr>
        <p:txBody>
          <a:bodyPr/>
          <a:lstStyle/>
          <a:p>
            <a:pPr marL="609600" indent="-609600">
              <a:buNone/>
            </a:pPr>
            <a:r>
              <a:rPr lang="en-US" sz="2800" dirty="0" smtClean="0">
                <a:solidFill>
                  <a:schemeClr val="bg1"/>
                </a:solidFill>
              </a:rPr>
              <a:t>        </a:t>
            </a:r>
            <a:r>
              <a:rPr lang="ru-RU" sz="2800" dirty="0" smtClean="0">
                <a:solidFill>
                  <a:schemeClr val="bg1"/>
                </a:solidFill>
              </a:rPr>
              <a:t>Why </a:t>
            </a:r>
            <a:r>
              <a:rPr lang="ru-RU" sz="2800" dirty="0">
                <a:solidFill>
                  <a:schemeClr val="bg1"/>
                </a:solidFill>
              </a:rPr>
              <a:t>is good, general dive </a:t>
            </a:r>
            <a:r>
              <a:rPr lang="en-US" sz="2800" dirty="0">
                <a:solidFill>
                  <a:schemeClr val="bg1"/>
                </a:solidFill>
              </a:rPr>
              <a:t>site</a:t>
            </a:r>
            <a:r>
              <a:rPr lang="ru-RU" sz="2800" dirty="0">
                <a:solidFill>
                  <a:schemeClr val="bg1"/>
                </a:solidFill>
              </a:rPr>
              <a:t> </a:t>
            </a:r>
            <a:r>
              <a:rPr lang="ru-RU" sz="2800" dirty="0" smtClean="0">
                <a:solidFill>
                  <a:schemeClr val="bg1"/>
                </a:solidFill>
              </a:rPr>
              <a:t>organization </a:t>
            </a:r>
            <a:r>
              <a:rPr lang="ru-RU" sz="2800" dirty="0">
                <a:solidFill>
                  <a:schemeClr val="bg1"/>
                </a:solidFill>
              </a:rPr>
              <a:t>a </a:t>
            </a:r>
            <a:r>
              <a:rPr lang="ru-RU" sz="2800" dirty="0" smtClean="0">
                <a:solidFill>
                  <a:schemeClr val="bg1"/>
                </a:solidFill>
              </a:rPr>
              <a:t>benefit </a:t>
            </a:r>
            <a:r>
              <a:rPr lang="ru-RU" sz="2800" dirty="0">
                <a:solidFill>
                  <a:schemeClr val="bg1"/>
                </a:solidFill>
              </a:rPr>
              <a:t>in the event of a diving  accident?</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3" name="TextBox 12"/>
          <p:cNvSpPr txBox="1"/>
          <p:nvPr/>
        </p:nvSpPr>
        <p:spPr>
          <a:xfrm>
            <a:off x="914400" y="2057400"/>
            <a:ext cx="1032655"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 </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3581400"/>
            <a:ext cx="8001000" cy="1219200"/>
          </a:xfrm>
          <a:prstGeom prst="roundRect">
            <a:avLst>
              <a:gd name="adj" fmla="val 1551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314" name="Rectangle 2"/>
          <p:cNvSpPr>
            <a:spLocks noGrp="1" noChangeArrowheads="1"/>
          </p:cNvSpPr>
          <p:nvPr>
            <p:ph type="title"/>
          </p:nvPr>
        </p:nvSpPr>
        <p:spPr/>
        <p:txBody>
          <a:bodyPr/>
          <a:lstStyle/>
          <a:p>
            <a:r>
              <a:rPr lang="en-US" sz="4000" dirty="0"/>
              <a:t>Scuba IQ Review</a:t>
            </a:r>
          </a:p>
        </p:txBody>
      </p:sp>
      <p:sp>
        <p:nvSpPr>
          <p:cNvPr id="141315" name="Rectangle 3"/>
          <p:cNvSpPr>
            <a:spLocks noGrp="1" noChangeArrowheads="1"/>
          </p:cNvSpPr>
          <p:nvPr>
            <p:ph type="body" idx="1"/>
          </p:nvPr>
        </p:nvSpPr>
        <p:spPr>
          <a:xfrm>
            <a:off x="1524000" y="2286000"/>
            <a:ext cx="7391400" cy="1600200"/>
          </a:xfrm>
        </p:spPr>
        <p:txBody>
          <a:bodyPr/>
          <a:lstStyle/>
          <a:p>
            <a:pPr marL="609600" indent="-609600">
              <a:buFont typeface="Times" charset="0"/>
              <a:buNone/>
            </a:pPr>
            <a:r>
              <a:rPr lang="ru-RU" sz="2800" b="1" dirty="0">
                <a:solidFill>
                  <a:schemeClr val="bg1"/>
                </a:solidFill>
              </a:rPr>
              <a:t>	</a:t>
            </a:r>
            <a:r>
              <a:rPr lang="ru-RU" sz="2800" dirty="0">
                <a:solidFill>
                  <a:schemeClr val="bg1"/>
                </a:solidFill>
              </a:rPr>
              <a:t>List and explain the four R’s of the emergency plan.</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2</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81200" y="3657600"/>
            <a:ext cx="7086600" cy="2743200"/>
          </a:xfrm>
          <a:prstGeom prst="rect">
            <a:avLst/>
          </a:prstGeom>
          <a:noFill/>
          <a:ln w="9525">
            <a:noFill/>
            <a:miter lim="800000"/>
            <a:headEnd/>
            <a:tailEnd/>
          </a:ln>
          <a:effectLst/>
        </p:spPr>
        <p:txBody>
          <a:bodyPr/>
          <a:lstStyle/>
          <a:p>
            <a:pPr marL="342900" indent="-342900" algn="just">
              <a:spcBef>
                <a:spcPct val="20000"/>
              </a:spcBef>
              <a:buFont typeface="Arial" pitchFamily="34" charset="0"/>
              <a:buChar char="•"/>
            </a:pPr>
            <a:r>
              <a:rPr lang="ru-RU" sz="2400" dirty="0" smtClean="0">
                <a:solidFill>
                  <a:schemeClr val="bg1"/>
                </a:solidFill>
              </a:rPr>
              <a:t>Recognize</a:t>
            </a:r>
          </a:p>
          <a:p>
            <a:pPr marL="342900" indent="-342900" algn="just">
              <a:spcBef>
                <a:spcPct val="20000"/>
              </a:spcBef>
              <a:buFontTx/>
              <a:buChar char="•"/>
            </a:pPr>
            <a:r>
              <a:rPr lang="ru-RU" sz="2400" dirty="0" smtClean="0">
                <a:solidFill>
                  <a:schemeClr val="bg1"/>
                </a:solidFill>
              </a:rPr>
              <a:t>Respond</a:t>
            </a:r>
          </a:p>
          <a:p>
            <a:pPr marL="609600" indent="-609600">
              <a:buFontTx/>
              <a:buNone/>
            </a:pP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13"/>
          <p:cNvSpPr/>
          <p:nvPr/>
        </p:nvSpPr>
        <p:spPr>
          <a:xfrm>
            <a:off x="3962400" y="3667137"/>
            <a:ext cx="4572000" cy="904863"/>
          </a:xfrm>
          <a:prstGeom prst="rect">
            <a:avLst/>
          </a:prstGeom>
        </p:spPr>
        <p:txBody>
          <a:bodyPr>
            <a:spAutoFit/>
          </a:bodyPr>
          <a:lstStyle/>
          <a:p>
            <a:pPr marL="342900" indent="-342900" algn="just">
              <a:spcBef>
                <a:spcPct val="20000"/>
              </a:spcBef>
              <a:buFontTx/>
              <a:buChar char="•"/>
            </a:pPr>
            <a:r>
              <a:rPr lang="ru-RU" sz="2400" dirty="0" smtClean="0">
                <a:solidFill>
                  <a:schemeClr val="bg1"/>
                </a:solidFill>
              </a:rPr>
              <a:t>Rescue</a:t>
            </a:r>
          </a:p>
          <a:p>
            <a:pPr marL="342900" indent="-342900">
              <a:spcBef>
                <a:spcPct val="20000"/>
              </a:spcBef>
              <a:buFontTx/>
              <a:buChar char="•"/>
            </a:pPr>
            <a:r>
              <a:rPr lang="ru-RU" sz="2400" dirty="0" smtClean="0">
                <a:solidFill>
                  <a:schemeClr val="bg1"/>
                </a:solidFill>
              </a:rPr>
              <a:t>Record</a:t>
            </a:r>
            <a:endParaRPr lang="en-US" sz="2400" dirty="0" smtClean="0">
              <a:solidFill>
                <a:srgbClr val="000000"/>
              </a:solidFill>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3581400"/>
            <a:ext cx="8001000" cy="1143000"/>
          </a:xfrm>
          <a:prstGeom prst="roundRect">
            <a:avLst>
              <a:gd name="adj" fmla="val 14952"/>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338" name="Rectangle 2"/>
          <p:cNvSpPr>
            <a:spLocks noGrp="1" noChangeArrowheads="1"/>
          </p:cNvSpPr>
          <p:nvPr>
            <p:ph type="title"/>
          </p:nvPr>
        </p:nvSpPr>
        <p:spPr/>
        <p:txBody>
          <a:bodyPr/>
          <a:lstStyle/>
          <a:p>
            <a:r>
              <a:rPr lang="en-US" sz="4000" dirty="0"/>
              <a:t>Scuba IQ Review</a:t>
            </a:r>
          </a:p>
        </p:txBody>
      </p:sp>
      <p:sp>
        <p:nvSpPr>
          <p:cNvPr id="142339" name="Rectangle 3"/>
          <p:cNvSpPr>
            <a:spLocks noGrp="1" noChangeArrowheads="1"/>
          </p:cNvSpPr>
          <p:nvPr>
            <p:ph type="body" idx="1"/>
          </p:nvPr>
        </p:nvSpPr>
        <p:spPr>
          <a:xfrm>
            <a:off x="1371600" y="2286000"/>
            <a:ext cx="7391400" cy="1600200"/>
          </a:xfrm>
        </p:spPr>
        <p:txBody>
          <a:bodyPr/>
          <a:lstStyle/>
          <a:p>
            <a:pPr marL="609600" indent="-609600">
              <a:buFont typeface="Times" charset="0"/>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Who is the most important person on the accident scene?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3</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371600" y="3657600"/>
            <a:ext cx="7086600" cy="2743200"/>
          </a:xfrm>
          <a:prstGeom prst="rect">
            <a:avLst/>
          </a:prstGeom>
          <a:noFill/>
          <a:ln w="9525">
            <a:noFill/>
            <a:miter lim="800000"/>
            <a:headEnd/>
            <a:tailEnd/>
          </a:ln>
          <a:effectLst/>
        </p:spPr>
        <p:txBody>
          <a:bodyPr/>
          <a:lstStyle/>
          <a:p>
            <a:pPr marL="609600" indent="-609600"/>
            <a:r>
              <a:rPr lang="ru-RU" sz="2400" dirty="0" smtClean="0">
                <a:solidFill>
                  <a:schemeClr val="bg1"/>
                </a:solidFill>
              </a:rPr>
              <a:t>	You are the most important person on the </a:t>
            </a:r>
            <a:r>
              <a:rPr lang="en-US" sz="2400" dirty="0" smtClean="0">
                <a:solidFill>
                  <a:schemeClr val="bg1"/>
                </a:solidFill>
              </a:rPr>
              <a:t>  </a:t>
            </a:r>
            <a:r>
              <a:rPr lang="ru-RU" sz="2400" dirty="0" smtClean="0">
                <a:solidFill>
                  <a:schemeClr val="bg1"/>
                </a:solidFill>
              </a:rPr>
              <a:t>accident scene</a:t>
            </a:r>
            <a:endParaRPr lang="en-US" sz="2800" dirty="0" smtClean="0">
              <a:solidFill>
                <a:srgbClr val="000000"/>
              </a:solidFill>
            </a:endParaRPr>
          </a:p>
          <a:p>
            <a:pPr marL="609600" indent="-609600">
              <a:buFontTx/>
              <a:buNone/>
            </a:pP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3581400"/>
            <a:ext cx="8001000" cy="1524000"/>
          </a:xfrm>
          <a:prstGeom prst="roundRect">
            <a:avLst>
              <a:gd name="adj" fmla="val 16150"/>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62" name="Rectangle 2"/>
          <p:cNvSpPr>
            <a:spLocks noGrp="1" noChangeArrowheads="1"/>
          </p:cNvSpPr>
          <p:nvPr>
            <p:ph type="title"/>
          </p:nvPr>
        </p:nvSpPr>
        <p:spPr/>
        <p:txBody>
          <a:bodyPr/>
          <a:lstStyle/>
          <a:p>
            <a:r>
              <a:rPr lang="en-US" sz="4000" dirty="0"/>
              <a:t>Scuba IQ Review</a:t>
            </a:r>
          </a:p>
        </p:txBody>
      </p:sp>
      <p:sp>
        <p:nvSpPr>
          <p:cNvPr id="143363" name="Rectangle 3"/>
          <p:cNvSpPr>
            <a:spLocks noGrp="1" noChangeArrowheads="1"/>
          </p:cNvSpPr>
          <p:nvPr>
            <p:ph type="body" idx="1"/>
          </p:nvPr>
        </p:nvSpPr>
        <p:spPr>
          <a:xfrm>
            <a:off x="1371600" y="2362200"/>
            <a:ext cx="7010400" cy="1600200"/>
          </a:xfrm>
        </p:spPr>
        <p:txBody>
          <a:bodyPr/>
          <a:lstStyle/>
          <a:p>
            <a:pPr marL="609600" indent="-609600">
              <a:buFont typeface="Times" charset="0"/>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What is meant by the A, B, C’s of the Primary Survey?</a:t>
            </a:r>
            <a:endParaRPr lang="en-US" dirty="0">
              <a:solidFill>
                <a:schemeClr val="bg1"/>
              </a:solidFill>
            </a:endParaRPr>
          </a:p>
        </p:txBody>
      </p:sp>
      <p:sp>
        <p:nvSpPr>
          <p:cNvPr id="143364" name="Rectangle 4"/>
          <p:cNvSpPr>
            <a:spLocks noChangeArrowheads="1"/>
          </p:cNvSpPr>
          <p:nvPr/>
        </p:nvSpPr>
        <p:spPr bwMode="auto">
          <a:xfrm>
            <a:off x="6324600" y="5661818"/>
            <a:ext cx="5638800" cy="2392363"/>
          </a:xfrm>
          <a:prstGeom prst="rect">
            <a:avLst/>
          </a:prstGeom>
          <a:noFill/>
          <a:ln w="9525">
            <a:noFill/>
            <a:miter lim="800000"/>
            <a:headEnd/>
            <a:tailEnd/>
          </a:ln>
          <a:effectLst/>
        </p:spPr>
        <p:txBody>
          <a:bodyPr/>
          <a:lstStyle/>
          <a:p>
            <a:pPr marL="342900" indent="-342900" algn="just">
              <a:spcBef>
                <a:spcPct val="20000"/>
              </a:spcBef>
              <a:buFontTx/>
              <a:buChar char="•"/>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4</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81200" y="3657600"/>
            <a:ext cx="7086600" cy="2743200"/>
          </a:xfrm>
          <a:prstGeom prst="rect">
            <a:avLst/>
          </a:prstGeom>
          <a:noFill/>
          <a:ln w="9525">
            <a:noFill/>
            <a:miter lim="800000"/>
            <a:headEnd/>
            <a:tailEnd/>
          </a:ln>
          <a:effectLst/>
        </p:spPr>
        <p:txBody>
          <a:bodyPr/>
          <a:lstStyle/>
          <a:p>
            <a:pPr marL="342900" indent="-342900" algn="just">
              <a:spcBef>
                <a:spcPct val="20000"/>
              </a:spcBef>
              <a:buFontTx/>
              <a:buChar char="•"/>
            </a:pPr>
            <a:r>
              <a:rPr lang="ru-RU" sz="2400" dirty="0" smtClean="0">
                <a:solidFill>
                  <a:schemeClr val="bg1"/>
                </a:solidFill>
              </a:rPr>
              <a:t>Airway</a:t>
            </a:r>
          </a:p>
          <a:p>
            <a:pPr marL="342900" indent="-342900" algn="just">
              <a:spcBef>
                <a:spcPct val="20000"/>
              </a:spcBef>
              <a:buFontTx/>
              <a:buChar char="•"/>
            </a:pPr>
            <a:r>
              <a:rPr lang="ru-RU" sz="2400" dirty="0" smtClean="0">
                <a:solidFill>
                  <a:schemeClr val="bg1"/>
                </a:solidFill>
              </a:rPr>
              <a:t>Breathing</a:t>
            </a:r>
          </a:p>
          <a:p>
            <a:pPr marL="342900" indent="-342900">
              <a:spcBef>
                <a:spcPct val="20000"/>
              </a:spcBef>
              <a:buFontTx/>
              <a:buChar char="•"/>
            </a:pPr>
            <a:r>
              <a:rPr lang="ru-RU" sz="2400" dirty="0" smtClean="0">
                <a:solidFill>
                  <a:schemeClr val="bg1"/>
                </a:solidFill>
              </a:rPr>
              <a:t>Circulation</a:t>
            </a:r>
            <a:endParaRPr lang="en-US" sz="2800" dirty="0" smtClean="0">
              <a:solidFill>
                <a:srgbClr val="000000"/>
              </a:solidFill>
            </a:endParaRPr>
          </a:p>
          <a:p>
            <a:pPr marL="609600" indent="-609600">
              <a:buFontTx/>
              <a:buNone/>
            </a:pP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28650" y="609600"/>
            <a:ext cx="7886700" cy="1325563"/>
          </a:xfrm>
        </p:spPr>
        <p:txBody>
          <a:bodyPr>
            <a:normAutofit/>
          </a:bodyPr>
          <a:lstStyle/>
          <a:p>
            <a:r>
              <a:rPr lang="en-US" dirty="0"/>
              <a:t>Dive Site Organization</a:t>
            </a:r>
          </a:p>
        </p:txBody>
      </p:sp>
      <p:sp>
        <p:nvSpPr>
          <p:cNvPr id="98307" name="Rectangle 3"/>
          <p:cNvSpPr>
            <a:spLocks noGrp="1" noChangeArrowheads="1"/>
          </p:cNvSpPr>
          <p:nvPr>
            <p:ph type="body" idx="1"/>
          </p:nvPr>
        </p:nvSpPr>
        <p:spPr>
          <a:xfrm>
            <a:off x="838200" y="2133600"/>
            <a:ext cx="7315200" cy="4525963"/>
          </a:xfrm>
        </p:spPr>
        <p:txBody>
          <a:bodyPr/>
          <a:lstStyle/>
          <a:p>
            <a:pPr>
              <a:buFontTx/>
              <a:buNone/>
            </a:pPr>
            <a:r>
              <a:rPr lang="en-US" sz="2800" b="1" dirty="0"/>
              <a:t>Role of rescue team leader</a:t>
            </a:r>
          </a:p>
          <a:p>
            <a:r>
              <a:rPr lang="en-US" sz="2400" dirty="0"/>
              <a:t>Initiate the recall signal, to bring all divers back</a:t>
            </a:r>
          </a:p>
          <a:p>
            <a:r>
              <a:rPr lang="en-US" sz="2400" dirty="0"/>
              <a:t>Assemble rescue and emergency gear</a:t>
            </a:r>
          </a:p>
          <a:p>
            <a:r>
              <a:rPr lang="en-US" sz="2400" dirty="0"/>
              <a:t>Assign rescue divers to assist victim in water</a:t>
            </a:r>
          </a:p>
          <a:p>
            <a:r>
              <a:rPr lang="en-US" sz="2400" dirty="0"/>
              <a:t>Assign someone to begin recording events, times, and related information</a:t>
            </a:r>
          </a:p>
          <a:p>
            <a:r>
              <a:rPr lang="en-US" sz="2400" dirty="0"/>
              <a:t>Assign someone to summon additional assistance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3581400"/>
            <a:ext cx="8001000" cy="1143000"/>
          </a:xfrm>
          <a:prstGeom prst="roundRect">
            <a:avLst>
              <a:gd name="adj" fmla="val 17971"/>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386" name="Rectangle 2"/>
          <p:cNvSpPr>
            <a:spLocks noGrp="1" noChangeArrowheads="1"/>
          </p:cNvSpPr>
          <p:nvPr>
            <p:ph type="title"/>
          </p:nvPr>
        </p:nvSpPr>
        <p:spPr/>
        <p:txBody>
          <a:bodyPr/>
          <a:lstStyle/>
          <a:p>
            <a:r>
              <a:rPr lang="en-US" sz="4000" dirty="0"/>
              <a:t>Scuba IQ Review</a:t>
            </a:r>
          </a:p>
        </p:txBody>
      </p:sp>
      <p:sp>
        <p:nvSpPr>
          <p:cNvPr id="144387" name="Rectangle 3"/>
          <p:cNvSpPr>
            <a:spLocks noGrp="1" noChangeArrowheads="1"/>
          </p:cNvSpPr>
          <p:nvPr>
            <p:ph type="body" idx="1"/>
          </p:nvPr>
        </p:nvSpPr>
        <p:spPr>
          <a:xfrm>
            <a:off x="1295400" y="2286000"/>
            <a:ext cx="7391400" cy="1600200"/>
          </a:xfrm>
        </p:spPr>
        <p:txBody>
          <a:bodyPr/>
          <a:lstStyle/>
          <a:p>
            <a:pPr marL="609600" indent="-609600">
              <a:buFont typeface="Times" charset="0"/>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What are the indications that CPR should be begun on a diving accident victim?</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5</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371600" y="3657600"/>
            <a:ext cx="7086600" cy="2743200"/>
          </a:xfrm>
          <a:prstGeom prst="rect">
            <a:avLst/>
          </a:prstGeom>
          <a:noFill/>
          <a:ln w="9525">
            <a:noFill/>
            <a:miter lim="800000"/>
            <a:headEnd/>
            <a:tailEnd/>
          </a:ln>
          <a:effectLst/>
        </p:spPr>
        <p:txBody>
          <a:bodyPr/>
          <a:lstStyle/>
          <a:p>
            <a:pPr marL="609600" indent="-609600"/>
            <a:r>
              <a:rPr lang="ru-RU" sz="2400" dirty="0" smtClean="0">
                <a:solidFill>
                  <a:schemeClr val="bg1"/>
                </a:solidFill>
              </a:rPr>
              <a:t>	You have established that the victim is not breathing, and has no pulse or other signs of life</a:t>
            </a:r>
            <a:r>
              <a:rPr lang="ru-RU" sz="2800" dirty="0" smtClean="0">
                <a:solidFill>
                  <a:srgbClr val="000000"/>
                </a:solidFill>
              </a:rPr>
              <a:t> </a:t>
            </a:r>
            <a:endParaRPr lang="en-US" sz="2800" dirty="0" smtClean="0">
              <a:solidFill>
                <a:srgbClr val="000000"/>
              </a:solidFill>
            </a:endParaRPr>
          </a:p>
          <a:p>
            <a:pPr marL="609600" indent="-609600">
              <a:buFontTx/>
              <a:buNone/>
            </a:pP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3581400"/>
            <a:ext cx="8001000" cy="1524000"/>
          </a:xfrm>
          <a:prstGeom prst="roundRect">
            <a:avLst>
              <a:gd name="adj" fmla="val 1438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410" name="Rectangle 2"/>
          <p:cNvSpPr>
            <a:spLocks noGrp="1" noChangeArrowheads="1"/>
          </p:cNvSpPr>
          <p:nvPr>
            <p:ph type="title"/>
          </p:nvPr>
        </p:nvSpPr>
        <p:spPr/>
        <p:txBody>
          <a:bodyPr/>
          <a:lstStyle/>
          <a:p>
            <a:r>
              <a:rPr lang="en-US" sz="4000" dirty="0"/>
              <a:t>Scuba IQ Review</a:t>
            </a:r>
          </a:p>
        </p:txBody>
      </p:sp>
      <p:sp>
        <p:nvSpPr>
          <p:cNvPr id="145411" name="Rectangle 3"/>
          <p:cNvSpPr>
            <a:spLocks noGrp="1" noChangeArrowheads="1"/>
          </p:cNvSpPr>
          <p:nvPr>
            <p:ph type="body" idx="1"/>
          </p:nvPr>
        </p:nvSpPr>
        <p:spPr>
          <a:xfrm>
            <a:off x="1371600" y="2286000"/>
            <a:ext cx="7391400" cy="1600200"/>
          </a:xfrm>
        </p:spPr>
        <p:txBody>
          <a:bodyPr/>
          <a:lstStyle/>
          <a:p>
            <a:pPr marL="609600" indent="-609600">
              <a:buFont typeface="Times" charset="0"/>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What will we measure and record on the Secondary Survey?</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6</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81200" y="3657600"/>
            <a:ext cx="7086600" cy="2743200"/>
          </a:xfrm>
          <a:prstGeom prst="rect">
            <a:avLst/>
          </a:prstGeom>
          <a:noFill/>
          <a:ln w="9525">
            <a:noFill/>
            <a:miter lim="800000"/>
            <a:headEnd/>
            <a:tailEnd/>
          </a:ln>
          <a:effectLst/>
        </p:spPr>
        <p:txBody>
          <a:bodyPr/>
          <a:lstStyle/>
          <a:p>
            <a:pPr marL="342900" indent="-342900" algn="just">
              <a:spcBef>
                <a:spcPct val="20000"/>
              </a:spcBef>
              <a:buFontTx/>
              <a:buChar char="•"/>
            </a:pPr>
            <a:r>
              <a:rPr lang="ru-RU" sz="2400" dirty="0" smtClean="0">
                <a:solidFill>
                  <a:schemeClr val="bg1"/>
                </a:solidFill>
              </a:rPr>
              <a:t>Vital signs</a:t>
            </a:r>
          </a:p>
          <a:p>
            <a:pPr marL="342900" indent="-342900" algn="just">
              <a:spcBef>
                <a:spcPct val="20000"/>
              </a:spcBef>
              <a:buFontTx/>
              <a:buChar char="•"/>
            </a:pPr>
            <a:r>
              <a:rPr lang="ru-RU" sz="2400" dirty="0" smtClean="0">
                <a:solidFill>
                  <a:schemeClr val="bg1"/>
                </a:solidFill>
              </a:rPr>
              <a:t>Level of consciousness</a:t>
            </a:r>
          </a:p>
          <a:p>
            <a:pPr marL="342900" indent="-342900">
              <a:spcBef>
                <a:spcPct val="20000"/>
              </a:spcBef>
              <a:buFontTx/>
              <a:buChar char="•"/>
            </a:pPr>
            <a:r>
              <a:rPr lang="ru-RU" sz="2400" dirty="0" smtClean="0">
                <a:solidFill>
                  <a:schemeClr val="bg1"/>
                </a:solidFill>
              </a:rPr>
              <a:t>Patient evaluation</a:t>
            </a:r>
            <a:endParaRPr lang="en-US" sz="2800" dirty="0" smtClean="0">
              <a:solidFill>
                <a:srgbClr val="000000"/>
              </a:solidFill>
            </a:endParaRPr>
          </a:p>
          <a:p>
            <a:pPr marL="609600" indent="-609600">
              <a:buFontTx/>
              <a:buNone/>
            </a:pP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3581400"/>
            <a:ext cx="8001000" cy="1752600"/>
          </a:xfrm>
          <a:prstGeom prst="roundRect">
            <a:avLst>
              <a:gd name="adj" fmla="val 1268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434" name="Rectangle 2"/>
          <p:cNvSpPr>
            <a:spLocks noGrp="1" noChangeArrowheads="1"/>
          </p:cNvSpPr>
          <p:nvPr>
            <p:ph type="title"/>
          </p:nvPr>
        </p:nvSpPr>
        <p:spPr/>
        <p:txBody>
          <a:bodyPr/>
          <a:lstStyle/>
          <a:p>
            <a:r>
              <a:rPr lang="en-US" sz="4000" dirty="0"/>
              <a:t>Scuba IQ Review</a:t>
            </a:r>
          </a:p>
        </p:txBody>
      </p:sp>
      <p:sp>
        <p:nvSpPr>
          <p:cNvPr id="146435" name="Rectangle 3"/>
          <p:cNvSpPr>
            <a:spLocks noGrp="1" noChangeArrowheads="1"/>
          </p:cNvSpPr>
          <p:nvPr>
            <p:ph type="body" idx="1"/>
          </p:nvPr>
        </p:nvSpPr>
        <p:spPr>
          <a:xfrm>
            <a:off x="1371600" y="2286000"/>
            <a:ext cx="7391400" cy="1600200"/>
          </a:xfrm>
        </p:spPr>
        <p:txBody>
          <a:bodyPr/>
          <a:lstStyle/>
          <a:p>
            <a:pPr marL="609600" indent="-609600">
              <a:buFont typeface="Times" charset="0"/>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Describe the steps in a field neurological examination.</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7</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05000" y="3657600"/>
            <a:ext cx="7086600" cy="2743200"/>
          </a:xfrm>
          <a:prstGeom prst="rect">
            <a:avLst/>
          </a:prstGeom>
          <a:noFill/>
          <a:ln w="9525">
            <a:noFill/>
            <a:miter lim="800000"/>
            <a:headEnd/>
            <a:tailEnd/>
          </a:ln>
          <a:effectLst/>
        </p:spPr>
        <p:txBody>
          <a:bodyPr/>
          <a:lstStyle/>
          <a:p>
            <a:pPr marL="342900" indent="-342900" algn="just">
              <a:spcBef>
                <a:spcPct val="20000"/>
              </a:spcBef>
              <a:buFontTx/>
              <a:buChar char="•"/>
            </a:pPr>
            <a:r>
              <a:rPr lang="ru-RU" sz="2400" dirty="0" smtClean="0">
                <a:solidFill>
                  <a:schemeClr val="bg1"/>
                </a:solidFill>
              </a:rPr>
              <a:t>Orientation</a:t>
            </a:r>
          </a:p>
          <a:p>
            <a:pPr marL="342900" indent="-342900" algn="just">
              <a:spcBef>
                <a:spcPct val="20000"/>
              </a:spcBef>
              <a:buFontTx/>
              <a:buChar char="•"/>
            </a:pPr>
            <a:r>
              <a:rPr lang="ru-RU" sz="2400" dirty="0" smtClean="0">
                <a:solidFill>
                  <a:schemeClr val="bg1"/>
                </a:solidFill>
              </a:rPr>
              <a:t>Muscle Strength</a:t>
            </a:r>
          </a:p>
          <a:p>
            <a:pPr marL="342900" indent="-342900" algn="just">
              <a:spcBef>
                <a:spcPct val="20000"/>
              </a:spcBef>
              <a:buFontTx/>
              <a:buChar char="•"/>
            </a:pPr>
            <a:r>
              <a:rPr lang="ru-RU" sz="2400" dirty="0" smtClean="0">
                <a:solidFill>
                  <a:schemeClr val="bg1"/>
                </a:solidFill>
              </a:rPr>
              <a:t>Eyes</a:t>
            </a: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5"/>
          <p:cNvSpPr>
            <a:spLocks noChangeArrowheads="1"/>
          </p:cNvSpPr>
          <p:nvPr/>
        </p:nvSpPr>
        <p:spPr bwMode="auto">
          <a:xfrm>
            <a:off x="4648200" y="3657600"/>
            <a:ext cx="7086600" cy="2743200"/>
          </a:xfrm>
          <a:prstGeom prst="rect">
            <a:avLst/>
          </a:prstGeom>
          <a:noFill/>
          <a:ln w="9525">
            <a:noFill/>
            <a:miter lim="800000"/>
            <a:headEnd/>
            <a:tailEnd/>
          </a:ln>
          <a:effectLst/>
        </p:spPr>
        <p:txBody>
          <a:bodyPr/>
          <a:lstStyle/>
          <a:p>
            <a:pPr marL="342900" indent="-342900" algn="just">
              <a:spcBef>
                <a:spcPct val="20000"/>
              </a:spcBef>
              <a:buFontTx/>
              <a:buChar char="•"/>
            </a:pPr>
            <a:r>
              <a:rPr lang="ru-RU" sz="2400" dirty="0" smtClean="0">
                <a:solidFill>
                  <a:schemeClr val="bg1"/>
                </a:solidFill>
              </a:rPr>
              <a:t>Sensory</a:t>
            </a:r>
          </a:p>
          <a:p>
            <a:pPr marL="342900" indent="-342900">
              <a:spcBef>
                <a:spcPct val="20000"/>
              </a:spcBef>
              <a:buFontTx/>
              <a:buChar char="•"/>
            </a:pPr>
            <a:r>
              <a:rPr lang="ru-RU" sz="2400" dirty="0" smtClean="0">
                <a:solidFill>
                  <a:schemeClr val="bg1"/>
                </a:solidFill>
              </a:rPr>
              <a:t>Swallowing reflex</a:t>
            </a:r>
            <a:endParaRPr lang="en-US" sz="2800" dirty="0" smtClean="0">
              <a:solidFill>
                <a:srgbClr val="000000"/>
              </a:solidFill>
            </a:endParaRPr>
          </a:p>
          <a:p>
            <a:pPr marL="609600" indent="-609600">
              <a:buFontTx/>
              <a:buNone/>
            </a:pPr>
            <a:endParaRPr lang="en-US" sz="2400" dirty="0">
              <a:solidFill>
                <a:schemeClr val="bg1"/>
              </a:solidFill>
              <a:latin typeface="Times" charset="0"/>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strVal val="#ppt_w*0.05"/>
                                          </p:val>
                                        </p:tav>
                                        <p:tav tm="100000">
                                          <p:val>
                                            <p:strVal val="#ppt_w"/>
                                          </p:val>
                                        </p:tav>
                                      </p:tavLst>
                                    </p:anim>
                                    <p:anim calcmode="lin" valueType="num">
                                      <p:cBhvr>
                                        <p:cTn id="29" dur="500" fill="hold"/>
                                        <p:tgtEl>
                                          <p:spTgt spid="14"/>
                                        </p:tgtEl>
                                        <p:attrNameLst>
                                          <p:attrName>ppt_h</p:attrName>
                                        </p:attrNameLst>
                                      </p:cBhvr>
                                      <p:tavLst>
                                        <p:tav tm="0">
                                          <p:val>
                                            <p:strVal val="#ppt_h"/>
                                          </p:val>
                                        </p:tav>
                                        <p:tav tm="100000">
                                          <p:val>
                                            <p:strVal val="#ppt_h"/>
                                          </p:val>
                                        </p:tav>
                                      </p:tavLst>
                                    </p:anim>
                                    <p:anim calcmode="lin" valueType="num">
                                      <p:cBhvr>
                                        <p:cTn id="30" dur="500" fill="hold"/>
                                        <p:tgtEl>
                                          <p:spTgt spid="14"/>
                                        </p:tgtEl>
                                        <p:attrNameLst>
                                          <p:attrName>ppt_x</p:attrName>
                                        </p:attrNameLst>
                                      </p:cBhvr>
                                      <p:tavLst>
                                        <p:tav tm="0">
                                          <p:val>
                                            <p:strVal val="#ppt_x-.2"/>
                                          </p:val>
                                        </p:tav>
                                        <p:tav tm="100000">
                                          <p:val>
                                            <p:strVal val="#ppt_x"/>
                                          </p:val>
                                        </p:tav>
                                      </p:tavLst>
                                    </p:anim>
                                    <p:anim calcmode="lin" valueType="num">
                                      <p:cBhvr>
                                        <p:cTn id="31" dur="500" fill="hold"/>
                                        <p:tgtEl>
                                          <p:spTgt spid="14"/>
                                        </p:tgtEl>
                                        <p:attrNameLst>
                                          <p:attrName>ppt_y</p:attrName>
                                        </p:attrNameLst>
                                      </p:cBhvr>
                                      <p:tavLst>
                                        <p:tav tm="0">
                                          <p:val>
                                            <p:strVal val="#ppt_y"/>
                                          </p:val>
                                        </p:tav>
                                        <p:tav tm="100000">
                                          <p:val>
                                            <p:strVal val="#ppt_y"/>
                                          </p:val>
                                        </p:tav>
                                      </p:tavLst>
                                    </p:anim>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458" name="Rectangle 2"/>
          <p:cNvSpPr>
            <a:spLocks noGrp="1" noChangeArrowheads="1"/>
          </p:cNvSpPr>
          <p:nvPr>
            <p:ph type="title"/>
          </p:nvPr>
        </p:nvSpPr>
        <p:spPr/>
        <p:txBody>
          <a:bodyPr/>
          <a:lstStyle/>
          <a:p>
            <a:r>
              <a:rPr lang="en-US" sz="4000" dirty="0"/>
              <a:t>Scuba IQ Review</a:t>
            </a:r>
          </a:p>
        </p:txBody>
      </p:sp>
      <p:sp>
        <p:nvSpPr>
          <p:cNvPr id="147459" name="Rectangle 3"/>
          <p:cNvSpPr>
            <a:spLocks noGrp="1" noChangeArrowheads="1"/>
          </p:cNvSpPr>
          <p:nvPr>
            <p:ph type="body" idx="1"/>
          </p:nvPr>
        </p:nvSpPr>
        <p:spPr>
          <a:xfrm>
            <a:off x="1219200" y="2362200"/>
            <a:ext cx="7391400" cy="1600200"/>
          </a:xfrm>
        </p:spPr>
        <p:txBody>
          <a:bodyPr/>
          <a:lstStyle/>
          <a:p>
            <a:pPr marL="609600" indent="-609600">
              <a:buFont typeface="Times" charset="0"/>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How often should the Secondary Survey and neuro exam be repeated?</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Rounded Rectangle 6"/>
          <p:cNvSpPr/>
          <p:nvPr/>
        </p:nvSpPr>
        <p:spPr>
          <a:xfrm>
            <a:off x="685800" y="3581400"/>
            <a:ext cx="8001000" cy="1066800"/>
          </a:xfrm>
          <a:prstGeom prst="roundRect">
            <a:avLst>
              <a:gd name="adj" fmla="val 1834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8</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371600" y="3733800"/>
            <a:ext cx="7086600" cy="2743200"/>
          </a:xfrm>
          <a:prstGeom prst="rect">
            <a:avLst/>
          </a:prstGeom>
          <a:noFill/>
          <a:ln w="9525">
            <a:noFill/>
            <a:miter lim="800000"/>
            <a:headEnd/>
            <a:tailEnd/>
          </a:ln>
          <a:effectLst/>
        </p:spPr>
        <p:txBody>
          <a:bodyPr/>
          <a:lstStyle/>
          <a:p>
            <a:pPr marL="609600" indent="-609600"/>
            <a:r>
              <a:rPr lang="ru-RU" sz="2400" dirty="0" smtClean="0">
                <a:solidFill>
                  <a:schemeClr val="bg1"/>
                </a:solidFill>
              </a:rPr>
              <a:t>	Every 15 minutes</a:t>
            </a:r>
            <a:endParaRPr lang="en-US" sz="2800" dirty="0" smtClean="0">
              <a:solidFill>
                <a:srgbClr val="000000"/>
              </a:solidFill>
            </a:endParaRPr>
          </a:p>
          <a:p>
            <a:pPr marL="609600" indent="-609600">
              <a:buFontTx/>
              <a:buNone/>
            </a:pP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685800" y="3581400"/>
            <a:ext cx="8001000" cy="2362200"/>
          </a:xfrm>
          <a:prstGeom prst="roundRect">
            <a:avLst>
              <a:gd name="adj" fmla="val 9401"/>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482" name="Rectangle 2"/>
          <p:cNvSpPr>
            <a:spLocks noGrp="1" noChangeArrowheads="1"/>
          </p:cNvSpPr>
          <p:nvPr>
            <p:ph type="title"/>
          </p:nvPr>
        </p:nvSpPr>
        <p:spPr>
          <a:xfrm>
            <a:off x="628650" y="162825"/>
            <a:ext cx="7886700" cy="1325563"/>
          </a:xfrm>
        </p:spPr>
        <p:txBody>
          <a:bodyPr/>
          <a:lstStyle/>
          <a:p>
            <a:r>
              <a:rPr lang="en-US" sz="4000" dirty="0"/>
              <a:t>Scuba IQ Review</a:t>
            </a:r>
          </a:p>
        </p:txBody>
      </p:sp>
      <p:sp>
        <p:nvSpPr>
          <p:cNvPr id="148483" name="Rectangle 3"/>
          <p:cNvSpPr>
            <a:spLocks noGrp="1" noChangeArrowheads="1"/>
          </p:cNvSpPr>
          <p:nvPr>
            <p:ph type="body" idx="1"/>
          </p:nvPr>
        </p:nvSpPr>
        <p:spPr>
          <a:xfrm>
            <a:off x="1447800" y="2514600"/>
            <a:ext cx="7391400" cy="1600200"/>
          </a:xfrm>
        </p:spPr>
        <p:txBody>
          <a:bodyPr/>
          <a:lstStyle/>
          <a:p>
            <a:pPr marL="609600" indent="-609600">
              <a:buFont typeface="Times" charset="0"/>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What is shock and how do we treat it?</a:t>
            </a:r>
            <a:endParaRPr lang="en-US" dirty="0">
              <a:solidFill>
                <a:schemeClr val="bg1"/>
              </a:solidFill>
            </a:endParaRPr>
          </a:p>
        </p:txBody>
      </p:sp>
      <p:sp>
        <p:nvSpPr>
          <p:cNvPr id="5" name="Slide Number Placeholder 4"/>
          <p:cNvSpPr>
            <a:spLocks noGrp="1"/>
          </p:cNvSpPr>
          <p:nvPr>
            <p:ph type="sldNum" sz="quarter" idx="12"/>
          </p:nvPr>
        </p:nvSpPr>
        <p:spPr>
          <a:xfrm>
            <a:off x="477430" y="6378661"/>
            <a:ext cx="372234" cy="365125"/>
          </a:xfrm>
        </p:spPr>
        <p:txBody>
          <a:bodyPr/>
          <a:lstStyle/>
          <a:p>
            <a:fld id="{031A6A8E-E912-4501-8AD3-CBFDBC0F7E08}" type="slidenum">
              <a:rPr lang="en-US" smtClean="0"/>
              <a:pPr/>
              <a:t>54</a:t>
            </a:fld>
            <a:endParaRPr lang="en-US"/>
          </a:p>
        </p:txBody>
      </p:sp>
      <p:sp>
        <p:nvSpPr>
          <p:cNvPr id="6" name="Footer Placeholder 5"/>
          <p:cNvSpPr>
            <a:spLocks noGrp="1"/>
          </p:cNvSpPr>
          <p:nvPr>
            <p:ph type="ftr" sz="quarter" idx="11"/>
          </p:nvPr>
        </p:nvSpPr>
        <p:spPr>
          <a:xfrm>
            <a:off x="849664" y="6329069"/>
            <a:ext cx="3086100" cy="365125"/>
          </a:xfrm>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9</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371600" y="3657600"/>
            <a:ext cx="7315200" cy="2743200"/>
          </a:xfrm>
          <a:prstGeom prst="rect">
            <a:avLst/>
          </a:prstGeom>
          <a:noFill/>
          <a:ln w="9525">
            <a:noFill/>
            <a:miter lim="800000"/>
            <a:headEnd/>
            <a:tailEnd/>
          </a:ln>
          <a:effectLst/>
        </p:spPr>
        <p:txBody>
          <a:bodyPr/>
          <a:lstStyle/>
          <a:p>
            <a:pPr marL="342900" indent="-342900">
              <a:spcBef>
                <a:spcPct val="20000"/>
              </a:spcBef>
            </a:pPr>
            <a:r>
              <a:rPr lang="ru-RU" sz="2000" dirty="0" smtClean="0">
                <a:solidFill>
                  <a:schemeClr val="bg1"/>
                </a:solidFill>
              </a:rPr>
              <a:t>	</a:t>
            </a:r>
            <a:r>
              <a:rPr lang="ru-RU" sz="2400" dirty="0" smtClean="0">
                <a:solidFill>
                  <a:schemeClr val="bg1"/>
                </a:solidFill>
              </a:rPr>
              <a:t>Shock: Because of loss of fluids, the body is unable to provide blood and oxygen to all tissues; the brain then switches circulation away from the other tissues and directs it only to itself, the heart and lungs</a:t>
            </a:r>
            <a:endParaRPr lang="en-US" sz="2400" dirty="0" smtClean="0">
              <a:solidFill>
                <a:srgbClr val="000000"/>
              </a:solidFill>
            </a:endParaRPr>
          </a:p>
          <a:p>
            <a:pPr marL="609600" indent="-609600">
              <a:buFontTx/>
              <a:buNone/>
            </a:pP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strVal val="#ppt_w*0.05"/>
                                          </p:val>
                                        </p:tav>
                                        <p:tav tm="100000">
                                          <p:val>
                                            <p:strVal val="#ppt_w"/>
                                          </p:val>
                                        </p:tav>
                                      </p:tavLst>
                                    </p:anim>
                                    <p:anim calcmode="lin" valueType="num">
                                      <p:cBhvr>
                                        <p:cTn id="15" dur="500" fill="hold"/>
                                        <p:tgtEl>
                                          <p:spTgt spid="12"/>
                                        </p:tgtEl>
                                        <p:attrNameLst>
                                          <p:attrName>ppt_h</p:attrName>
                                        </p:attrNameLst>
                                      </p:cBhvr>
                                      <p:tavLst>
                                        <p:tav tm="0">
                                          <p:val>
                                            <p:strVal val="#ppt_h"/>
                                          </p:val>
                                        </p:tav>
                                        <p:tav tm="100000">
                                          <p:val>
                                            <p:strVal val="#ppt_h"/>
                                          </p:val>
                                        </p:tav>
                                      </p:tavLst>
                                    </p:anim>
                                    <p:anim calcmode="lin" valueType="num">
                                      <p:cBhvr>
                                        <p:cTn id="16" dur="500" fill="hold"/>
                                        <p:tgtEl>
                                          <p:spTgt spid="12"/>
                                        </p:tgtEl>
                                        <p:attrNameLst>
                                          <p:attrName>ppt_x</p:attrName>
                                        </p:attrNameLst>
                                      </p:cBhvr>
                                      <p:tavLst>
                                        <p:tav tm="0">
                                          <p:val>
                                            <p:strVal val="#ppt_x-.2"/>
                                          </p:val>
                                        </p:tav>
                                        <p:tav tm="100000">
                                          <p:val>
                                            <p:strVal val="#ppt_x"/>
                                          </p:val>
                                        </p:tav>
                                      </p:tavLst>
                                    </p:anim>
                                    <p:anim calcmode="lin" valueType="num">
                                      <p:cBhvr>
                                        <p:cTn id="17" dur="500" fill="hold"/>
                                        <p:tgtEl>
                                          <p:spTgt spid="12"/>
                                        </p:tgtEl>
                                        <p:attrNameLst>
                                          <p:attrName>ppt_y</p:attrName>
                                        </p:attrNameLst>
                                      </p:cBhvr>
                                      <p:tavLst>
                                        <p:tav tm="0">
                                          <p:val>
                                            <p:strVal val="#ppt_y"/>
                                          </p:val>
                                        </p:tav>
                                        <p:tav tm="100000">
                                          <p:val>
                                            <p:strVal val="#ppt_y"/>
                                          </p:val>
                                        </p:tav>
                                      </p:tavLst>
                                    </p:anim>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strVal val="#ppt_w*0.05"/>
                                          </p:val>
                                        </p:tav>
                                        <p:tav tm="100000">
                                          <p:val>
                                            <p:strVal val="#ppt_w"/>
                                          </p:val>
                                        </p:tav>
                                      </p:tavLst>
                                    </p:anim>
                                    <p:anim calcmode="lin" valueType="num">
                                      <p:cBhvr>
                                        <p:cTn id="24" dur="500" fill="hold"/>
                                        <p:tgtEl>
                                          <p:spTgt spid="14"/>
                                        </p:tgtEl>
                                        <p:attrNameLst>
                                          <p:attrName>ppt_h</p:attrName>
                                        </p:attrNameLst>
                                      </p:cBhvr>
                                      <p:tavLst>
                                        <p:tav tm="0">
                                          <p:val>
                                            <p:strVal val="#ppt_h"/>
                                          </p:val>
                                        </p:tav>
                                        <p:tav tm="100000">
                                          <p:val>
                                            <p:strVal val="#ppt_h"/>
                                          </p:val>
                                        </p:tav>
                                      </p:tavLst>
                                    </p:anim>
                                    <p:anim calcmode="lin" valueType="num">
                                      <p:cBhvr>
                                        <p:cTn id="25" dur="500" fill="hold"/>
                                        <p:tgtEl>
                                          <p:spTgt spid="14"/>
                                        </p:tgtEl>
                                        <p:attrNameLst>
                                          <p:attrName>ppt_x</p:attrName>
                                        </p:attrNameLst>
                                      </p:cBhvr>
                                      <p:tavLst>
                                        <p:tav tm="0">
                                          <p:val>
                                            <p:strVal val="#ppt_x-.2"/>
                                          </p:val>
                                        </p:tav>
                                        <p:tav tm="100000">
                                          <p:val>
                                            <p:strVal val="#ppt_x"/>
                                          </p:val>
                                        </p:tav>
                                      </p:tavLst>
                                    </p:anim>
                                    <p:anim calcmode="lin" valueType="num">
                                      <p:cBhvr>
                                        <p:cTn id="26" dur="500" fill="hold"/>
                                        <p:tgtEl>
                                          <p:spTgt spid="14"/>
                                        </p:tgtEl>
                                        <p:attrNameLst>
                                          <p:attrName>ppt_y</p:attrName>
                                        </p:attrNameLst>
                                      </p:cBhvr>
                                      <p:tavLst>
                                        <p:tav tm="0">
                                          <p:val>
                                            <p:strVal val="#ppt_y"/>
                                          </p:val>
                                        </p:tav>
                                        <p:tav tm="100000">
                                          <p:val>
                                            <p:strVal val="#ppt_y"/>
                                          </p:val>
                                        </p:tav>
                                      </p:tavLst>
                                    </p:anim>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3581400"/>
            <a:ext cx="8001000" cy="2362200"/>
          </a:xfrm>
          <a:prstGeom prst="roundRect">
            <a:avLst>
              <a:gd name="adj" fmla="val 9401"/>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482" name="Rectangle 2"/>
          <p:cNvSpPr>
            <a:spLocks noGrp="1" noChangeArrowheads="1"/>
          </p:cNvSpPr>
          <p:nvPr>
            <p:ph type="title"/>
          </p:nvPr>
        </p:nvSpPr>
        <p:spPr>
          <a:xfrm>
            <a:off x="628650" y="162825"/>
            <a:ext cx="7886700" cy="1325563"/>
          </a:xfrm>
        </p:spPr>
        <p:txBody>
          <a:bodyPr/>
          <a:lstStyle/>
          <a:p>
            <a:r>
              <a:rPr lang="en-US" sz="4000" dirty="0"/>
              <a:t>Scuba IQ Review</a:t>
            </a:r>
          </a:p>
        </p:txBody>
      </p:sp>
      <p:sp>
        <p:nvSpPr>
          <p:cNvPr id="148483" name="Rectangle 3"/>
          <p:cNvSpPr>
            <a:spLocks noGrp="1" noChangeArrowheads="1"/>
          </p:cNvSpPr>
          <p:nvPr>
            <p:ph type="body" idx="1"/>
          </p:nvPr>
        </p:nvSpPr>
        <p:spPr>
          <a:xfrm>
            <a:off x="1447800" y="2514600"/>
            <a:ext cx="7391400" cy="1600200"/>
          </a:xfrm>
        </p:spPr>
        <p:txBody>
          <a:bodyPr/>
          <a:lstStyle/>
          <a:p>
            <a:pPr marL="609600" indent="-609600">
              <a:buFont typeface="Times" charset="0"/>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What is shock and how do we treat it?</a:t>
            </a:r>
            <a:endParaRPr lang="en-US" dirty="0">
              <a:solidFill>
                <a:schemeClr val="bg1"/>
              </a:solidFill>
            </a:endParaRPr>
          </a:p>
        </p:txBody>
      </p:sp>
      <p:sp>
        <p:nvSpPr>
          <p:cNvPr id="5" name="Slide Number Placeholder 4"/>
          <p:cNvSpPr>
            <a:spLocks noGrp="1"/>
          </p:cNvSpPr>
          <p:nvPr>
            <p:ph type="sldNum" sz="quarter" idx="12"/>
          </p:nvPr>
        </p:nvSpPr>
        <p:spPr>
          <a:xfrm>
            <a:off x="477430" y="6378661"/>
            <a:ext cx="372234" cy="365125"/>
          </a:xfrm>
        </p:spPr>
        <p:txBody>
          <a:bodyPr/>
          <a:lstStyle/>
          <a:p>
            <a:fld id="{031A6A8E-E912-4501-8AD3-CBFDBC0F7E08}" type="slidenum">
              <a:rPr lang="en-US" smtClean="0"/>
              <a:pPr/>
              <a:t>55</a:t>
            </a:fld>
            <a:endParaRPr lang="en-US"/>
          </a:p>
        </p:txBody>
      </p:sp>
      <p:sp>
        <p:nvSpPr>
          <p:cNvPr id="6" name="Footer Placeholder 5"/>
          <p:cNvSpPr>
            <a:spLocks noGrp="1"/>
          </p:cNvSpPr>
          <p:nvPr>
            <p:ph type="ftr" sz="quarter" idx="11"/>
          </p:nvPr>
        </p:nvSpPr>
        <p:spPr>
          <a:xfrm>
            <a:off x="849664" y="6329069"/>
            <a:ext cx="3086100" cy="365125"/>
          </a:xfrm>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9</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447800" y="3581400"/>
            <a:ext cx="7162800" cy="2743200"/>
          </a:xfrm>
          <a:prstGeom prst="rect">
            <a:avLst/>
          </a:prstGeom>
          <a:noFill/>
          <a:ln w="9525">
            <a:noFill/>
            <a:miter lim="800000"/>
            <a:headEnd/>
            <a:tailEnd/>
          </a:ln>
          <a:effectLst/>
        </p:spPr>
        <p:txBody>
          <a:bodyPr/>
          <a:lstStyle/>
          <a:p>
            <a:pPr marL="342900" indent="-342900">
              <a:spcBef>
                <a:spcPct val="20000"/>
              </a:spcBef>
            </a:pPr>
            <a:r>
              <a:rPr lang="ru-RU" sz="2000" dirty="0" smtClean="0">
                <a:solidFill>
                  <a:schemeClr val="bg1"/>
                </a:solidFill>
              </a:rPr>
              <a:t>	</a:t>
            </a:r>
            <a:r>
              <a:rPr lang="ru-RU" sz="2400" dirty="0" smtClean="0">
                <a:solidFill>
                  <a:schemeClr val="bg1"/>
                </a:solidFill>
              </a:rPr>
              <a:t>Treatment: Calm and reassure the patient, determine and treat the cause of the shock reaction, victim should be placed on his back with his feet slightly elevated, remove wetsuit hood and loosen suit, monitor vitals closely, maintain an open airway and watch for vomiting, give oxygen and get help</a:t>
            </a:r>
            <a:endParaRPr lang="en-US" sz="2400" dirty="0" smtClean="0">
              <a:solidFill>
                <a:schemeClr val="bg1"/>
              </a:solidFill>
            </a:endParaRPr>
          </a:p>
          <a:p>
            <a:pPr marL="342900" indent="-342900">
              <a:spcBef>
                <a:spcPct val="20000"/>
              </a:spcBef>
            </a:pPr>
            <a:endParaRPr lang="en-US" sz="2000" dirty="0" smtClean="0">
              <a:solidFill>
                <a:srgbClr val="000000"/>
              </a:solidFill>
            </a:endParaRPr>
          </a:p>
          <a:p>
            <a:pPr marL="609600" indent="-609600">
              <a:buFontTx/>
              <a:buNone/>
            </a:pP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3581400"/>
            <a:ext cx="8001000" cy="2057400"/>
          </a:xfrm>
          <a:prstGeom prst="roundRect">
            <a:avLst>
              <a:gd name="adj" fmla="val 1268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530" name="Rectangle 2"/>
          <p:cNvSpPr>
            <a:spLocks noGrp="1" noChangeArrowheads="1"/>
          </p:cNvSpPr>
          <p:nvPr>
            <p:ph type="title"/>
          </p:nvPr>
        </p:nvSpPr>
        <p:spPr/>
        <p:txBody>
          <a:bodyPr/>
          <a:lstStyle/>
          <a:p>
            <a:r>
              <a:rPr lang="en-US" sz="4000" dirty="0"/>
              <a:t>Scuba IQ Review</a:t>
            </a:r>
          </a:p>
        </p:txBody>
      </p:sp>
      <p:sp>
        <p:nvSpPr>
          <p:cNvPr id="150531" name="Rectangle 3"/>
          <p:cNvSpPr>
            <a:spLocks noGrp="1" noChangeArrowheads="1"/>
          </p:cNvSpPr>
          <p:nvPr>
            <p:ph type="body" idx="1"/>
          </p:nvPr>
        </p:nvSpPr>
        <p:spPr>
          <a:xfrm>
            <a:off x="1295400" y="2286000"/>
            <a:ext cx="7391400" cy="1600200"/>
          </a:xfrm>
        </p:spPr>
        <p:txBody>
          <a:bodyPr/>
          <a:lstStyle/>
          <a:p>
            <a:pPr marL="609600" indent="-609600">
              <a:buFont typeface="Times" charset="0"/>
              <a:buNone/>
            </a:pPr>
            <a:r>
              <a:rPr lang="en-US" b="1" dirty="0" smtClean="0">
                <a:solidFill>
                  <a:srgbClr val="FCDB00"/>
                </a:solidFill>
              </a:rPr>
              <a:t>      </a:t>
            </a:r>
            <a:r>
              <a:rPr lang="ru-RU" sz="2800" b="1" dirty="0" smtClean="0">
                <a:solidFill>
                  <a:srgbClr val="FCDB00"/>
                </a:solidFill>
              </a:rPr>
              <a:t>  </a:t>
            </a:r>
            <a:r>
              <a:rPr lang="ru-RU" sz="2800" dirty="0">
                <a:solidFill>
                  <a:schemeClr val="bg1"/>
                </a:solidFill>
              </a:rPr>
              <a:t>Why is oxygen therapy so valuable in treating diving injuries?</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10</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371600" y="3657600"/>
            <a:ext cx="7086600" cy="2743200"/>
          </a:xfrm>
          <a:prstGeom prst="rect">
            <a:avLst/>
          </a:prstGeom>
          <a:noFill/>
          <a:ln w="9525">
            <a:noFill/>
            <a:miter lim="800000"/>
            <a:headEnd/>
            <a:tailEnd/>
          </a:ln>
          <a:effectLst/>
        </p:spPr>
        <p:txBody>
          <a:bodyPr/>
          <a:lstStyle/>
          <a:p>
            <a:pPr marL="609600" indent="-609600"/>
            <a:r>
              <a:rPr lang="ru-RU" sz="2400" dirty="0" smtClean="0">
                <a:solidFill>
                  <a:schemeClr val="bg1"/>
                </a:solidFill>
              </a:rPr>
              <a:t>	Oxygen may diminish the size of nitrogen bubbles in DCS, easing pains and diminishing long term tissue damage; it can also reduce the size of air bubbles in AGE, as well as help preserve tissue cut off from direct blood flow</a:t>
            </a:r>
            <a:endParaRPr lang="en-US" sz="2400" dirty="0" smtClean="0">
              <a:solidFill>
                <a:schemeClr val="bg1"/>
              </a:solidFill>
            </a:endParaRPr>
          </a:p>
          <a:p>
            <a:pPr marL="609600" indent="-609600">
              <a:buFontTx/>
              <a:buNone/>
            </a:pP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554" name="Rectangle 2"/>
          <p:cNvSpPr>
            <a:spLocks noGrp="1" noChangeArrowheads="1"/>
          </p:cNvSpPr>
          <p:nvPr>
            <p:ph type="title"/>
          </p:nvPr>
        </p:nvSpPr>
        <p:spPr/>
        <p:txBody>
          <a:bodyPr/>
          <a:lstStyle/>
          <a:p>
            <a:r>
              <a:rPr lang="en-US" sz="4000" dirty="0"/>
              <a:t>Scuba IQ Review</a:t>
            </a:r>
          </a:p>
        </p:txBody>
      </p:sp>
      <p:sp>
        <p:nvSpPr>
          <p:cNvPr id="151555" name="Rectangle 3"/>
          <p:cNvSpPr>
            <a:spLocks noGrp="1" noChangeArrowheads="1"/>
          </p:cNvSpPr>
          <p:nvPr>
            <p:ph type="body" idx="1"/>
          </p:nvPr>
        </p:nvSpPr>
        <p:spPr>
          <a:xfrm>
            <a:off x="1371600" y="2286000"/>
            <a:ext cx="7391400" cy="1600200"/>
          </a:xfrm>
        </p:spPr>
        <p:txBody>
          <a:bodyPr/>
          <a:lstStyle/>
          <a:p>
            <a:pPr marL="609600" indent="-609600">
              <a:buFont typeface="Times" charset="0"/>
              <a:buNone/>
            </a:pPr>
            <a:r>
              <a:rPr lang="en-US" b="1" dirty="0" smtClean="0">
                <a:solidFill>
                  <a:srgbClr val="FCDB00"/>
                </a:solidFill>
              </a:rPr>
              <a:t>      </a:t>
            </a:r>
            <a:r>
              <a:rPr lang="ru-RU" sz="2800" b="1" dirty="0" smtClean="0">
                <a:solidFill>
                  <a:srgbClr val="FCDB00"/>
                </a:solidFill>
              </a:rPr>
              <a:t>  </a:t>
            </a:r>
            <a:r>
              <a:rPr lang="en-US" sz="2800" b="1" dirty="0" smtClean="0">
                <a:solidFill>
                  <a:srgbClr val="FCDB00"/>
                </a:solidFill>
              </a:rPr>
              <a:t> </a:t>
            </a:r>
            <a:r>
              <a:rPr lang="ru-RU" sz="2800" dirty="0" smtClean="0">
                <a:solidFill>
                  <a:schemeClr val="bg1"/>
                </a:solidFill>
              </a:rPr>
              <a:t>List </a:t>
            </a:r>
            <a:r>
              <a:rPr lang="ru-RU" sz="2800" dirty="0">
                <a:solidFill>
                  <a:schemeClr val="bg1"/>
                </a:solidFill>
              </a:rPr>
              <a:t>and describe the main methods of delivering oxygen to the patient.</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Rounded Rectangle 6"/>
          <p:cNvSpPr/>
          <p:nvPr/>
        </p:nvSpPr>
        <p:spPr>
          <a:xfrm>
            <a:off x="685800" y="3581400"/>
            <a:ext cx="8001000" cy="1371600"/>
          </a:xfrm>
          <a:prstGeom prst="roundRect">
            <a:avLst>
              <a:gd name="adj" fmla="val 14575"/>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11</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05000" y="3657600"/>
            <a:ext cx="7086600" cy="2743200"/>
          </a:xfrm>
          <a:prstGeom prst="rect">
            <a:avLst/>
          </a:prstGeom>
          <a:noFill/>
          <a:ln w="9525">
            <a:noFill/>
            <a:miter lim="800000"/>
            <a:headEnd/>
            <a:tailEnd/>
          </a:ln>
          <a:effectLst/>
        </p:spPr>
        <p:txBody>
          <a:bodyPr/>
          <a:lstStyle/>
          <a:p>
            <a:pPr>
              <a:buFontTx/>
              <a:buChar char="•"/>
            </a:pPr>
            <a:r>
              <a:rPr lang="en-US" sz="2400" dirty="0" smtClean="0">
                <a:solidFill>
                  <a:schemeClr val="bg1"/>
                </a:solidFill>
              </a:rPr>
              <a:t>  </a:t>
            </a:r>
            <a:r>
              <a:rPr lang="ru-RU" sz="2400" dirty="0" smtClean="0">
                <a:solidFill>
                  <a:schemeClr val="bg1"/>
                </a:solidFill>
              </a:rPr>
              <a:t>Nasal cannula</a:t>
            </a:r>
          </a:p>
          <a:p>
            <a:pPr>
              <a:buFontTx/>
              <a:buChar char="•"/>
            </a:pPr>
            <a:r>
              <a:rPr lang="ru-RU" sz="2400" dirty="0" smtClean="0">
                <a:solidFill>
                  <a:schemeClr val="bg1"/>
                </a:solidFill>
              </a:rPr>
              <a:t>  Non-rebreather mask with reservoir bag</a:t>
            </a:r>
          </a:p>
          <a:p>
            <a:pPr>
              <a:buFontTx/>
              <a:buChar char="•"/>
            </a:pPr>
            <a:r>
              <a:rPr lang="ru-RU" sz="2400" dirty="0" smtClean="0">
                <a:solidFill>
                  <a:schemeClr val="bg1"/>
                </a:solidFill>
              </a:rPr>
              <a:t>  Demand type regulator</a:t>
            </a:r>
            <a:endParaRPr lang="en-US" sz="2400" dirty="0">
              <a:solidFill>
                <a:schemeClr val="bg1"/>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578" name="Rectangle 2"/>
          <p:cNvSpPr>
            <a:spLocks noGrp="1" noChangeArrowheads="1"/>
          </p:cNvSpPr>
          <p:nvPr>
            <p:ph type="title"/>
          </p:nvPr>
        </p:nvSpPr>
        <p:spPr/>
        <p:txBody>
          <a:bodyPr/>
          <a:lstStyle/>
          <a:p>
            <a:r>
              <a:rPr lang="en-US" sz="4000" dirty="0"/>
              <a:t>Scuba IQ Review</a:t>
            </a:r>
          </a:p>
        </p:txBody>
      </p:sp>
      <p:sp>
        <p:nvSpPr>
          <p:cNvPr id="152579" name="Rectangle 3"/>
          <p:cNvSpPr>
            <a:spLocks noGrp="1" noChangeArrowheads="1"/>
          </p:cNvSpPr>
          <p:nvPr>
            <p:ph type="body" idx="1"/>
          </p:nvPr>
        </p:nvSpPr>
        <p:spPr>
          <a:xfrm>
            <a:off x="1905000" y="2514600"/>
            <a:ext cx="7391400" cy="762000"/>
          </a:xfrm>
        </p:spPr>
        <p:txBody>
          <a:bodyPr/>
          <a:lstStyle/>
          <a:p>
            <a:pPr marL="609600" indent="-609600">
              <a:buFont typeface="Times" charset="0"/>
              <a:buNone/>
            </a:pPr>
            <a:r>
              <a:rPr lang="ru-RU" sz="2800" dirty="0" smtClean="0">
                <a:solidFill>
                  <a:schemeClr val="bg1"/>
                </a:solidFill>
              </a:rPr>
              <a:t>How </a:t>
            </a:r>
            <a:r>
              <a:rPr lang="ru-RU" sz="2800" dirty="0">
                <a:solidFill>
                  <a:schemeClr val="bg1"/>
                </a:solidFill>
              </a:rPr>
              <a:t>do we recognize hypothermia?</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Rounded Rectangle 6"/>
          <p:cNvSpPr/>
          <p:nvPr/>
        </p:nvSpPr>
        <p:spPr>
          <a:xfrm>
            <a:off x="685800" y="3581400"/>
            <a:ext cx="8001000" cy="1752600"/>
          </a:xfrm>
          <a:prstGeom prst="roundRect">
            <a:avLst>
              <a:gd name="adj" fmla="val 1268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Donut 8"/>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12</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629400" cy="2743200"/>
          </a:xfrm>
          <a:prstGeom prst="rect">
            <a:avLst/>
          </a:prstGeom>
          <a:noFill/>
          <a:ln w="9525">
            <a:noFill/>
            <a:miter lim="800000"/>
            <a:headEnd/>
            <a:tailEnd/>
          </a:ln>
          <a:effectLst/>
        </p:spPr>
        <p:txBody>
          <a:bodyPr/>
          <a:lstStyle/>
          <a:p>
            <a:r>
              <a:rPr lang="ru-RU" sz="2400" dirty="0" smtClean="0">
                <a:solidFill>
                  <a:schemeClr val="bg1"/>
                </a:solidFill>
              </a:rPr>
              <a:t>A diver suffering from moderate hypothermia will be shivering violently, be somewhat cyanotic, may slur his speech, have difficulty walking and will appear weak</a:t>
            </a:r>
            <a:endParaRPr lang="en-US" sz="24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02" name="Rectangle 2"/>
          <p:cNvSpPr>
            <a:spLocks noGrp="1" noChangeArrowheads="1"/>
          </p:cNvSpPr>
          <p:nvPr>
            <p:ph type="title"/>
          </p:nvPr>
        </p:nvSpPr>
        <p:spPr/>
        <p:txBody>
          <a:bodyPr/>
          <a:lstStyle/>
          <a:p>
            <a:r>
              <a:rPr lang="en-US" sz="4000" dirty="0"/>
              <a:t>Scuba IQ Review</a:t>
            </a:r>
          </a:p>
        </p:txBody>
      </p:sp>
      <p:sp>
        <p:nvSpPr>
          <p:cNvPr id="153603" name="Rectangle 3"/>
          <p:cNvSpPr>
            <a:spLocks noGrp="1" noChangeArrowheads="1"/>
          </p:cNvSpPr>
          <p:nvPr>
            <p:ph type="body" idx="1"/>
          </p:nvPr>
        </p:nvSpPr>
        <p:spPr>
          <a:xfrm>
            <a:off x="1219200" y="2362200"/>
            <a:ext cx="7391400" cy="762000"/>
          </a:xfrm>
        </p:spPr>
        <p:txBody>
          <a:bodyPr>
            <a:noAutofit/>
          </a:bodyPr>
          <a:lstStyle/>
          <a:p>
            <a:pPr marL="609600" indent="-609600">
              <a:lnSpc>
                <a:spcPct val="90000"/>
              </a:lnSpc>
              <a:buFont typeface="Times" charset="0"/>
              <a:buNone/>
            </a:pPr>
            <a:r>
              <a:rPr lang="en-US" b="1" dirty="0" smtClean="0">
                <a:solidFill>
                  <a:srgbClr val="FCDB00"/>
                </a:solidFill>
              </a:rPr>
              <a:t>        </a:t>
            </a:r>
            <a:r>
              <a:rPr lang="ru-RU" b="1" dirty="0" smtClean="0">
                <a:solidFill>
                  <a:srgbClr val="FCDB00"/>
                </a:solidFill>
              </a:rPr>
              <a:t> </a:t>
            </a:r>
            <a:r>
              <a:rPr lang="ru-RU" dirty="0" smtClean="0">
                <a:solidFill>
                  <a:schemeClr val="bg1"/>
                </a:solidFill>
              </a:rPr>
              <a:t>What </a:t>
            </a:r>
            <a:r>
              <a:rPr lang="ru-RU" dirty="0">
                <a:solidFill>
                  <a:schemeClr val="bg1"/>
                </a:solidFill>
              </a:rPr>
              <a:t>are the signs and symptoms of heat exhaustion and heat stroke?</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031A6A8E-E912-4501-8AD3-CBFDBC0F7E08}" type="slidenum">
              <a:rPr lang="en-US" smtClean="0"/>
              <a:pPr/>
              <a:t>59</a:t>
            </a:fld>
            <a:endParaRPr lang="en-US"/>
          </a:p>
        </p:txBody>
      </p:sp>
      <p:sp>
        <p:nvSpPr>
          <p:cNvPr id="7" name="Footer Placeholder 6"/>
          <p:cNvSpPr>
            <a:spLocks noGrp="1"/>
          </p:cNvSpPr>
          <p:nvPr>
            <p:ph type="ftr" sz="quarter" idx="11"/>
          </p:nvPr>
        </p:nvSpPr>
        <p:spPr/>
        <p:txBody>
          <a:bodyPr/>
          <a:lstStyle/>
          <a:p>
            <a:r>
              <a:rPr lang="en-US" smtClean="0"/>
              <a:t>www.tdisdi.com</a:t>
            </a:r>
            <a:endParaRPr lang="en-US"/>
          </a:p>
        </p:txBody>
      </p:sp>
      <p:sp>
        <p:nvSpPr>
          <p:cNvPr id="8" name="Rounded Rectangle 7"/>
          <p:cNvSpPr/>
          <p:nvPr/>
        </p:nvSpPr>
        <p:spPr>
          <a:xfrm>
            <a:off x="685800" y="3581400"/>
            <a:ext cx="8001000" cy="2438400"/>
          </a:xfrm>
          <a:prstGeom prst="roundRect">
            <a:avLst>
              <a:gd name="adj" fmla="val 985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Donut 9"/>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13</a:t>
            </a:r>
            <a:endParaRPr lang="en-US" sz="4800" b="1" dirty="0">
              <a:solidFill>
                <a:schemeClr val="bg1"/>
              </a:solidFill>
            </a:endParaRPr>
          </a:p>
        </p:txBody>
      </p:sp>
      <p:sp>
        <p:nvSpPr>
          <p:cNvPr id="12" name="TextBox 11"/>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3" name="Rectangle 5"/>
          <p:cNvSpPr>
            <a:spLocks noChangeArrowheads="1"/>
          </p:cNvSpPr>
          <p:nvPr/>
        </p:nvSpPr>
        <p:spPr bwMode="auto">
          <a:xfrm>
            <a:off x="1828800" y="3657600"/>
            <a:ext cx="6858000" cy="2743200"/>
          </a:xfrm>
          <a:prstGeom prst="rect">
            <a:avLst/>
          </a:prstGeom>
          <a:noFill/>
          <a:ln w="9525">
            <a:noFill/>
            <a:miter lim="800000"/>
            <a:headEnd/>
            <a:tailEnd/>
          </a:ln>
          <a:effectLst/>
        </p:spPr>
        <p:txBody>
          <a:bodyPr/>
          <a:lstStyle/>
          <a:p>
            <a:r>
              <a:rPr lang="ru-RU" sz="2000" dirty="0" smtClean="0">
                <a:solidFill>
                  <a:schemeClr val="bg1"/>
                </a:solidFill>
              </a:rPr>
              <a:t>Heat Exhaustion:</a:t>
            </a:r>
            <a:r>
              <a:rPr lang="en-US" sz="2000" dirty="0" smtClean="0">
                <a:solidFill>
                  <a:schemeClr val="bg1"/>
                </a:solidFill>
              </a:rPr>
              <a:t> </a:t>
            </a:r>
            <a:r>
              <a:rPr lang="ru-RU" sz="2000" dirty="0" smtClean="0">
                <a:solidFill>
                  <a:schemeClr val="bg1"/>
                </a:solidFill>
              </a:rPr>
              <a:t>The diver will be pale and sweating profusely in a desperate attempt to cool himself and will be beginning to suffer from fluid loss as well</a:t>
            </a:r>
            <a:endParaRPr lang="en-US" sz="2000" dirty="0" smtClean="0">
              <a:solidFill>
                <a:schemeClr val="bg1"/>
              </a:solidFill>
            </a:endParaRPr>
          </a:p>
          <a:p>
            <a:endParaRPr lang="en-US" sz="2000" dirty="0" smtClean="0">
              <a:solidFill>
                <a:schemeClr val="bg1"/>
              </a:solidFill>
            </a:endParaRPr>
          </a:p>
          <a:p>
            <a:r>
              <a:rPr lang="ru-RU" sz="2000" dirty="0" smtClean="0">
                <a:solidFill>
                  <a:schemeClr val="bg1"/>
                </a:solidFill>
              </a:rPr>
              <a:t>Heat Stroke: The victim will be listless, possibly unresponsive, with a rapid, stronger than normal pulse (bounding) rapid breathing and the skin will be hot, red, and dry</a:t>
            </a:r>
            <a:endParaRPr lang="en-US" sz="2000" dirty="0" smtClean="0">
              <a:solidFill>
                <a:schemeClr val="bg1"/>
              </a:solidFill>
            </a:endParaRPr>
          </a:p>
          <a:p>
            <a:endParaRPr lang="en-US" sz="2400" dirty="0" smtClean="0">
              <a:solidFill>
                <a:schemeClr val="bg1"/>
              </a:solidFill>
            </a:endParaRPr>
          </a:p>
          <a:p>
            <a:pPr marL="609600" indent="-609600">
              <a:buFontTx/>
              <a:buNone/>
            </a:pPr>
            <a:endParaRPr lang="en-US" sz="2400" dirty="0">
              <a:solidFill>
                <a:schemeClr val="bg1"/>
              </a:solidFill>
              <a:latin typeface="Times" charset="0"/>
            </a:endParaRPr>
          </a:p>
        </p:txBody>
      </p:sp>
      <p:sp>
        <p:nvSpPr>
          <p:cNvPr id="14" name="TextBox 13"/>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05"/>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 calcmode="lin" valueType="num">
                                      <p:cBhvr>
                                        <p:cTn id="9" dur="500" fill="hold"/>
                                        <p:tgtEl>
                                          <p:spTgt spid="8"/>
                                        </p:tgtEl>
                                        <p:attrNameLst>
                                          <p:attrName>ppt_x</p:attrName>
                                        </p:attrNameLst>
                                      </p:cBhvr>
                                      <p:tavLst>
                                        <p:tav tm="0">
                                          <p:val>
                                            <p:strVal val="#ppt_x-.2"/>
                                          </p:val>
                                        </p:tav>
                                        <p:tav tm="100000">
                                          <p:val>
                                            <p:strVal val="#ppt_x"/>
                                          </p:val>
                                        </p:tav>
                                      </p:tavLst>
                                    </p:anim>
                                    <p:anim calcmode="lin" valueType="num">
                                      <p:cBhvr>
                                        <p:cTn id="10" dur="500" fill="hold"/>
                                        <p:tgtEl>
                                          <p:spTgt spid="8"/>
                                        </p:tgtEl>
                                        <p:attrNameLst>
                                          <p:attrName>ppt_y</p:attrName>
                                        </p:attrNameLst>
                                      </p:cBhvr>
                                      <p:tavLst>
                                        <p:tav tm="0">
                                          <p:val>
                                            <p:strVal val="#ppt_y"/>
                                          </p:val>
                                        </p:tav>
                                        <p:tav tm="100000">
                                          <p:val>
                                            <p:strVal val="#ppt_y"/>
                                          </p:val>
                                        </p:tav>
                                      </p:tavLst>
                                    </p:anim>
                                    <p:animEffect transition="in" filter="fade">
                                      <p:cBhvr>
                                        <p:cTn id="11" dur="500"/>
                                        <p:tgtEl>
                                          <p:spTgt spid="8"/>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strVal val="#ppt_w*0.05"/>
                                          </p:val>
                                        </p:tav>
                                        <p:tav tm="100000">
                                          <p:val>
                                            <p:strVal val="#ppt_w"/>
                                          </p:val>
                                        </p:tav>
                                      </p:tavLst>
                                    </p:anim>
                                    <p:anim calcmode="lin" valueType="num">
                                      <p:cBhvr>
                                        <p:cTn id="15" dur="500" fill="hold"/>
                                        <p:tgtEl>
                                          <p:spTgt spid="12"/>
                                        </p:tgtEl>
                                        <p:attrNameLst>
                                          <p:attrName>ppt_h</p:attrName>
                                        </p:attrNameLst>
                                      </p:cBhvr>
                                      <p:tavLst>
                                        <p:tav tm="0">
                                          <p:val>
                                            <p:strVal val="#ppt_h"/>
                                          </p:val>
                                        </p:tav>
                                        <p:tav tm="100000">
                                          <p:val>
                                            <p:strVal val="#ppt_h"/>
                                          </p:val>
                                        </p:tav>
                                      </p:tavLst>
                                    </p:anim>
                                    <p:anim calcmode="lin" valueType="num">
                                      <p:cBhvr>
                                        <p:cTn id="16" dur="500" fill="hold"/>
                                        <p:tgtEl>
                                          <p:spTgt spid="12"/>
                                        </p:tgtEl>
                                        <p:attrNameLst>
                                          <p:attrName>ppt_x</p:attrName>
                                        </p:attrNameLst>
                                      </p:cBhvr>
                                      <p:tavLst>
                                        <p:tav tm="0">
                                          <p:val>
                                            <p:strVal val="#ppt_x-.2"/>
                                          </p:val>
                                        </p:tav>
                                        <p:tav tm="100000">
                                          <p:val>
                                            <p:strVal val="#ppt_x"/>
                                          </p:val>
                                        </p:tav>
                                      </p:tavLst>
                                    </p:anim>
                                    <p:anim calcmode="lin" valueType="num">
                                      <p:cBhvr>
                                        <p:cTn id="17" dur="500" fill="hold"/>
                                        <p:tgtEl>
                                          <p:spTgt spid="12"/>
                                        </p:tgtEl>
                                        <p:attrNameLst>
                                          <p:attrName>ppt_y</p:attrName>
                                        </p:attrNameLst>
                                      </p:cBhvr>
                                      <p:tavLst>
                                        <p:tav tm="0">
                                          <p:val>
                                            <p:strVal val="#ppt_y"/>
                                          </p:val>
                                        </p:tav>
                                        <p:tav tm="100000">
                                          <p:val>
                                            <p:strVal val="#ppt_y"/>
                                          </p:val>
                                        </p:tav>
                                      </p:tavLst>
                                    </p:anim>
                                    <p:animEffect transition="in" filter="fade">
                                      <p:cBhvr>
                                        <p:cTn id="18" dur="500"/>
                                        <p:tgtEl>
                                          <p:spTgt spid="12"/>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strVal val="#ppt_w*0.05"/>
                                          </p:val>
                                        </p:tav>
                                        <p:tav tm="100000">
                                          <p:val>
                                            <p:strVal val="#ppt_w"/>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anim calcmode="lin" valueType="num">
                                      <p:cBhvr>
                                        <p:cTn id="23" dur="500" fill="hold"/>
                                        <p:tgtEl>
                                          <p:spTgt spid="13"/>
                                        </p:tgtEl>
                                        <p:attrNameLst>
                                          <p:attrName>ppt_x</p:attrName>
                                        </p:attrNameLst>
                                      </p:cBhvr>
                                      <p:tavLst>
                                        <p:tav tm="0">
                                          <p:val>
                                            <p:strVal val="#ppt_x-.2"/>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28650" y="609600"/>
            <a:ext cx="7886700" cy="1325563"/>
          </a:xfrm>
        </p:spPr>
        <p:txBody>
          <a:bodyPr>
            <a:normAutofit/>
          </a:bodyPr>
          <a:lstStyle/>
          <a:p>
            <a:r>
              <a:rPr lang="en-US" dirty="0"/>
              <a:t>Dive Site Organization</a:t>
            </a:r>
          </a:p>
        </p:txBody>
      </p:sp>
      <p:sp>
        <p:nvSpPr>
          <p:cNvPr id="99331" name="Rectangle 3"/>
          <p:cNvSpPr>
            <a:spLocks noGrp="1" noChangeArrowheads="1"/>
          </p:cNvSpPr>
          <p:nvPr>
            <p:ph type="body" idx="1"/>
          </p:nvPr>
        </p:nvSpPr>
        <p:spPr>
          <a:xfrm>
            <a:off x="838200" y="2133600"/>
            <a:ext cx="7315200" cy="4525963"/>
          </a:xfrm>
        </p:spPr>
        <p:txBody>
          <a:bodyPr/>
          <a:lstStyle/>
          <a:p>
            <a:pPr>
              <a:buFontTx/>
              <a:buNone/>
            </a:pPr>
            <a:r>
              <a:rPr lang="en-US" sz="2800" b="1" dirty="0"/>
              <a:t>Appropriate behavior of rescuers</a:t>
            </a:r>
          </a:p>
          <a:p>
            <a:r>
              <a:rPr lang="en-US" sz="2400" dirty="0"/>
              <a:t>Respect the dignity of the victim</a:t>
            </a:r>
          </a:p>
          <a:p>
            <a:r>
              <a:rPr lang="en-US" sz="2400" dirty="0"/>
              <a:t>Avoid making a fuss about minor incidents</a:t>
            </a:r>
          </a:p>
          <a:p>
            <a:r>
              <a:rPr lang="en-US" sz="2400" dirty="0"/>
              <a:t>Do not talk about victim in third person in front of others;  use his name</a:t>
            </a:r>
          </a:p>
          <a:p>
            <a:r>
              <a:rPr lang="en-US" sz="2400" dirty="0"/>
              <a:t>Stay calm and reassure the victim;  remember that even an unconscious person may hear every word that is said, and the victim’s mental state may be important to his survival</a:t>
            </a:r>
          </a:p>
          <a:p>
            <a:r>
              <a:rPr lang="en-US" sz="2400" dirty="0"/>
              <a:t>Be gentle with other people at the scene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38200" y="2895600"/>
            <a:ext cx="7620000" cy="1524000"/>
          </a:xfrm>
        </p:spPr>
        <p:txBody>
          <a:bodyPr/>
          <a:lstStyle/>
          <a:p>
            <a:pPr indent="-222250" algn="ctr">
              <a:buFontTx/>
              <a:buNone/>
            </a:pPr>
            <a:r>
              <a:rPr lang="en-US" sz="4400" b="1" i="1" dirty="0">
                <a:solidFill>
                  <a:schemeClr val="accent1"/>
                </a:solidFill>
              </a:rPr>
              <a:t>Any Questions</a:t>
            </a:r>
            <a:r>
              <a:rPr lang="en-US" sz="1400" b="1" i="1" dirty="0">
                <a:solidFill>
                  <a:schemeClr val="accent1"/>
                </a:solidFill>
              </a:rPr>
              <a:t> </a:t>
            </a:r>
            <a:r>
              <a:rPr lang="en-US" sz="4400" b="1" i="1" dirty="0">
                <a:solidFill>
                  <a:schemeClr val="accent1"/>
                </a:solidFill>
              </a:rPr>
              <a:t>?</a:t>
            </a:r>
          </a:p>
          <a:p>
            <a:pPr lvl="1">
              <a:buFontTx/>
              <a:buNone/>
            </a:pPr>
            <a:endParaRPr lang="en-US" dirty="0"/>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60</a:t>
            </a:fld>
            <a:endParaRPr lang="en-US"/>
          </a:p>
        </p:txBody>
      </p:sp>
    </p:spTree>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28650" y="609600"/>
            <a:ext cx="7886700" cy="1325563"/>
          </a:xfrm>
        </p:spPr>
        <p:txBody>
          <a:bodyPr>
            <a:normAutofit/>
          </a:bodyPr>
          <a:lstStyle/>
          <a:p>
            <a:r>
              <a:rPr lang="en-US" dirty="0"/>
              <a:t>Dive Site Organization</a:t>
            </a:r>
          </a:p>
        </p:txBody>
      </p:sp>
      <p:sp>
        <p:nvSpPr>
          <p:cNvPr id="100355" name="Rectangle 3"/>
          <p:cNvSpPr>
            <a:spLocks noGrp="1" noChangeArrowheads="1"/>
          </p:cNvSpPr>
          <p:nvPr>
            <p:ph type="body" idx="1"/>
          </p:nvPr>
        </p:nvSpPr>
        <p:spPr>
          <a:xfrm>
            <a:off x="838200" y="2133600"/>
            <a:ext cx="7315200" cy="4525963"/>
          </a:xfrm>
        </p:spPr>
        <p:txBody>
          <a:bodyPr/>
          <a:lstStyle/>
          <a:p>
            <a:pPr>
              <a:buFontTx/>
              <a:buNone/>
            </a:pPr>
            <a:r>
              <a:rPr lang="en-US" sz="2800" b="1" dirty="0"/>
              <a:t>The four R’s of accident management</a:t>
            </a:r>
          </a:p>
          <a:p>
            <a:r>
              <a:rPr lang="en-US" sz="2400" dirty="0"/>
              <a:t>Recognize</a:t>
            </a:r>
          </a:p>
          <a:p>
            <a:r>
              <a:rPr lang="en-US" sz="2400" dirty="0"/>
              <a:t>Respond</a:t>
            </a:r>
          </a:p>
          <a:p>
            <a:r>
              <a:rPr lang="en-US" sz="2400" dirty="0"/>
              <a:t>Rescue</a:t>
            </a:r>
          </a:p>
          <a:p>
            <a:r>
              <a:rPr lang="en-US" sz="2400" dirty="0"/>
              <a:t>Record</a:t>
            </a:r>
          </a:p>
        </p:txBody>
      </p:sp>
      <p:pic>
        <p:nvPicPr>
          <p:cNvPr id="100356" name="Picture 4" descr="Lift diver onto boat.png                                       0000BD2D&#10;Maxtor 300                     C168EF42:"/>
          <p:cNvPicPr>
            <a:picLocks noChangeAspect="1" noChangeArrowheads="1"/>
          </p:cNvPicPr>
          <p:nvPr/>
        </p:nvPicPr>
        <p:blipFill>
          <a:blip r:embed="rId2" cstate="print"/>
          <a:srcRect/>
          <a:stretch>
            <a:fillRect/>
          </a:stretch>
        </p:blipFill>
        <p:spPr bwMode="auto">
          <a:xfrm rot="554810">
            <a:off x="4182805" y="2966817"/>
            <a:ext cx="2070193" cy="291068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28650" y="609600"/>
            <a:ext cx="7886700" cy="1325563"/>
          </a:xfrm>
        </p:spPr>
        <p:txBody>
          <a:bodyPr>
            <a:normAutofit/>
          </a:bodyPr>
          <a:lstStyle/>
          <a:p>
            <a:r>
              <a:rPr lang="en-US" dirty="0"/>
              <a:t>Assessing the Diver’s Injuries </a:t>
            </a:r>
          </a:p>
        </p:txBody>
      </p:sp>
      <p:sp>
        <p:nvSpPr>
          <p:cNvPr id="101379" name="Rectangle 3"/>
          <p:cNvSpPr>
            <a:spLocks noGrp="1" noChangeArrowheads="1"/>
          </p:cNvSpPr>
          <p:nvPr>
            <p:ph type="body" idx="1"/>
          </p:nvPr>
        </p:nvSpPr>
        <p:spPr>
          <a:xfrm>
            <a:off x="838200" y="2133600"/>
            <a:ext cx="7315200" cy="4525963"/>
          </a:xfrm>
        </p:spPr>
        <p:txBody>
          <a:bodyPr/>
          <a:lstStyle/>
          <a:p>
            <a:pPr>
              <a:buFontTx/>
              <a:buNone/>
            </a:pPr>
            <a:r>
              <a:rPr lang="en-US" sz="2800" b="1" dirty="0"/>
              <a:t>Scene survey</a:t>
            </a:r>
          </a:p>
          <a:p>
            <a:r>
              <a:rPr lang="en-US" sz="2400" dirty="0"/>
              <a:t>Is there any danger to the rescuer or victim ?</a:t>
            </a:r>
          </a:p>
          <a:p>
            <a:r>
              <a:rPr lang="en-US" sz="2400" dirty="0"/>
              <a:t>Should the victim be moved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28650" y="609600"/>
            <a:ext cx="7886700" cy="1325563"/>
          </a:xfrm>
        </p:spPr>
        <p:txBody>
          <a:bodyPr>
            <a:normAutofit/>
          </a:bodyPr>
          <a:lstStyle/>
          <a:p>
            <a:r>
              <a:rPr lang="en-US" dirty="0"/>
              <a:t>Assessing the Diver’s Injuries </a:t>
            </a:r>
          </a:p>
        </p:txBody>
      </p:sp>
      <p:sp>
        <p:nvSpPr>
          <p:cNvPr id="102403" name="Rectangle 3"/>
          <p:cNvSpPr>
            <a:spLocks noGrp="1" noChangeArrowheads="1"/>
          </p:cNvSpPr>
          <p:nvPr>
            <p:ph type="body" idx="1"/>
          </p:nvPr>
        </p:nvSpPr>
        <p:spPr>
          <a:xfrm>
            <a:off x="838200" y="2133600"/>
            <a:ext cx="7315200" cy="4525963"/>
          </a:xfrm>
        </p:spPr>
        <p:txBody>
          <a:bodyPr/>
          <a:lstStyle/>
          <a:p>
            <a:pPr>
              <a:buFontTx/>
              <a:buNone/>
            </a:pPr>
            <a:r>
              <a:rPr lang="en-US" sz="2800" b="1" dirty="0"/>
              <a:t>Primary survey – the ABC’s</a:t>
            </a:r>
          </a:p>
          <a:p>
            <a:r>
              <a:rPr lang="en-US" sz="2400" dirty="0"/>
              <a:t>Airway:  open and unobstructed</a:t>
            </a:r>
          </a:p>
          <a:p>
            <a:r>
              <a:rPr lang="en-US" sz="2400" dirty="0"/>
              <a:t>Breathing:  look, listen and feel for signs of respiration</a:t>
            </a:r>
          </a:p>
          <a:p>
            <a:r>
              <a:rPr lang="en-US" sz="2400" dirty="0"/>
              <a:t>Circulation:  carotid pulse, or other signs of life</a:t>
            </a:r>
          </a:p>
        </p:txBody>
      </p:sp>
      <p:pic>
        <p:nvPicPr>
          <p:cNvPr id="102404" name="Picture 4" descr="Woman taking pulse.png                                         0000BD2D&#10;Maxtor 300                     C168EF42:"/>
          <p:cNvPicPr>
            <a:picLocks noChangeAspect="1" noChangeArrowheads="1"/>
          </p:cNvPicPr>
          <p:nvPr/>
        </p:nvPicPr>
        <p:blipFill>
          <a:blip r:embed="rId2" cstate="print"/>
          <a:srcRect/>
          <a:stretch>
            <a:fillRect/>
          </a:stretch>
        </p:blipFill>
        <p:spPr bwMode="auto">
          <a:xfrm rot="21381084">
            <a:off x="2801218" y="4273740"/>
            <a:ext cx="2661124" cy="19081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Theme1">
  <a:themeElements>
    <a:clrScheme name="Scuba Dive">
      <a:dk1>
        <a:sysClr val="windowText" lastClr="000000"/>
      </a:dk1>
      <a:lt1>
        <a:sysClr val="window" lastClr="FFFFFF"/>
      </a:lt1>
      <a:dk2>
        <a:srgbClr val="595959"/>
      </a:dk2>
      <a:lt2>
        <a:srgbClr val="E7E6E6"/>
      </a:lt2>
      <a:accent1>
        <a:srgbClr val="0F6BB5"/>
      </a:accent1>
      <a:accent2>
        <a:srgbClr val="00A1B2"/>
      </a:accent2>
      <a:accent3>
        <a:srgbClr val="6DC4E9"/>
      </a:accent3>
      <a:accent4>
        <a:srgbClr val="69C184"/>
      </a:accent4>
      <a:accent5>
        <a:srgbClr val="0E4B64"/>
      </a:accent5>
      <a:accent6>
        <a:srgbClr val="A87B4F"/>
      </a:accent6>
      <a:hlink>
        <a:srgbClr val="0F6BB5"/>
      </a:hlink>
      <a:folHlink>
        <a:srgbClr val="00A1B2"/>
      </a:folHlink>
    </a:clrScheme>
    <a:fontScheme name="Custom 1">
      <a:majorFont>
        <a:latin typeface="Myriad Pro"/>
        <a:ea typeface=""/>
        <a:cs typeface=""/>
      </a:majorFont>
      <a:minorFont>
        <a:latin typeface="Myriad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232</TotalTime>
  <Words>1918</Words>
  <Application>Microsoft Office PowerPoint</Application>
  <PresentationFormat>On-screen Show (4:3)</PresentationFormat>
  <Paragraphs>464</Paragraphs>
  <Slides>60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Myriad Pro</vt:lpstr>
      <vt:lpstr>Wingdings</vt:lpstr>
      <vt:lpstr>Times</vt:lpstr>
      <vt:lpstr>Calibri</vt:lpstr>
      <vt:lpstr>Times New Roman</vt:lpstr>
      <vt:lpstr>Theme1</vt:lpstr>
      <vt:lpstr>Chapter Six</vt:lpstr>
      <vt:lpstr>Topics In This Chapter</vt:lpstr>
      <vt:lpstr>Dive Site Organization</vt:lpstr>
      <vt:lpstr>Dive Site Organization</vt:lpstr>
      <vt:lpstr>Dive Site Organization</vt:lpstr>
      <vt:lpstr>Dive Site Organization</vt:lpstr>
      <vt:lpstr>Dive Site Organization</vt:lpstr>
      <vt:lpstr>Assessing the Diver’s Injuries </vt:lpstr>
      <vt:lpstr>Assessing the Diver’s Injuries </vt:lpstr>
      <vt:lpstr>Basic Life Support</vt:lpstr>
      <vt:lpstr>Basic Life Support</vt:lpstr>
      <vt:lpstr>Basic Life Support</vt:lpstr>
      <vt:lpstr>Basic Life Support</vt:lpstr>
      <vt:lpstr>Secondary Assessment</vt:lpstr>
      <vt:lpstr>Secondary Assessment</vt:lpstr>
      <vt:lpstr>Secondary Assessment</vt:lpstr>
      <vt:lpstr>Secondary Assessment</vt:lpstr>
      <vt:lpstr>Five-Minute Field Neuro Exam</vt:lpstr>
      <vt:lpstr>Five-Minute Field Neuro Exam</vt:lpstr>
      <vt:lpstr>Five-Minute Field Neuro Exam</vt:lpstr>
      <vt:lpstr>Five-Minute Field Neuro Exam</vt:lpstr>
      <vt:lpstr>Five-Minute Field Neuro Exam</vt:lpstr>
      <vt:lpstr>Five-Minute Field Neuro Exam</vt:lpstr>
      <vt:lpstr>Five-Minute Field Neuro Exam</vt:lpstr>
      <vt:lpstr>Five-Minute Field Neuro Exam</vt:lpstr>
      <vt:lpstr>Five-Minute Field Neuro Exam</vt:lpstr>
      <vt:lpstr>Five-Minute Field Neuro Exam</vt:lpstr>
      <vt:lpstr>Five-Minute Field Neuro Exam</vt:lpstr>
      <vt:lpstr>Five-Minute Field Neuro Exam</vt:lpstr>
      <vt:lpstr>Five-Minute Field Neuro Exam</vt:lpstr>
      <vt:lpstr>Five-Minute Field Neuro Exam</vt:lpstr>
      <vt:lpstr>Shock</vt:lpstr>
      <vt:lpstr>Shock</vt:lpstr>
      <vt:lpstr>On-Scene Oxygen Therapy </vt:lpstr>
      <vt:lpstr>On-Scene Oxygen Therapy </vt:lpstr>
      <vt:lpstr>On-Scene Oxygen Therapy </vt:lpstr>
      <vt:lpstr>On-Scene Oxygen Therapy </vt:lpstr>
      <vt:lpstr>Hypothermia</vt:lpstr>
      <vt:lpstr>Hypothermia</vt:lpstr>
      <vt:lpstr>Hyperthermia</vt:lpstr>
      <vt:lpstr>Hyperthermia</vt:lpstr>
      <vt:lpstr>Hyperthermia</vt:lpstr>
      <vt:lpstr>Hyperthermia</vt:lpstr>
      <vt:lpstr>Summary</vt:lpstr>
      <vt:lpstr>Slide 45</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Slide 60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Aaron Lazar</dc:creator>
  <cp:lastModifiedBy>Aaron Lazar</cp:lastModifiedBy>
  <cp:revision>25</cp:revision>
  <dcterms:created xsi:type="dcterms:W3CDTF">2017-05-17T13:37:05Z</dcterms:created>
  <dcterms:modified xsi:type="dcterms:W3CDTF">2017-06-23T14:38:47Z</dcterms:modified>
</cp:coreProperties>
</file>