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40"/>
  </p:notesMasterIdLst>
  <p:sldIdLst>
    <p:sldId id="295"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6" r:id="rId31"/>
    <p:sldId id="287" r:id="rId32"/>
    <p:sldId id="288" r:id="rId33"/>
    <p:sldId id="289" r:id="rId34"/>
    <p:sldId id="290" r:id="rId35"/>
    <p:sldId id="291" r:id="rId36"/>
    <p:sldId id="292" r:id="rId37"/>
    <p:sldId id="293" r:id="rId38"/>
    <p:sldId id="297" r:id="rId39"/>
  </p:sldIdLst>
  <p:sldSz cx="9144000" cy="6858000" type="screen4x3"/>
  <p:notesSz cx="6858000" cy="9144000"/>
  <p:embeddedFontLst>
    <p:embeddedFont>
      <p:font typeface="Calibri"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8F488-B787-44D7-B17C-2CC3BB87647C}" type="datetimeFigureOut">
              <a:rPr lang="en-US" smtClean="0"/>
              <a:pPr/>
              <a:t>6/23/2017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CAEBA2-2F9B-408D-B2C5-160360B91A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8632C-3CAD-40E1-8871-BF4694AD12E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F5A7-D355-4879-8007-E2AE1DC8DD61}" type="slidenum">
              <a:rPr lang="en-US"/>
              <a:pPr/>
              <a:t>30</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47485-7A61-4E6A-B404-1E3A44C92954}" type="slidenum">
              <a:rPr lang="en-US"/>
              <a:pPr/>
              <a:t>38</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14" y="-8092"/>
            <a:ext cx="9142571" cy="6858000"/>
          </a:xfrm>
          <a:prstGeom prst="rect">
            <a:avLst/>
          </a:prstGeom>
        </p:spPr>
      </p:pic>
      <p:sp>
        <p:nvSpPr>
          <p:cNvPr id="2" name="Title 1"/>
          <p:cNvSpPr>
            <a:spLocks noGrp="1"/>
          </p:cNvSpPr>
          <p:nvPr>
            <p:ph type="ctrTitle" hasCustomPrompt="1"/>
          </p:nvPr>
        </p:nvSpPr>
        <p:spPr>
          <a:xfrm>
            <a:off x="979488" y="3576679"/>
            <a:ext cx="7772400" cy="791039"/>
          </a:xfrm>
        </p:spPr>
        <p:txBody>
          <a:bodyPr anchor="b"/>
          <a:lstStyle>
            <a:lvl1pPr algn="l">
              <a:defRPr sz="6000">
                <a:solidFill>
                  <a:schemeClr val="accent1"/>
                </a:solidFill>
              </a:defRPr>
            </a:lvl1pPr>
          </a:lstStyle>
          <a:p>
            <a:r>
              <a:rPr lang="en-US" dirty="0" smtClean="0"/>
              <a:t>Title presentation</a:t>
            </a:r>
            <a:endParaRPr lang="en-US" dirty="0"/>
          </a:p>
        </p:txBody>
      </p:sp>
      <p:sp>
        <p:nvSpPr>
          <p:cNvPr id="3" name="Subtitle 2"/>
          <p:cNvSpPr>
            <a:spLocks noGrp="1"/>
          </p:cNvSpPr>
          <p:nvPr>
            <p:ph type="subTitle" idx="1"/>
          </p:nvPr>
        </p:nvSpPr>
        <p:spPr>
          <a:xfrm>
            <a:off x="979488" y="4476909"/>
            <a:ext cx="6858000" cy="548573"/>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777A4D-9CB5-4C8C-BB42-D594C3EA677A}"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
        <p:nvSpPr>
          <p:cNvPr id="9" name="Picture Placeholder 8"/>
          <p:cNvSpPr>
            <a:spLocks noGrp="1"/>
          </p:cNvSpPr>
          <p:nvPr>
            <p:ph type="pic" sz="quarter" idx="13"/>
          </p:nvPr>
        </p:nvSpPr>
        <p:spPr>
          <a:xfrm>
            <a:off x="979488" y="1797050"/>
            <a:ext cx="6392862" cy="1123950"/>
          </a:xfrm>
        </p:spPr>
        <p:txBody>
          <a:bodyPr/>
          <a:lstStyle>
            <a:lvl1pPr marL="0" indent="0">
              <a:buNone/>
              <a:defRPr/>
            </a:lvl1pPr>
          </a:lstStyle>
          <a:p>
            <a:r>
              <a:rPr lang="en-US" smtClean="0"/>
              <a:t>Click icon to add picture</a:t>
            </a:r>
            <a:endParaRPr lang="en-US" dirty="0"/>
          </a:p>
        </p:txBody>
      </p:sp>
      <p:sp>
        <p:nvSpPr>
          <p:cNvPr id="10" name="TextBox 9"/>
          <p:cNvSpPr txBox="1"/>
          <p:nvPr userDrawn="1"/>
        </p:nvSpPr>
        <p:spPr>
          <a:xfrm>
            <a:off x="542166" y="6247051"/>
            <a:ext cx="970137" cy="230832"/>
          </a:xfrm>
          <a:prstGeom prst="rect">
            <a:avLst/>
          </a:prstGeom>
          <a:noFill/>
        </p:spPr>
        <p:txBody>
          <a:bodyPr wrap="none" rtlCol="0">
            <a:spAutoFit/>
          </a:bodyPr>
          <a:lstStyle/>
          <a:p>
            <a:r>
              <a:rPr lang="en-US" sz="900" dirty="0" smtClean="0">
                <a:solidFill>
                  <a:schemeClr val="bg1"/>
                </a:solidFill>
              </a:rPr>
              <a:t>www.tdisdi.com</a:t>
            </a:r>
            <a:endParaRPr lang="en-US" sz="900" dirty="0">
              <a:solidFill>
                <a:schemeClr val="bg1"/>
              </a:solidFill>
            </a:endParaRPr>
          </a:p>
        </p:txBody>
      </p:sp>
    </p:spTree>
    <p:extLst>
      <p:ext uri="{BB962C8B-B14F-4D97-AF65-F5344CB8AC3E}">
        <p14:creationId xmlns:p14="http://schemas.microsoft.com/office/powerpoint/2010/main" xmlns="" val="855652115"/>
      </p:ext>
    </p:extLst>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DBB3EF-B818-470A-B2E0-6EB655FFB9E7}"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865827123"/>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4C59B-2C97-4895-AB91-EBA59F6BFC8C}"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793044135"/>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A2EB6B-060C-4829-9287-E1AD70B851CE}" type="datetime1">
              <a:rPr lang="en-US" smtClean="0"/>
              <a:pPr/>
              <a:t>6/23/2017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2537571228"/>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A0BFB4-6A72-4149-B4AD-42844B37BDF1}" type="datetime1">
              <a:rPr lang="en-US" smtClean="0"/>
              <a:pPr/>
              <a:t>6/23/2017</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9" name="Slide Number Placeholder 8"/>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4142425688"/>
      </p:ext>
    </p:extLst>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66E8D6-C4B3-405E-9B91-29E135AA05E4}"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789655184"/>
      </p:ext>
    </p:extLst>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34E67-9712-4386-8AC6-7D06DD72D0EE}" type="datetime1">
              <a:rPr lang="en-US" smtClean="0"/>
              <a:pPr/>
              <a:t>6/23/2017</a:t>
            </a:fld>
            <a:endParaRPr lang="en-US"/>
          </a:p>
        </p:txBody>
      </p:sp>
      <p:sp>
        <p:nvSpPr>
          <p:cNvPr id="3" name="Footer Placeholder 2"/>
          <p:cNvSpPr>
            <a:spLocks noGrp="1"/>
          </p:cNvSpPr>
          <p:nvPr>
            <p:ph type="ftr" sz="quarter" idx="11"/>
          </p:nvPr>
        </p:nvSpPr>
        <p:spPr/>
        <p:txBody>
          <a:bodyPr/>
          <a:lstStyle/>
          <a:p>
            <a:r>
              <a:rPr lang="en-US" smtClean="0"/>
              <a:t>www.tdisdi.com</a:t>
            </a:r>
            <a:endParaRPr lang="en-US"/>
          </a:p>
        </p:txBody>
      </p:sp>
      <p:sp>
        <p:nvSpPr>
          <p:cNvPr id="4" name="Slide Number Placeholder 3"/>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713807774"/>
      </p:ext>
    </p:extLst>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F7E65-FDB5-4A4F-ACF9-C6CC85C1A0BB}" type="datetime1">
              <a:rPr lang="en-US" smtClean="0"/>
              <a:pPr/>
              <a:t>6/23/2017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959787326"/>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4A932A-9918-4FF1-B75D-4D9EE8C6FE5B}" type="datetime1">
              <a:rPr lang="en-US" smtClean="0"/>
              <a:pPr/>
              <a:t>6/23/2017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3417342360"/>
      </p:ext>
    </p:extLst>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D1EF0-A576-4BC3-BEA4-2E59ED65C2C9}"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1249475274"/>
      </p:ext>
    </p:extLst>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4D981D-818C-4E5B-A968-62027720249B}" type="datetime1">
              <a:rPr lang="en-US" smtClean="0"/>
              <a:pPr/>
              <a:t>6/23/2017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p14="http://schemas.microsoft.com/office/powerpoint/2010/main" xmlns="" val="1565133053"/>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FA6E5D-7528-4A21-A9DB-AB9B8997BC57}"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3608388"/>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Tree>
    <p:extLst>
      <p:ext uri="{BB962C8B-B14F-4D97-AF65-F5344CB8AC3E}">
        <p14:creationId xmlns:p14="http://schemas.microsoft.com/office/powerpoint/2010/main" xmlns="" val="2191167897"/>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33997E-C0B2-481B-B54E-1C67C1B85CAB}"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1463984"/>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
        <p:nvSpPr>
          <p:cNvPr id="9" name="Picture Placeholder 8"/>
          <p:cNvSpPr>
            <a:spLocks noGrp="1"/>
          </p:cNvSpPr>
          <p:nvPr>
            <p:ph type="pic" sz="quarter" idx="14"/>
          </p:nvPr>
        </p:nvSpPr>
        <p:spPr>
          <a:xfrm>
            <a:off x="477838" y="3819525"/>
            <a:ext cx="8037512" cy="2330450"/>
          </a:xfrm>
        </p:spPr>
        <p:txBody>
          <a:bodyPr/>
          <a:lstStyle/>
          <a:p>
            <a:r>
              <a:rPr lang="en-US" smtClean="0"/>
              <a:t>Click icon to add picture</a:t>
            </a:r>
            <a:endParaRPr lang="en-US"/>
          </a:p>
        </p:txBody>
      </p:sp>
    </p:spTree>
    <p:extLst>
      <p:ext uri="{BB962C8B-B14F-4D97-AF65-F5344CB8AC3E}">
        <p14:creationId xmlns:p14="http://schemas.microsoft.com/office/powerpoint/2010/main" xmlns="" val="2643822751"/>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867AC-9FA0-4489-9014-FF500A6CFC2D}"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SmartArt Placeholder 6"/>
          <p:cNvSpPr>
            <a:spLocks noGrp="1"/>
          </p:cNvSpPr>
          <p:nvPr>
            <p:ph type="dgm" sz="quarter" idx="13"/>
          </p:nvPr>
        </p:nvSpPr>
        <p:spPr>
          <a:xfrm>
            <a:off x="628649" y="1949450"/>
            <a:ext cx="8018167" cy="2436433"/>
          </a:xfrm>
        </p:spPr>
        <p:txBody>
          <a:bodyPr/>
          <a:lstStyle/>
          <a:p>
            <a:r>
              <a:rPr lang="en-US" smtClean="0"/>
              <a:t>Click icon to add SmartArt graphic</a:t>
            </a:r>
            <a:endParaRPr lang="en-US"/>
          </a:p>
        </p:txBody>
      </p:sp>
      <p:sp>
        <p:nvSpPr>
          <p:cNvPr id="9" name="Text Placeholder 8"/>
          <p:cNvSpPr>
            <a:spLocks noGrp="1"/>
          </p:cNvSpPr>
          <p:nvPr>
            <p:ph type="body" sz="quarter" idx="14"/>
          </p:nvPr>
        </p:nvSpPr>
        <p:spPr>
          <a:xfrm>
            <a:off x="628650"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0" name="Text Placeholder 8"/>
          <p:cNvSpPr>
            <a:spLocks noGrp="1"/>
          </p:cNvSpPr>
          <p:nvPr>
            <p:ph type="body" sz="quarter" idx="15"/>
          </p:nvPr>
        </p:nvSpPr>
        <p:spPr>
          <a:xfrm>
            <a:off x="2668587"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1" name="Text Placeholder 8"/>
          <p:cNvSpPr>
            <a:spLocks noGrp="1"/>
          </p:cNvSpPr>
          <p:nvPr>
            <p:ph type="body" sz="quarter" idx="16"/>
          </p:nvPr>
        </p:nvSpPr>
        <p:spPr>
          <a:xfrm>
            <a:off x="473836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2" name="Text Placeholder 8"/>
          <p:cNvSpPr>
            <a:spLocks noGrp="1"/>
          </p:cNvSpPr>
          <p:nvPr>
            <p:ph type="body" sz="quarter" idx="17"/>
          </p:nvPr>
        </p:nvSpPr>
        <p:spPr>
          <a:xfrm>
            <a:off x="674340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p14="http://schemas.microsoft.com/office/powerpoint/2010/main" xmlns="" val="3405539351"/>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E1551FCB-774B-4133-A8BA-653281463797}"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p14="http://schemas.microsoft.com/office/powerpoint/2010/main" xmlns="" val="3935162040"/>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0ED28069-C3B8-4E57-AAF9-104F0E48EBC8}"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p14="http://schemas.microsoft.com/office/powerpoint/2010/main" xmlns="" val="3935162040"/>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370FFC-44F2-42F1-9CC5-F52DAD3CB5EC}"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Picture Placeholder 6"/>
          <p:cNvSpPr>
            <a:spLocks noGrp="1"/>
          </p:cNvSpPr>
          <p:nvPr>
            <p:ph type="pic" sz="quarter" idx="13"/>
          </p:nvPr>
        </p:nvSpPr>
        <p:spPr>
          <a:xfrm>
            <a:off x="628650" y="2246052"/>
            <a:ext cx="2365375" cy="2249487"/>
          </a:xfrm>
        </p:spPr>
        <p:txBody>
          <a:bodyPr/>
          <a:lstStyle/>
          <a:p>
            <a:r>
              <a:rPr lang="en-US" smtClean="0"/>
              <a:t>Click icon to add picture</a:t>
            </a:r>
            <a:endParaRPr lang="en-US"/>
          </a:p>
        </p:txBody>
      </p:sp>
      <p:sp>
        <p:nvSpPr>
          <p:cNvPr id="8" name="Picture Placeholder 6"/>
          <p:cNvSpPr>
            <a:spLocks noGrp="1"/>
          </p:cNvSpPr>
          <p:nvPr>
            <p:ph type="pic" sz="quarter" idx="14"/>
          </p:nvPr>
        </p:nvSpPr>
        <p:spPr>
          <a:xfrm>
            <a:off x="3389312" y="2246051"/>
            <a:ext cx="2365375" cy="2249487"/>
          </a:xfrm>
        </p:spPr>
        <p:txBody>
          <a:bodyPr/>
          <a:lstStyle/>
          <a:p>
            <a:r>
              <a:rPr lang="en-US" smtClean="0"/>
              <a:t>Click icon to add picture</a:t>
            </a:r>
            <a:endParaRPr lang="en-US"/>
          </a:p>
        </p:txBody>
      </p:sp>
      <p:sp>
        <p:nvSpPr>
          <p:cNvPr id="9" name="Picture Placeholder 6"/>
          <p:cNvSpPr>
            <a:spLocks noGrp="1"/>
          </p:cNvSpPr>
          <p:nvPr>
            <p:ph type="pic" sz="quarter" idx="15"/>
          </p:nvPr>
        </p:nvSpPr>
        <p:spPr>
          <a:xfrm>
            <a:off x="6149975" y="2246896"/>
            <a:ext cx="2365375" cy="2249487"/>
          </a:xfrm>
        </p:spPr>
        <p:txBody>
          <a:bodyPr/>
          <a:lstStyle/>
          <a:p>
            <a:r>
              <a:rPr lang="en-US" smtClean="0"/>
              <a:t>Click icon to add picture</a:t>
            </a:r>
            <a:endParaRPr lang="en-US"/>
          </a:p>
        </p:txBody>
      </p:sp>
      <p:sp>
        <p:nvSpPr>
          <p:cNvPr id="11" name="Text Placeholder 10"/>
          <p:cNvSpPr>
            <a:spLocks noGrp="1"/>
          </p:cNvSpPr>
          <p:nvPr>
            <p:ph type="body" sz="quarter" idx="16" hasCustomPrompt="1"/>
          </p:nvPr>
        </p:nvSpPr>
        <p:spPr>
          <a:xfrm>
            <a:off x="628650" y="4714614"/>
            <a:ext cx="2365375" cy="768940"/>
          </a:xfrm>
          <a:solidFill>
            <a:schemeClr val="accent1"/>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2" name="Text Placeholder 10"/>
          <p:cNvSpPr>
            <a:spLocks noGrp="1"/>
          </p:cNvSpPr>
          <p:nvPr>
            <p:ph type="body" sz="quarter" idx="17" hasCustomPrompt="1"/>
          </p:nvPr>
        </p:nvSpPr>
        <p:spPr>
          <a:xfrm>
            <a:off x="3389311" y="4751182"/>
            <a:ext cx="2365375" cy="768940"/>
          </a:xfrm>
          <a:solidFill>
            <a:schemeClr val="accent2"/>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3" name="Text Placeholder 10"/>
          <p:cNvSpPr>
            <a:spLocks noGrp="1"/>
          </p:cNvSpPr>
          <p:nvPr>
            <p:ph type="body" sz="quarter" idx="18" hasCustomPrompt="1"/>
          </p:nvPr>
        </p:nvSpPr>
        <p:spPr>
          <a:xfrm>
            <a:off x="6149972" y="4726654"/>
            <a:ext cx="2365375" cy="768940"/>
          </a:xfrm>
          <a:solidFill>
            <a:schemeClr val="accent6"/>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Tree>
    <p:extLst>
      <p:ext uri="{BB962C8B-B14F-4D97-AF65-F5344CB8AC3E}">
        <p14:creationId xmlns:p14="http://schemas.microsoft.com/office/powerpoint/2010/main" xmlns="" val="4070836202"/>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214C4B-1436-4AA6-978D-DC22D4413CB9}"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1958975"/>
            <a:ext cx="7886700" cy="18361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628650" y="4062413"/>
            <a:ext cx="7886700" cy="1812925"/>
          </a:xfrm>
        </p:spPr>
        <p:txBody>
          <a:bodyPr/>
          <a:lstStyle/>
          <a:p>
            <a:r>
              <a:rPr lang="en-US" smtClean="0"/>
              <a:t>Click icon to add picture</a:t>
            </a:r>
            <a:endParaRPr lang="en-US"/>
          </a:p>
        </p:txBody>
      </p:sp>
    </p:spTree>
    <p:extLst>
      <p:ext uri="{BB962C8B-B14F-4D97-AF65-F5344CB8AC3E}">
        <p14:creationId xmlns:p14="http://schemas.microsoft.com/office/powerpoint/2010/main" xmlns="" val="263085582"/>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FB5410-EB87-4864-90E7-A7CD936C8E5A}" type="datetime1">
              <a:rPr lang="en-US" smtClean="0"/>
              <a:pPr/>
              <a:t>6/23/2017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2241550"/>
            <a:ext cx="4283075" cy="3795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icture Placeholder 8"/>
          <p:cNvSpPr>
            <a:spLocks noGrp="1"/>
          </p:cNvSpPr>
          <p:nvPr>
            <p:ph type="pic" sz="quarter" idx="14"/>
          </p:nvPr>
        </p:nvSpPr>
        <p:spPr>
          <a:xfrm>
            <a:off x="5194300" y="2249488"/>
            <a:ext cx="3398838" cy="3787775"/>
          </a:xfrm>
        </p:spPr>
        <p:txBody>
          <a:bodyPr/>
          <a:lstStyle/>
          <a:p>
            <a:r>
              <a:rPr lang="en-US" smtClean="0"/>
              <a:t>Click icon to add picture</a:t>
            </a:r>
            <a:endParaRPr lang="en-US"/>
          </a:p>
        </p:txBody>
      </p:sp>
    </p:spTree>
    <p:extLst>
      <p:ext uri="{BB962C8B-B14F-4D97-AF65-F5344CB8AC3E}">
        <p14:creationId xmlns:p14="http://schemas.microsoft.com/office/powerpoint/2010/main" xmlns="" val="3242042153"/>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477430" y="6356351"/>
            <a:ext cx="372234" cy="3722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1" cstate="print">
            <a:extLst>
              <a:ext uri="{28A0092B-C50C-407E-A947-70E740481C1C}">
                <a14:useLocalDpi xmlns:a14="http://schemas.microsoft.com/office/drawing/2010/main" xmlns="" val="0"/>
              </a:ext>
            </a:extLst>
          </a:blip>
          <a:stretch>
            <a:fillRect/>
          </a:stretch>
        </p:blipFill>
        <p:spPr>
          <a:xfrm>
            <a:off x="0" y="0"/>
            <a:ext cx="9144000" cy="1796220"/>
          </a:xfrm>
          <a:prstGeom prst="rect">
            <a:avLst/>
          </a:prstGeom>
        </p:spPr>
      </p:pic>
      <p:sp>
        <p:nvSpPr>
          <p:cNvPr id="2" name="Title Placeholder 1"/>
          <p:cNvSpPr>
            <a:spLocks noGrp="1"/>
          </p:cNvSpPr>
          <p:nvPr>
            <p:ph type="title"/>
          </p:nvPr>
        </p:nvSpPr>
        <p:spPr>
          <a:xfrm>
            <a:off x="628650" y="1628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37168" y="63290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85DC8-A99C-47B2-A1C1-296C5C9AF6E4}" type="datetime1">
              <a:rPr lang="en-US" smtClean="0"/>
              <a:pPr/>
              <a:t>6/23/2017</a:t>
            </a:fld>
            <a:endParaRPr lang="en-US"/>
          </a:p>
        </p:txBody>
      </p:sp>
      <p:sp>
        <p:nvSpPr>
          <p:cNvPr id="5" name="Footer Placeholder 4"/>
          <p:cNvSpPr>
            <a:spLocks noGrp="1"/>
          </p:cNvSpPr>
          <p:nvPr>
            <p:ph type="ftr" sz="quarter" idx="3"/>
          </p:nvPr>
        </p:nvSpPr>
        <p:spPr>
          <a:xfrm>
            <a:off x="849664" y="6329069"/>
            <a:ext cx="3086100" cy="365125"/>
          </a:xfrm>
          <a:prstGeom prst="rect">
            <a:avLst/>
          </a:prstGeom>
        </p:spPr>
        <p:txBody>
          <a:bodyPr vert="horz" lIns="91440" tIns="45720" rIns="91440" bIns="45720" rtlCol="0" anchor="ctr"/>
          <a:lstStyle>
            <a:lvl1pPr algn="l">
              <a:defRPr sz="800" spc="300">
                <a:solidFill>
                  <a:schemeClr val="tx1">
                    <a:lumMod val="65000"/>
                    <a:lumOff val="35000"/>
                  </a:schemeClr>
                </a:solidFill>
              </a:defRPr>
            </a:lvl1pPr>
          </a:lstStyle>
          <a:p>
            <a:r>
              <a:rPr lang="en-US" smtClean="0"/>
              <a:t>www.tdisdi.com</a:t>
            </a:r>
            <a:endParaRPr lang="en-US" dirty="0"/>
          </a:p>
        </p:txBody>
      </p:sp>
      <p:sp>
        <p:nvSpPr>
          <p:cNvPr id="6" name="Slide Number Placeholder 5"/>
          <p:cNvSpPr>
            <a:spLocks noGrp="1"/>
          </p:cNvSpPr>
          <p:nvPr>
            <p:ph type="sldNum" sz="quarter" idx="4"/>
          </p:nvPr>
        </p:nvSpPr>
        <p:spPr>
          <a:xfrm>
            <a:off x="477430" y="6378661"/>
            <a:ext cx="372234" cy="365125"/>
          </a:xfrm>
          <a:prstGeom prst="rect">
            <a:avLst/>
          </a:prstGeom>
        </p:spPr>
        <p:txBody>
          <a:bodyPr vert="horz" lIns="91440" tIns="45720" rIns="91440" bIns="45720" rtlCol="0" anchor="ctr"/>
          <a:lstStyle>
            <a:lvl1pPr algn="ctr">
              <a:defRPr sz="1200">
                <a:solidFill>
                  <a:schemeClr val="bg1"/>
                </a:solidFill>
              </a:defRPr>
            </a:lvl1pPr>
          </a:lstStyle>
          <a:p>
            <a:fld id="{031A6A8E-E912-4501-8AD3-CBFDBC0F7E08}" type="slidenum">
              <a:rPr lang="en-US" smtClean="0"/>
              <a:pPr/>
              <a:t>‹#›</a:t>
            </a:fld>
            <a:endParaRPr lang="en-US" dirty="0"/>
          </a:p>
        </p:txBody>
      </p:sp>
      <p:cxnSp>
        <p:nvCxnSpPr>
          <p:cNvPr id="10" name="Straight Connector 9"/>
          <p:cNvCxnSpPr/>
          <p:nvPr/>
        </p:nvCxnSpPr>
        <p:spPr>
          <a:xfrm>
            <a:off x="739157" y="6615296"/>
            <a:ext cx="7772400" cy="1208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2" cstate="print">
            <a:extLst>
              <a:ext uri="{28A0092B-C50C-407E-A947-70E740481C1C}">
                <a14:useLocalDpi xmlns:a14="http://schemas.microsoft.com/office/drawing/2010/main" xmlns="" val="0"/>
              </a:ext>
            </a:extLst>
          </a:blip>
          <a:stretch>
            <a:fillRect/>
          </a:stretch>
        </p:blipFill>
        <p:spPr>
          <a:xfrm>
            <a:off x="7130776" y="6356351"/>
            <a:ext cx="1274067" cy="182880"/>
          </a:xfrm>
          <a:prstGeom prst="rect">
            <a:avLst/>
          </a:prstGeom>
        </p:spPr>
      </p:pic>
    </p:spTree>
    <p:extLst>
      <p:ext uri="{BB962C8B-B14F-4D97-AF65-F5344CB8AC3E}">
        <p14:creationId xmlns:p14="http://schemas.microsoft.com/office/powerpoint/2010/main" xmlns="" val="1335496958"/>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72" r:id="rId4"/>
    <p:sldLayoutId id="2147483673" r:id="rId5"/>
    <p:sldLayoutId id="2147483679" r:id="rId6"/>
    <p:sldLayoutId id="2147483674" r:id="rId7"/>
    <p:sldLayoutId id="2147483675" r:id="rId8"/>
    <p:sldLayoutId id="2147483678"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transition advClick="0">
    <p:fade/>
  </p:transition>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990600" y="3124200"/>
            <a:ext cx="7772400" cy="791039"/>
          </a:xfrm>
        </p:spPr>
        <p:txBody>
          <a:bodyPr>
            <a:normAutofit/>
          </a:bodyPr>
          <a:lstStyle/>
          <a:p>
            <a:r>
              <a:rPr lang="en-US" sz="4400" dirty="0"/>
              <a:t>Chapter </a:t>
            </a:r>
            <a:r>
              <a:rPr lang="en-US" sz="4400" dirty="0" smtClean="0"/>
              <a:t>Two</a:t>
            </a:r>
            <a:endParaRPr lang="en-US" sz="4400" dirty="0"/>
          </a:p>
        </p:txBody>
      </p:sp>
      <p:sp>
        <p:nvSpPr>
          <p:cNvPr id="3078" name="Rectangle 6"/>
          <p:cNvSpPr>
            <a:spLocks noGrp="1" noChangeArrowheads="1"/>
          </p:cNvSpPr>
          <p:nvPr>
            <p:ph type="subTitle" idx="1"/>
          </p:nvPr>
        </p:nvSpPr>
        <p:spPr>
          <a:xfrm>
            <a:off x="1066800" y="3810000"/>
            <a:ext cx="6858000" cy="548573"/>
          </a:xfrm>
        </p:spPr>
        <p:txBody>
          <a:bodyPr>
            <a:noAutofit/>
          </a:bodyPr>
          <a:lstStyle/>
          <a:p>
            <a:r>
              <a:rPr lang="en-US" sz="4400" b="1" dirty="0" smtClean="0">
                <a:solidFill>
                  <a:schemeClr val="folHlink"/>
                </a:solidFill>
              </a:rPr>
              <a:t>How Stress Leads to Diving Emergencies</a:t>
            </a:r>
            <a:endParaRPr lang="en-US" sz="4400" b="1" dirty="0">
              <a:solidFill>
                <a:schemeClr val="folHlink"/>
              </a:solidFill>
            </a:endParaRPr>
          </a:p>
        </p:txBody>
      </p:sp>
    </p:spTree>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579437"/>
            <a:ext cx="7886700" cy="1325563"/>
          </a:xfrm>
          <a:noFill/>
        </p:spPr>
        <p:txBody>
          <a:bodyPr lIns="0" rIns="0">
            <a:normAutofit/>
          </a:bodyPr>
          <a:lstStyle/>
          <a:p>
            <a:r>
              <a:rPr lang="en-US" sz="3600" b="0" dirty="0"/>
              <a:t>Recognizing Pre-Dive Stress in Yourself</a:t>
            </a:r>
          </a:p>
        </p:txBody>
      </p:sp>
      <p:sp>
        <p:nvSpPr>
          <p:cNvPr id="8195" name="Rectangle 3"/>
          <p:cNvSpPr>
            <a:spLocks noGrp="1" noChangeArrowheads="1"/>
          </p:cNvSpPr>
          <p:nvPr>
            <p:ph type="body" idx="1"/>
          </p:nvPr>
        </p:nvSpPr>
        <p:spPr>
          <a:xfrm>
            <a:off x="838200" y="2133600"/>
            <a:ext cx="7620000" cy="4525963"/>
          </a:xfrm>
        </p:spPr>
        <p:txBody>
          <a:bodyPr/>
          <a:lstStyle/>
          <a:p>
            <a:pPr>
              <a:buFontTx/>
              <a:buNone/>
            </a:pPr>
            <a:r>
              <a:rPr lang="en-US" b="1" dirty="0"/>
              <a:t>Conduct an honest self-examination</a:t>
            </a:r>
          </a:p>
          <a:p>
            <a:r>
              <a:rPr lang="en-US" sz="2400" dirty="0"/>
              <a:t>Is this an “experience expanding” activity, or am I exceeding my training and </a:t>
            </a:r>
            <a:r>
              <a:rPr lang="en-US" sz="2400" dirty="0" smtClean="0"/>
              <a:t>experience?</a:t>
            </a:r>
            <a:endParaRPr lang="en-US" sz="2400" dirty="0"/>
          </a:p>
          <a:p>
            <a:r>
              <a:rPr lang="en-US" sz="2400" dirty="0"/>
              <a:t>Do I have the skills to perform this dive </a:t>
            </a:r>
            <a:r>
              <a:rPr lang="en-US" sz="2400" dirty="0" smtClean="0"/>
              <a:t>safely?</a:t>
            </a:r>
            <a:endParaRPr lang="en-US" sz="2400" dirty="0"/>
          </a:p>
          <a:p>
            <a:r>
              <a:rPr lang="en-US" sz="2400" dirty="0"/>
              <a:t>If things start going wrong underwater, am I briefed and prepared for the </a:t>
            </a:r>
            <a:r>
              <a:rPr lang="en-US" sz="2400" dirty="0" smtClean="0"/>
              <a:t>contingencies?</a:t>
            </a:r>
            <a:endParaRPr lang="en-US" sz="2400" dirty="0"/>
          </a:p>
          <a:p>
            <a:r>
              <a:rPr lang="en-US" sz="2400" dirty="0"/>
              <a:t>Am I capable of looking after myself and my buddy in an </a:t>
            </a:r>
            <a:r>
              <a:rPr lang="en-US" sz="2400" dirty="0" smtClean="0"/>
              <a:t>emergency?</a:t>
            </a:r>
            <a:endParaRPr lang="en-US" sz="24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8650" y="579437"/>
            <a:ext cx="7886700" cy="1325563"/>
          </a:xfrm>
          <a:noFill/>
        </p:spPr>
        <p:txBody>
          <a:bodyPr lIns="0" rIns="0">
            <a:normAutofit/>
          </a:bodyPr>
          <a:lstStyle/>
          <a:p>
            <a:r>
              <a:rPr lang="en-US" b="0" dirty="0"/>
              <a:t>Dealing with Pre-Dive Stress</a:t>
            </a:r>
            <a:r>
              <a:rPr lang="en-US" dirty="0"/>
              <a:t> </a:t>
            </a:r>
          </a:p>
        </p:txBody>
      </p:sp>
      <p:sp>
        <p:nvSpPr>
          <p:cNvPr id="10243" name="Rectangle 3"/>
          <p:cNvSpPr>
            <a:spLocks noGrp="1" noChangeArrowheads="1"/>
          </p:cNvSpPr>
          <p:nvPr>
            <p:ph type="body" idx="1"/>
          </p:nvPr>
        </p:nvSpPr>
        <p:spPr>
          <a:xfrm>
            <a:off x="838200" y="2179637"/>
            <a:ext cx="7620000" cy="4525963"/>
          </a:xfrm>
        </p:spPr>
        <p:txBody>
          <a:bodyPr/>
          <a:lstStyle/>
          <a:p>
            <a:pPr>
              <a:buFontTx/>
              <a:buNone/>
            </a:pPr>
            <a:r>
              <a:rPr lang="en-US" b="1" dirty="0"/>
              <a:t>Separate fact from fiction</a:t>
            </a:r>
          </a:p>
          <a:p>
            <a:r>
              <a:rPr lang="en-US" sz="2400" dirty="0"/>
              <a:t>Start with a good dive plan</a:t>
            </a:r>
          </a:p>
          <a:p>
            <a:r>
              <a:rPr lang="en-US" sz="2400" dirty="0"/>
              <a:t>Address all intentions and contingencies</a:t>
            </a:r>
          </a:p>
          <a:p>
            <a:r>
              <a:rPr lang="en-US" sz="2400" dirty="0"/>
              <a:t>Ensure that everyone understands what is </a:t>
            </a:r>
            <a:r>
              <a:rPr lang="en-US" sz="2400" dirty="0" smtClean="0"/>
              <a:t>about to </a:t>
            </a:r>
            <a:r>
              <a:rPr lang="en-US" sz="2400" dirty="0"/>
              <a:t>take place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28650" y="579437"/>
            <a:ext cx="7886700" cy="1325563"/>
          </a:xfrm>
          <a:noFill/>
        </p:spPr>
        <p:txBody>
          <a:bodyPr lIns="0" rIns="0">
            <a:normAutofit/>
          </a:bodyPr>
          <a:lstStyle/>
          <a:p>
            <a:r>
              <a:rPr lang="en-US" b="0" dirty="0"/>
              <a:t>Dealing with Pre-Dive Stress</a:t>
            </a:r>
            <a:r>
              <a:rPr lang="en-US" dirty="0"/>
              <a:t> </a:t>
            </a:r>
          </a:p>
        </p:txBody>
      </p:sp>
      <p:sp>
        <p:nvSpPr>
          <p:cNvPr id="11267" name="Rectangle 3"/>
          <p:cNvSpPr>
            <a:spLocks noGrp="1" noChangeArrowheads="1"/>
          </p:cNvSpPr>
          <p:nvPr>
            <p:ph type="body" idx="1"/>
          </p:nvPr>
        </p:nvSpPr>
        <p:spPr>
          <a:xfrm>
            <a:off x="838200" y="2133600"/>
            <a:ext cx="6172200" cy="4525963"/>
          </a:xfrm>
        </p:spPr>
        <p:txBody>
          <a:bodyPr/>
          <a:lstStyle/>
          <a:p>
            <a:pPr>
              <a:buFontTx/>
              <a:buNone/>
            </a:pPr>
            <a:r>
              <a:rPr lang="en-US" b="1" dirty="0"/>
              <a:t>Conduct a good dive briefing</a:t>
            </a:r>
          </a:p>
          <a:p>
            <a:r>
              <a:rPr lang="en-US" sz="2400" dirty="0"/>
              <a:t>Cover the dive plan, as well as an organized response to emergencies</a:t>
            </a:r>
          </a:p>
        </p:txBody>
      </p:sp>
      <p:pic>
        <p:nvPicPr>
          <p:cNvPr id="11269" name="Picture 5" descr="Planning dive.png                                              0000BC95&#10;Maxtor 300                     C168EF42:"/>
          <p:cNvPicPr>
            <a:picLocks noChangeAspect="1" noChangeArrowheads="1"/>
          </p:cNvPicPr>
          <p:nvPr/>
        </p:nvPicPr>
        <p:blipFill>
          <a:blip r:embed="rId2" cstate="print"/>
          <a:srcRect/>
          <a:stretch>
            <a:fillRect/>
          </a:stretch>
        </p:blipFill>
        <p:spPr bwMode="auto">
          <a:xfrm rot="352558">
            <a:off x="4757095" y="3352608"/>
            <a:ext cx="3090863" cy="22860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579437"/>
            <a:ext cx="7886700" cy="1325563"/>
          </a:xfrm>
          <a:noFill/>
        </p:spPr>
        <p:txBody>
          <a:bodyPr lIns="0" rIns="0">
            <a:normAutofit/>
          </a:bodyPr>
          <a:lstStyle/>
          <a:p>
            <a:r>
              <a:rPr lang="en-US" b="0" dirty="0"/>
              <a:t>Dealing with Pre-Dive Stress</a:t>
            </a:r>
            <a:r>
              <a:rPr lang="en-US" dirty="0"/>
              <a:t> </a:t>
            </a:r>
          </a:p>
        </p:txBody>
      </p:sp>
      <p:sp>
        <p:nvSpPr>
          <p:cNvPr id="12291" name="Rectangle 3"/>
          <p:cNvSpPr>
            <a:spLocks noGrp="1" noChangeArrowheads="1"/>
          </p:cNvSpPr>
          <p:nvPr>
            <p:ph type="body" idx="1"/>
          </p:nvPr>
        </p:nvSpPr>
        <p:spPr>
          <a:xfrm>
            <a:off x="838200" y="2133600"/>
            <a:ext cx="8001000" cy="4525963"/>
          </a:xfrm>
        </p:spPr>
        <p:txBody>
          <a:bodyPr/>
          <a:lstStyle/>
          <a:p>
            <a:pPr>
              <a:buFontTx/>
              <a:buNone/>
            </a:pPr>
            <a:r>
              <a:rPr lang="en-US" b="1" dirty="0"/>
              <a:t>Conduct a good buddy check</a:t>
            </a:r>
          </a:p>
          <a:p>
            <a:r>
              <a:rPr lang="en-US" sz="2400" dirty="0"/>
              <a:t>Catch accidents before they happen</a:t>
            </a:r>
          </a:p>
          <a:p>
            <a:r>
              <a:rPr lang="en-US" sz="2400" dirty="0"/>
              <a:t>Familiarize each diver with the other’s gear</a:t>
            </a:r>
          </a:p>
          <a:p>
            <a:r>
              <a:rPr lang="en-US" sz="2400" dirty="0"/>
              <a:t>Review hand signals, dive plan, and out-of-air emergencies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8650" y="579437"/>
            <a:ext cx="7886700" cy="1325563"/>
          </a:xfrm>
          <a:noFill/>
        </p:spPr>
        <p:txBody>
          <a:bodyPr lIns="0" rIns="0">
            <a:normAutofit/>
          </a:bodyPr>
          <a:lstStyle/>
          <a:p>
            <a:r>
              <a:rPr lang="en-US" b="0" dirty="0"/>
              <a:t>Dealing with Pre-Dive Stress</a:t>
            </a:r>
            <a:r>
              <a:rPr lang="en-US" dirty="0"/>
              <a:t> </a:t>
            </a:r>
          </a:p>
        </p:txBody>
      </p:sp>
      <p:sp>
        <p:nvSpPr>
          <p:cNvPr id="13315" name="Rectangle 3"/>
          <p:cNvSpPr>
            <a:spLocks noGrp="1" noChangeArrowheads="1"/>
          </p:cNvSpPr>
          <p:nvPr>
            <p:ph type="body" idx="1"/>
          </p:nvPr>
        </p:nvSpPr>
        <p:spPr>
          <a:xfrm>
            <a:off x="838200" y="2103437"/>
            <a:ext cx="7924800" cy="4525963"/>
          </a:xfrm>
        </p:spPr>
        <p:txBody>
          <a:bodyPr/>
          <a:lstStyle/>
          <a:p>
            <a:pPr>
              <a:buFontTx/>
              <a:buNone/>
            </a:pPr>
            <a:r>
              <a:rPr lang="en-US" b="1" dirty="0"/>
              <a:t>Talk about any apprehension</a:t>
            </a:r>
          </a:p>
          <a:p>
            <a:r>
              <a:rPr lang="en-US" sz="2400" dirty="0"/>
              <a:t>Discuss concerns with experienced divers and dive leaders</a:t>
            </a:r>
          </a:p>
          <a:p>
            <a:r>
              <a:rPr lang="en-US" sz="2400" dirty="0"/>
              <a:t>Define realistic dive-related expectations</a:t>
            </a:r>
          </a:p>
          <a:p>
            <a:r>
              <a:rPr lang="en-US" sz="2400" dirty="0"/>
              <a:t>Seek advice, to help overcome apprehension</a:t>
            </a:r>
          </a:p>
        </p:txBody>
      </p:sp>
      <p:pic>
        <p:nvPicPr>
          <p:cNvPr id="13316" name="Picture 4" descr="Divers sitting on boa.png                                      0000BC95&#10;Maxtor 300                     C168EF42:"/>
          <p:cNvPicPr>
            <a:picLocks noChangeAspect="1" noChangeArrowheads="1"/>
          </p:cNvPicPr>
          <p:nvPr/>
        </p:nvPicPr>
        <p:blipFill>
          <a:blip r:embed="rId2" cstate="print"/>
          <a:srcRect/>
          <a:stretch>
            <a:fillRect/>
          </a:stretch>
        </p:blipFill>
        <p:spPr bwMode="auto">
          <a:xfrm>
            <a:off x="2895600" y="4114800"/>
            <a:ext cx="2992438" cy="20605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28650" y="579437"/>
            <a:ext cx="7886700" cy="1325563"/>
          </a:xfrm>
          <a:noFill/>
        </p:spPr>
        <p:txBody>
          <a:bodyPr lIns="0" rIns="0">
            <a:normAutofit/>
          </a:bodyPr>
          <a:lstStyle/>
          <a:p>
            <a:r>
              <a:rPr lang="en-US" b="0" dirty="0"/>
              <a:t>Dealing with Pre-Dive Stress</a:t>
            </a:r>
            <a:r>
              <a:rPr lang="en-US" dirty="0"/>
              <a:t> </a:t>
            </a:r>
          </a:p>
        </p:txBody>
      </p:sp>
      <p:sp>
        <p:nvSpPr>
          <p:cNvPr id="14339" name="Rectangle 3"/>
          <p:cNvSpPr>
            <a:spLocks noGrp="1" noChangeArrowheads="1"/>
          </p:cNvSpPr>
          <p:nvPr>
            <p:ph type="body" idx="1"/>
          </p:nvPr>
        </p:nvSpPr>
        <p:spPr>
          <a:xfrm>
            <a:off x="838200" y="2133600"/>
            <a:ext cx="7543800" cy="4525963"/>
          </a:xfrm>
        </p:spPr>
        <p:txBody>
          <a:bodyPr/>
          <a:lstStyle/>
          <a:p>
            <a:pPr>
              <a:buFontTx/>
              <a:buNone/>
            </a:pPr>
            <a:r>
              <a:rPr lang="en-US" b="1" dirty="0"/>
              <a:t>Visualize the dive</a:t>
            </a:r>
          </a:p>
          <a:p>
            <a:r>
              <a:rPr lang="en-US" sz="2400" dirty="0"/>
              <a:t>Mentally create a possible progression of events</a:t>
            </a:r>
          </a:p>
          <a:p>
            <a:r>
              <a:rPr lang="en-US" sz="2400" dirty="0"/>
              <a:t>Superimpose the dive plan over the observed dive site</a:t>
            </a:r>
          </a:p>
          <a:p>
            <a:r>
              <a:rPr lang="en-US" sz="2400" dirty="0"/>
              <a:t>Carry a slate with the dive parameters on it</a:t>
            </a:r>
          </a:p>
          <a:p>
            <a:r>
              <a:rPr lang="en-US" sz="2400" dirty="0"/>
              <a:t>Anticipate problems, and mentally rehearse your response to each</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579437"/>
            <a:ext cx="7886700" cy="1325563"/>
          </a:xfrm>
          <a:noFill/>
        </p:spPr>
        <p:txBody>
          <a:bodyPr lIns="0" rIns="0">
            <a:normAutofit/>
          </a:bodyPr>
          <a:lstStyle/>
          <a:p>
            <a:r>
              <a:rPr lang="en-US" b="0" dirty="0"/>
              <a:t>Stress and Panic in the Water</a:t>
            </a:r>
          </a:p>
        </p:txBody>
      </p:sp>
      <p:sp>
        <p:nvSpPr>
          <p:cNvPr id="15363" name="Rectangle 3"/>
          <p:cNvSpPr>
            <a:spLocks noGrp="1" noChangeArrowheads="1"/>
          </p:cNvSpPr>
          <p:nvPr>
            <p:ph type="body" idx="1"/>
          </p:nvPr>
        </p:nvSpPr>
        <p:spPr>
          <a:xfrm>
            <a:off x="838200" y="2103437"/>
            <a:ext cx="7620000" cy="4525963"/>
          </a:xfrm>
        </p:spPr>
        <p:txBody>
          <a:bodyPr/>
          <a:lstStyle/>
          <a:p>
            <a:pPr>
              <a:buFontTx/>
              <a:buNone/>
            </a:pPr>
            <a:r>
              <a:rPr lang="en-US" b="1" dirty="0"/>
              <a:t>Sources of stress during a dive</a:t>
            </a:r>
          </a:p>
          <a:p>
            <a:r>
              <a:rPr lang="en-US" sz="2400" dirty="0"/>
              <a:t>Poor visibility</a:t>
            </a:r>
          </a:p>
          <a:p>
            <a:r>
              <a:rPr lang="en-US" sz="2400" dirty="0"/>
              <a:t>Cold temperatures</a:t>
            </a:r>
          </a:p>
          <a:p>
            <a:r>
              <a:rPr lang="en-US" sz="2400" dirty="0"/>
              <a:t>Over exertion and/or breathing difficulty</a:t>
            </a:r>
          </a:p>
          <a:p>
            <a:r>
              <a:rPr lang="en-US" sz="2400" dirty="0"/>
              <a:t>Buddy separation</a:t>
            </a:r>
          </a:p>
          <a:p>
            <a:r>
              <a:rPr lang="en-US" sz="2400" dirty="0"/>
              <a:t>Leaking mask</a:t>
            </a:r>
          </a:p>
          <a:p>
            <a:r>
              <a:rPr lang="en-US" sz="2400" dirty="0"/>
              <a:t>Inability to keep buoyancy under control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579437"/>
            <a:ext cx="7886700" cy="1325563"/>
          </a:xfrm>
          <a:noFill/>
        </p:spPr>
        <p:txBody>
          <a:bodyPr lIns="0" rIns="0">
            <a:normAutofit/>
          </a:bodyPr>
          <a:lstStyle/>
          <a:p>
            <a:r>
              <a:rPr lang="en-US" b="0" dirty="0"/>
              <a:t>Stress and Panic in the Water</a:t>
            </a:r>
          </a:p>
        </p:txBody>
      </p:sp>
      <p:sp>
        <p:nvSpPr>
          <p:cNvPr id="16387" name="Rectangle 3"/>
          <p:cNvSpPr>
            <a:spLocks noGrp="1" noChangeArrowheads="1"/>
          </p:cNvSpPr>
          <p:nvPr>
            <p:ph type="body" idx="1"/>
          </p:nvPr>
        </p:nvSpPr>
        <p:spPr>
          <a:xfrm>
            <a:off x="838200" y="2133600"/>
            <a:ext cx="8153400" cy="4525963"/>
          </a:xfrm>
        </p:spPr>
        <p:txBody>
          <a:bodyPr/>
          <a:lstStyle/>
          <a:p>
            <a:pPr>
              <a:buFontTx/>
              <a:buNone/>
            </a:pPr>
            <a:r>
              <a:rPr lang="en-US" b="1" dirty="0"/>
              <a:t>Dealing with stress in the water</a:t>
            </a:r>
            <a:r>
              <a:rPr lang="en-US" dirty="0"/>
              <a:t> </a:t>
            </a:r>
          </a:p>
          <a:p>
            <a:pPr>
              <a:buFontTx/>
              <a:buNone/>
            </a:pPr>
            <a:r>
              <a:rPr lang="en-US" sz="2400" dirty="0"/>
              <a:t>                    </a:t>
            </a:r>
            <a:r>
              <a:rPr lang="en-US" sz="2400" i="1" dirty="0"/>
              <a:t>Act, don’t just </a:t>
            </a:r>
            <a:r>
              <a:rPr lang="en-US" sz="2400" i="1" dirty="0" smtClean="0"/>
              <a:t>react!</a:t>
            </a:r>
            <a:endParaRPr lang="en-US" sz="2400" i="1" dirty="0"/>
          </a:p>
          <a:p>
            <a:r>
              <a:rPr lang="en-US" sz="2400" dirty="0"/>
              <a:t>Stop where you are </a:t>
            </a:r>
          </a:p>
          <a:p>
            <a:r>
              <a:rPr lang="en-US" sz="2400" dirty="0"/>
              <a:t>Signal your buddy that you have a problem</a:t>
            </a:r>
          </a:p>
          <a:p>
            <a:r>
              <a:rPr lang="en-US" sz="2400" dirty="0"/>
              <a:t>Take 2 to 3 full breaths, to get your breathing under control</a:t>
            </a:r>
          </a:p>
          <a:p>
            <a:r>
              <a:rPr lang="en-US" sz="2400" dirty="0"/>
              <a:t>Calm down and find the problem</a:t>
            </a:r>
          </a:p>
          <a:p>
            <a:r>
              <a:rPr lang="en-US" sz="2400" dirty="0"/>
              <a:t>Look at your options and make a rational choice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579437"/>
            <a:ext cx="7886700" cy="1325563"/>
          </a:xfrm>
          <a:noFill/>
        </p:spPr>
        <p:txBody>
          <a:bodyPr lIns="0" rIns="0">
            <a:normAutofit/>
          </a:bodyPr>
          <a:lstStyle/>
          <a:p>
            <a:r>
              <a:rPr lang="en-US" b="0" dirty="0"/>
              <a:t>Stress and Panic in the Water</a:t>
            </a:r>
          </a:p>
        </p:txBody>
      </p:sp>
      <p:sp>
        <p:nvSpPr>
          <p:cNvPr id="17411" name="Rectangle 3"/>
          <p:cNvSpPr>
            <a:spLocks noGrp="1" noChangeArrowheads="1"/>
          </p:cNvSpPr>
          <p:nvPr>
            <p:ph type="body" idx="1"/>
          </p:nvPr>
        </p:nvSpPr>
        <p:spPr>
          <a:xfrm>
            <a:off x="838200" y="2103437"/>
            <a:ext cx="7620000" cy="4525963"/>
          </a:xfrm>
        </p:spPr>
        <p:txBody>
          <a:bodyPr/>
          <a:lstStyle/>
          <a:p>
            <a:pPr>
              <a:buFontTx/>
              <a:buNone/>
            </a:pPr>
            <a:r>
              <a:rPr lang="en-US" b="1" dirty="0"/>
              <a:t>Stress can quickly lead to panic</a:t>
            </a:r>
          </a:p>
          <a:p>
            <a:r>
              <a:rPr lang="en-US" sz="2400" dirty="0"/>
              <a:t>Minor issues can escalate, if not resolved</a:t>
            </a:r>
          </a:p>
          <a:p>
            <a:r>
              <a:rPr lang="en-US" sz="2400" dirty="0"/>
              <a:t>Panic may cause a diver to bolt for the surface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609600"/>
            <a:ext cx="7886700" cy="1325563"/>
          </a:xfrm>
          <a:noFill/>
        </p:spPr>
        <p:txBody>
          <a:bodyPr lIns="0" rIns="0">
            <a:normAutofit/>
          </a:bodyPr>
          <a:lstStyle/>
          <a:p>
            <a:r>
              <a:rPr lang="en-US" b="0" dirty="0"/>
              <a:t>Panicky Diver at the Surface</a:t>
            </a:r>
          </a:p>
        </p:txBody>
      </p:sp>
      <p:sp>
        <p:nvSpPr>
          <p:cNvPr id="18435" name="Rectangle 3"/>
          <p:cNvSpPr>
            <a:spLocks noGrp="1" noChangeArrowheads="1"/>
          </p:cNvSpPr>
          <p:nvPr>
            <p:ph type="body" idx="1"/>
          </p:nvPr>
        </p:nvSpPr>
        <p:spPr>
          <a:xfrm>
            <a:off x="838200" y="2103437"/>
            <a:ext cx="8229600" cy="4525963"/>
          </a:xfrm>
        </p:spPr>
        <p:txBody>
          <a:bodyPr/>
          <a:lstStyle/>
          <a:p>
            <a:pPr>
              <a:buFontTx/>
              <a:buNone/>
            </a:pPr>
            <a:r>
              <a:rPr lang="en-US" b="1" dirty="0"/>
              <a:t>Contributing factors</a:t>
            </a:r>
          </a:p>
          <a:p>
            <a:r>
              <a:rPr lang="en-US" sz="2400" dirty="0"/>
              <a:t>Frequently involves difficulty in staying comfortably afloat</a:t>
            </a:r>
          </a:p>
          <a:p>
            <a:pPr lvl="1"/>
            <a:r>
              <a:rPr lang="en-US" dirty="0"/>
              <a:t>Over-weighted</a:t>
            </a:r>
          </a:p>
          <a:p>
            <a:pPr lvl="1"/>
            <a:r>
              <a:rPr lang="en-US" dirty="0"/>
              <a:t>BC not inflated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228600" y="1828800"/>
            <a:ext cx="6934200" cy="4876800"/>
          </a:xfrm>
        </p:spPr>
        <p:txBody>
          <a:bodyPr>
            <a:normAutofit/>
          </a:bodyPr>
          <a:lstStyle/>
          <a:p>
            <a:pPr marL="914400" lvl="1" indent="-342900">
              <a:buFont typeface="Wingdings" charset="2"/>
              <a:buChar char="ü"/>
            </a:pPr>
            <a:r>
              <a:rPr lang="en-US" sz="2800" dirty="0" smtClean="0">
                <a:solidFill>
                  <a:schemeClr val="accent1"/>
                </a:solidFill>
              </a:rPr>
              <a:t>Stress </a:t>
            </a:r>
            <a:r>
              <a:rPr lang="en-US" sz="2800" dirty="0">
                <a:solidFill>
                  <a:schemeClr val="accent1"/>
                </a:solidFill>
              </a:rPr>
              <a:t>in Diving</a:t>
            </a:r>
          </a:p>
          <a:p>
            <a:pPr marL="914400" lvl="1" indent="-342900">
              <a:buFont typeface="Wingdings" charset="2"/>
              <a:buChar char="ü"/>
            </a:pPr>
            <a:r>
              <a:rPr lang="en-US" sz="2800" dirty="0">
                <a:solidFill>
                  <a:schemeClr val="accent1"/>
                </a:solidFill>
              </a:rPr>
              <a:t>Pre-Dive Stress</a:t>
            </a:r>
          </a:p>
          <a:p>
            <a:pPr marL="914400" lvl="1" indent="-342900">
              <a:buFont typeface="Wingdings" charset="2"/>
              <a:buChar char="ü"/>
            </a:pPr>
            <a:r>
              <a:rPr lang="en-US" sz="2800" dirty="0">
                <a:solidFill>
                  <a:schemeClr val="accent1"/>
                </a:solidFill>
              </a:rPr>
              <a:t>Recognizing Pre-Dive Stress in Others</a:t>
            </a:r>
          </a:p>
          <a:p>
            <a:pPr marL="914400" lvl="1" indent="-342900">
              <a:buFont typeface="Wingdings" charset="2"/>
              <a:buChar char="ü"/>
            </a:pPr>
            <a:r>
              <a:rPr lang="en-US" sz="2800" dirty="0">
                <a:solidFill>
                  <a:schemeClr val="accent1"/>
                </a:solidFill>
              </a:rPr>
              <a:t>Recognizing Pre-Dive Stress in Yourself</a:t>
            </a:r>
          </a:p>
          <a:p>
            <a:pPr marL="914400" lvl="1" indent="-342900">
              <a:buFont typeface="Wingdings" charset="2"/>
              <a:buChar char="ü"/>
            </a:pPr>
            <a:r>
              <a:rPr lang="en-US" sz="2800" dirty="0">
                <a:solidFill>
                  <a:schemeClr val="accent1"/>
                </a:solidFill>
              </a:rPr>
              <a:t>Dealing with Pre-Dive Stress</a:t>
            </a:r>
          </a:p>
          <a:p>
            <a:pPr marL="914400" lvl="1" indent="-342900">
              <a:buFont typeface="Wingdings" charset="2"/>
              <a:buChar char="ü"/>
            </a:pPr>
            <a:r>
              <a:rPr lang="en-US" sz="2800" dirty="0">
                <a:solidFill>
                  <a:schemeClr val="accent1"/>
                </a:solidFill>
              </a:rPr>
              <a:t>Stress and Panic in the Water</a:t>
            </a:r>
          </a:p>
          <a:p>
            <a:pPr marL="914400" lvl="1" indent="-342900">
              <a:buFont typeface="Wingdings" charset="2"/>
              <a:buChar char="ü"/>
            </a:pPr>
            <a:r>
              <a:rPr lang="en-US" sz="2800" dirty="0">
                <a:solidFill>
                  <a:schemeClr val="accent1"/>
                </a:solidFill>
              </a:rPr>
              <a:t>Panicky Diver at the Surface</a:t>
            </a:r>
          </a:p>
          <a:p>
            <a:pPr marL="914400" lvl="1" indent="-342900">
              <a:buFont typeface="Wingdings" charset="2"/>
              <a:buChar char="ü"/>
            </a:pPr>
            <a:r>
              <a:rPr lang="en-US" sz="2800" dirty="0">
                <a:solidFill>
                  <a:schemeClr val="accent1"/>
                </a:solidFill>
              </a:rPr>
              <a:t>Panicky Diver Underwater</a:t>
            </a:r>
          </a:p>
          <a:p>
            <a:pPr marL="914400" lvl="1" indent="-342900">
              <a:buFont typeface="Wingdings" charset="2"/>
              <a:buChar char="ü"/>
            </a:pPr>
            <a:r>
              <a:rPr lang="en-US" sz="2800" dirty="0">
                <a:solidFill>
                  <a:schemeClr val="accent1"/>
                </a:solidFill>
              </a:rPr>
              <a:t>Effects of Stress on Breathing</a:t>
            </a:r>
            <a:endParaRPr lang="en-US" sz="2800" dirty="0"/>
          </a:p>
        </p:txBody>
      </p:sp>
      <p:pic>
        <p:nvPicPr>
          <p:cNvPr id="3" name="Picture 6" descr="Ch2 Opener.png                                                 0000BC95&#10;Maxtor 300                     C168EF42:"/>
          <p:cNvPicPr>
            <a:picLocks noChangeAspect="1" noChangeArrowheads="1"/>
          </p:cNvPicPr>
          <p:nvPr/>
        </p:nvPicPr>
        <p:blipFill>
          <a:blip r:embed="rId2" cstate="print"/>
          <a:srcRect/>
          <a:stretch>
            <a:fillRect/>
          </a:stretch>
        </p:blipFill>
        <p:spPr bwMode="auto">
          <a:xfrm>
            <a:off x="6781800" y="2209800"/>
            <a:ext cx="2024063" cy="2743200"/>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031A6A8E-E912-4501-8AD3-CBFDBC0F7E0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Rectangle 2"/>
          <p:cNvSpPr>
            <a:spLocks noGrp="1" noChangeArrowheads="1"/>
          </p:cNvSpPr>
          <p:nvPr>
            <p:ph type="title"/>
          </p:nvPr>
        </p:nvSpPr>
        <p:spPr>
          <a:xfrm>
            <a:off x="457200" y="685800"/>
            <a:ext cx="8229600" cy="1143000"/>
          </a:xfrm>
        </p:spPr>
        <p:txBody>
          <a:bodyPr>
            <a:normAutofit/>
          </a:bodyPr>
          <a:lstStyle/>
          <a:p>
            <a:r>
              <a:rPr lang="en-US" dirty="0"/>
              <a:t>Topics </a:t>
            </a:r>
            <a:r>
              <a:rPr lang="en-US" dirty="0" smtClean="0"/>
              <a:t>In </a:t>
            </a:r>
            <a:r>
              <a:rPr lang="en-US" dirty="0"/>
              <a:t>T</a:t>
            </a:r>
            <a:r>
              <a:rPr lang="en-US" dirty="0" smtClean="0"/>
              <a:t>his </a:t>
            </a:r>
            <a:r>
              <a:rPr lang="en-US" dirty="0"/>
              <a:t>C</a:t>
            </a:r>
            <a:r>
              <a:rPr lang="en-US" dirty="0" smtClean="0"/>
              <a:t>hapter</a:t>
            </a:r>
            <a:endParaRPr lang="en-US" dirty="0"/>
          </a:p>
        </p:txBody>
      </p:sp>
    </p:spTree>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650" y="609600"/>
            <a:ext cx="7886700" cy="1325563"/>
          </a:xfrm>
          <a:noFill/>
        </p:spPr>
        <p:txBody>
          <a:bodyPr lIns="0" rIns="0">
            <a:normAutofit/>
          </a:bodyPr>
          <a:lstStyle/>
          <a:p>
            <a:r>
              <a:rPr lang="en-US" b="0" dirty="0"/>
              <a:t>Panicky Diver at the Surface</a:t>
            </a:r>
          </a:p>
        </p:txBody>
      </p:sp>
      <p:sp>
        <p:nvSpPr>
          <p:cNvPr id="19459" name="Rectangle 3"/>
          <p:cNvSpPr>
            <a:spLocks noGrp="1" noChangeArrowheads="1"/>
          </p:cNvSpPr>
          <p:nvPr>
            <p:ph type="body" idx="1"/>
          </p:nvPr>
        </p:nvSpPr>
        <p:spPr>
          <a:xfrm>
            <a:off x="838200" y="2103437"/>
            <a:ext cx="7620000" cy="4525963"/>
          </a:xfrm>
        </p:spPr>
        <p:txBody>
          <a:bodyPr/>
          <a:lstStyle/>
          <a:p>
            <a:pPr>
              <a:buFontTx/>
              <a:buNone/>
            </a:pPr>
            <a:r>
              <a:rPr lang="en-US" b="1" dirty="0"/>
              <a:t>Contributing factors</a:t>
            </a:r>
          </a:p>
          <a:p>
            <a:r>
              <a:rPr lang="en-US" sz="2400" dirty="0"/>
              <a:t>Also may involve difficulty in breathing comfortably</a:t>
            </a:r>
          </a:p>
          <a:p>
            <a:pPr lvl="1"/>
            <a:r>
              <a:rPr lang="en-US" dirty="0"/>
              <a:t>Over-exerted</a:t>
            </a:r>
          </a:p>
          <a:p>
            <a:pPr lvl="1"/>
            <a:r>
              <a:rPr lang="en-US" dirty="0"/>
              <a:t>Choppy sea state</a:t>
            </a:r>
          </a:p>
          <a:p>
            <a:pPr lvl="1"/>
            <a:r>
              <a:rPr lang="en-US" dirty="0"/>
              <a:t>Poorly maintained regulator</a:t>
            </a:r>
          </a:p>
          <a:p>
            <a:pPr lvl="1"/>
            <a:r>
              <a:rPr lang="en-US" dirty="0"/>
              <a:t>Constricting wet suit, dry suit, or BC</a:t>
            </a:r>
          </a:p>
          <a:p>
            <a:pPr lvl="1"/>
            <a:r>
              <a:rPr lang="en-US" dirty="0"/>
              <a:t>Altered breathing pattern from general anxiety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8650" y="609600"/>
            <a:ext cx="7886700" cy="1325563"/>
          </a:xfrm>
          <a:noFill/>
        </p:spPr>
        <p:txBody>
          <a:bodyPr lIns="0" rIns="0">
            <a:normAutofit/>
          </a:bodyPr>
          <a:lstStyle/>
          <a:p>
            <a:r>
              <a:rPr lang="en-US" b="0" dirty="0"/>
              <a:t>Panicky Diver at the Surface</a:t>
            </a:r>
          </a:p>
        </p:txBody>
      </p:sp>
      <p:sp>
        <p:nvSpPr>
          <p:cNvPr id="20483" name="Rectangle 3"/>
          <p:cNvSpPr>
            <a:spLocks noGrp="1" noChangeArrowheads="1"/>
          </p:cNvSpPr>
          <p:nvPr>
            <p:ph type="body" idx="1"/>
          </p:nvPr>
        </p:nvSpPr>
        <p:spPr>
          <a:xfrm>
            <a:off x="838200" y="2103437"/>
            <a:ext cx="7620000" cy="4525963"/>
          </a:xfrm>
        </p:spPr>
        <p:txBody>
          <a:bodyPr/>
          <a:lstStyle/>
          <a:p>
            <a:pPr>
              <a:buFontTx/>
              <a:buNone/>
            </a:pPr>
            <a:r>
              <a:rPr lang="en-US" b="1" dirty="0"/>
              <a:t>Classic signs of water-induced panic</a:t>
            </a:r>
          </a:p>
          <a:p>
            <a:r>
              <a:rPr lang="en-US" sz="2400" dirty="0"/>
              <a:t>Rapidly flailing arms</a:t>
            </a:r>
          </a:p>
          <a:p>
            <a:r>
              <a:rPr lang="en-US" sz="2400" dirty="0"/>
              <a:t>Body as high as possible above the water</a:t>
            </a:r>
          </a:p>
          <a:p>
            <a:r>
              <a:rPr lang="en-US" sz="2400" dirty="0"/>
              <a:t>Mask and regulator removed to ease breathing</a:t>
            </a:r>
          </a:p>
          <a:p>
            <a:r>
              <a:rPr lang="en-US" sz="2400" dirty="0"/>
              <a:t>Gasping for air</a:t>
            </a:r>
          </a:p>
          <a:p>
            <a:r>
              <a:rPr lang="en-US" sz="2400" dirty="0"/>
              <a:t>Eyes wide open in fright</a:t>
            </a:r>
          </a:p>
          <a:p>
            <a:r>
              <a:rPr lang="en-US" sz="2400" dirty="0"/>
              <a:t>Not rational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579437"/>
            <a:ext cx="7886700" cy="1325563"/>
          </a:xfrm>
          <a:noFill/>
        </p:spPr>
        <p:txBody>
          <a:bodyPr lIns="0" rIns="0">
            <a:normAutofit/>
          </a:bodyPr>
          <a:lstStyle/>
          <a:p>
            <a:r>
              <a:rPr lang="en-US" b="0" dirty="0"/>
              <a:t>Panicky Diver at the Surface</a:t>
            </a:r>
          </a:p>
        </p:txBody>
      </p:sp>
      <p:sp>
        <p:nvSpPr>
          <p:cNvPr id="21507" name="Rectangle 3"/>
          <p:cNvSpPr>
            <a:spLocks noGrp="1" noChangeArrowheads="1"/>
          </p:cNvSpPr>
          <p:nvPr>
            <p:ph type="body" idx="1"/>
          </p:nvPr>
        </p:nvSpPr>
        <p:spPr>
          <a:xfrm>
            <a:off x="838200" y="2103437"/>
            <a:ext cx="7620000" cy="4525963"/>
          </a:xfrm>
        </p:spPr>
        <p:txBody>
          <a:bodyPr/>
          <a:lstStyle/>
          <a:p>
            <a:pPr>
              <a:buFontTx/>
              <a:buNone/>
            </a:pPr>
            <a:r>
              <a:rPr lang="en-US" b="1" dirty="0"/>
              <a:t>Alternately, may exhibit passive panic</a:t>
            </a:r>
          </a:p>
          <a:p>
            <a:r>
              <a:rPr lang="en-US" sz="2400" dirty="0"/>
              <a:t>In passive panic, the diver is “frozen” and immobile</a:t>
            </a:r>
          </a:p>
          <a:p>
            <a:r>
              <a:rPr lang="en-US" sz="2400" dirty="0"/>
              <a:t>Passive panic may quickly and unexpectedly turn  </a:t>
            </a:r>
          </a:p>
          <a:p>
            <a:pPr>
              <a:buFontTx/>
              <a:buNone/>
            </a:pPr>
            <a:r>
              <a:rPr lang="en-US" sz="2400" dirty="0"/>
              <a:t>	to active panic</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8650" y="579437"/>
            <a:ext cx="7886700" cy="1325563"/>
          </a:xfrm>
          <a:noFill/>
        </p:spPr>
        <p:txBody>
          <a:bodyPr lIns="0" rIns="0">
            <a:normAutofit/>
          </a:bodyPr>
          <a:lstStyle/>
          <a:p>
            <a:r>
              <a:rPr lang="en-US" b="0" dirty="0"/>
              <a:t>Panicky Diver at the Surface</a:t>
            </a:r>
          </a:p>
        </p:txBody>
      </p:sp>
      <p:sp>
        <p:nvSpPr>
          <p:cNvPr id="22531" name="Rectangle 3"/>
          <p:cNvSpPr>
            <a:spLocks noGrp="1" noChangeArrowheads="1"/>
          </p:cNvSpPr>
          <p:nvPr>
            <p:ph type="body" idx="1"/>
          </p:nvPr>
        </p:nvSpPr>
        <p:spPr>
          <a:xfrm>
            <a:off x="838200" y="2103437"/>
            <a:ext cx="7620000" cy="4525963"/>
          </a:xfrm>
        </p:spPr>
        <p:txBody>
          <a:bodyPr/>
          <a:lstStyle/>
          <a:p>
            <a:pPr>
              <a:buFontTx/>
              <a:buNone/>
            </a:pPr>
            <a:r>
              <a:rPr lang="en-US" b="1" dirty="0"/>
              <a:t>Panicky diver may climb on top of any  </a:t>
            </a:r>
          </a:p>
          <a:p>
            <a:pPr>
              <a:spcBef>
                <a:spcPct val="0"/>
              </a:spcBef>
              <a:buFontTx/>
              <a:buNone/>
            </a:pPr>
            <a:r>
              <a:rPr lang="en-US" b="1" dirty="0"/>
              <a:t>other diver within reach</a:t>
            </a:r>
          </a:p>
          <a:p>
            <a:r>
              <a:rPr lang="en-US" sz="2400" dirty="0"/>
              <a:t>Stay out of reach until the situation is assessed</a:t>
            </a:r>
          </a:p>
          <a:p>
            <a:r>
              <a:rPr lang="en-US" sz="2400" dirty="0"/>
              <a:t>You want to be part of the solution, not part of the problem</a:t>
            </a:r>
          </a:p>
          <a:p>
            <a:r>
              <a:rPr lang="en-US" sz="2400" dirty="0"/>
              <a:t>You’ll be exposed to loss of regulator and mask,  dropped weight belt, exhausting struggle</a:t>
            </a:r>
          </a:p>
          <a:p>
            <a:r>
              <a:rPr lang="en-US" sz="2400" dirty="0"/>
              <a:t>Approach needs to be reasoned and practiced</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579437"/>
            <a:ext cx="7886700" cy="1325563"/>
          </a:xfrm>
          <a:noFill/>
        </p:spPr>
        <p:txBody>
          <a:bodyPr lIns="0" rIns="0">
            <a:normAutofit/>
          </a:bodyPr>
          <a:lstStyle/>
          <a:p>
            <a:r>
              <a:rPr lang="en-US" b="0" dirty="0"/>
              <a:t>Panicky Diver Underwater</a:t>
            </a:r>
            <a:r>
              <a:rPr lang="en-US" dirty="0"/>
              <a:t> </a:t>
            </a:r>
          </a:p>
        </p:txBody>
      </p:sp>
      <p:sp>
        <p:nvSpPr>
          <p:cNvPr id="23555" name="Rectangle 3"/>
          <p:cNvSpPr>
            <a:spLocks noGrp="1" noChangeArrowheads="1"/>
          </p:cNvSpPr>
          <p:nvPr>
            <p:ph type="body" idx="1"/>
          </p:nvPr>
        </p:nvSpPr>
        <p:spPr>
          <a:xfrm>
            <a:off x="838200" y="2103437"/>
            <a:ext cx="6705600" cy="4525963"/>
          </a:xfrm>
        </p:spPr>
        <p:txBody>
          <a:bodyPr/>
          <a:lstStyle/>
          <a:p>
            <a:pPr>
              <a:buFontTx/>
              <a:buNone/>
            </a:pPr>
            <a:r>
              <a:rPr lang="en-US" b="1" dirty="0"/>
              <a:t>Most often stems from some type of</a:t>
            </a:r>
          </a:p>
          <a:p>
            <a:pPr>
              <a:spcBef>
                <a:spcPct val="0"/>
              </a:spcBef>
              <a:buFontTx/>
              <a:buNone/>
            </a:pPr>
            <a:r>
              <a:rPr lang="en-US" b="1" dirty="0"/>
              <a:t>breathing difficulty</a:t>
            </a:r>
          </a:p>
          <a:p>
            <a:r>
              <a:rPr lang="en-US" sz="2400" dirty="0"/>
              <a:t>Over-exertion, caused by diver’s activity level or over-weighting</a:t>
            </a:r>
          </a:p>
          <a:p>
            <a:r>
              <a:rPr lang="en-US" sz="2400" dirty="0"/>
              <a:t>Poor regulator performance</a:t>
            </a:r>
          </a:p>
          <a:p>
            <a:r>
              <a:rPr lang="en-US" sz="2400" dirty="0"/>
              <a:t>Out-of-air emergency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579437"/>
            <a:ext cx="7886700" cy="1325563"/>
          </a:xfrm>
          <a:noFill/>
        </p:spPr>
        <p:txBody>
          <a:bodyPr lIns="0" rIns="0">
            <a:normAutofit/>
          </a:bodyPr>
          <a:lstStyle/>
          <a:p>
            <a:r>
              <a:rPr lang="en-US" b="0" dirty="0"/>
              <a:t>Panicky Diver Underwater</a:t>
            </a:r>
            <a:r>
              <a:rPr lang="en-US" dirty="0"/>
              <a:t> </a:t>
            </a:r>
          </a:p>
        </p:txBody>
      </p:sp>
      <p:sp>
        <p:nvSpPr>
          <p:cNvPr id="24579" name="Rectangle 3"/>
          <p:cNvSpPr>
            <a:spLocks noGrp="1" noChangeArrowheads="1"/>
          </p:cNvSpPr>
          <p:nvPr>
            <p:ph type="body" idx="1"/>
          </p:nvPr>
        </p:nvSpPr>
        <p:spPr>
          <a:xfrm>
            <a:off x="838200" y="2103437"/>
            <a:ext cx="8077200" cy="4525963"/>
          </a:xfrm>
        </p:spPr>
        <p:txBody>
          <a:bodyPr/>
          <a:lstStyle/>
          <a:p>
            <a:pPr>
              <a:buFontTx/>
              <a:buNone/>
            </a:pPr>
            <a:r>
              <a:rPr lang="en-US" b="1" dirty="0"/>
              <a:t>Diver’s panic reaction</a:t>
            </a:r>
          </a:p>
          <a:p>
            <a:r>
              <a:rPr lang="en-US" sz="2400" dirty="0"/>
              <a:t>May be passive:  frozen and immobile</a:t>
            </a:r>
          </a:p>
          <a:p>
            <a:r>
              <a:rPr lang="en-US" sz="2400" dirty="0"/>
              <a:t>May be active:  bolting for the surface, or grabbing for other diver’s regulator (and possibly dislodging diver’s mask)</a:t>
            </a:r>
          </a:p>
          <a:p>
            <a:r>
              <a:rPr lang="en-US" sz="2400" dirty="0"/>
              <a:t>May quickly turn from passive to active</a:t>
            </a:r>
          </a:p>
          <a:p>
            <a:r>
              <a:rPr lang="en-US" sz="2400" dirty="0"/>
              <a:t>Exercise caution in approaching a breathing, immobile diver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8650" y="579437"/>
            <a:ext cx="7886700" cy="1325563"/>
          </a:xfrm>
          <a:noFill/>
        </p:spPr>
        <p:txBody>
          <a:bodyPr lIns="0" rIns="0">
            <a:normAutofit/>
          </a:bodyPr>
          <a:lstStyle/>
          <a:p>
            <a:r>
              <a:rPr lang="en-US" b="0" dirty="0"/>
              <a:t>Effects of Stress on Breathing</a:t>
            </a:r>
          </a:p>
        </p:txBody>
      </p:sp>
      <p:sp>
        <p:nvSpPr>
          <p:cNvPr id="25603" name="Rectangle 3"/>
          <p:cNvSpPr>
            <a:spLocks noGrp="1" noChangeArrowheads="1"/>
          </p:cNvSpPr>
          <p:nvPr>
            <p:ph type="body" idx="1"/>
          </p:nvPr>
        </p:nvSpPr>
        <p:spPr>
          <a:xfrm>
            <a:off x="838200" y="2133600"/>
            <a:ext cx="7620000" cy="4525963"/>
          </a:xfrm>
        </p:spPr>
        <p:txBody>
          <a:bodyPr>
            <a:normAutofit/>
          </a:bodyPr>
          <a:lstStyle/>
          <a:p>
            <a:pPr>
              <a:buFontTx/>
              <a:buNone/>
            </a:pPr>
            <a:r>
              <a:rPr lang="en-US" b="1" dirty="0"/>
              <a:t>Breathing “trigger” is the build-up of</a:t>
            </a:r>
          </a:p>
          <a:p>
            <a:pPr>
              <a:spcBef>
                <a:spcPct val="0"/>
              </a:spcBef>
              <a:buFontTx/>
              <a:buNone/>
            </a:pPr>
            <a:r>
              <a:rPr lang="en-US" b="1" dirty="0"/>
              <a:t>carbon dioxide (not a lack of oxygen)</a:t>
            </a:r>
          </a:p>
          <a:p>
            <a:r>
              <a:rPr lang="en-US" sz="2400" dirty="0"/>
              <a:t>CO</a:t>
            </a:r>
            <a:r>
              <a:rPr lang="en-US" sz="2400" baseline="-25000" dirty="0"/>
              <a:t>2</a:t>
            </a:r>
            <a:r>
              <a:rPr lang="en-US" sz="2400" dirty="0"/>
              <a:t> is a by-product of metabolism</a:t>
            </a:r>
          </a:p>
          <a:p>
            <a:r>
              <a:rPr lang="en-US" sz="2400" dirty="0"/>
              <a:t>Increased workload will increase levels of CO</a:t>
            </a:r>
            <a:r>
              <a:rPr lang="en-US" sz="2400" baseline="-25000" dirty="0"/>
              <a:t>2</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579437"/>
            <a:ext cx="7886700" cy="1325563"/>
          </a:xfrm>
          <a:noFill/>
        </p:spPr>
        <p:txBody>
          <a:bodyPr lIns="0" rIns="0">
            <a:normAutofit/>
          </a:bodyPr>
          <a:lstStyle/>
          <a:p>
            <a:r>
              <a:rPr lang="en-US" b="0" dirty="0"/>
              <a:t>Effects of Stress on Breathing</a:t>
            </a:r>
          </a:p>
        </p:txBody>
      </p:sp>
      <p:sp>
        <p:nvSpPr>
          <p:cNvPr id="28675" name="Rectangle 3"/>
          <p:cNvSpPr>
            <a:spLocks noGrp="1" noChangeArrowheads="1"/>
          </p:cNvSpPr>
          <p:nvPr>
            <p:ph type="body" idx="1"/>
          </p:nvPr>
        </p:nvSpPr>
        <p:spPr>
          <a:xfrm>
            <a:off x="609600" y="2133600"/>
            <a:ext cx="8534400" cy="4525963"/>
          </a:xfrm>
        </p:spPr>
        <p:txBody>
          <a:bodyPr/>
          <a:lstStyle/>
          <a:p>
            <a:pPr>
              <a:buFontTx/>
              <a:buNone/>
            </a:pPr>
            <a:r>
              <a:rPr lang="en-US" b="1" dirty="0" smtClean="0"/>
              <a:t>   Anxiety </a:t>
            </a:r>
            <a:r>
              <a:rPr lang="en-US" b="1" dirty="0"/>
              <a:t>causes an altered breathing pattern</a:t>
            </a:r>
          </a:p>
          <a:p>
            <a:r>
              <a:rPr lang="en-US" sz="2400" dirty="0"/>
              <a:t>Typically rapid and shallow breathing, or panting</a:t>
            </a:r>
          </a:p>
          <a:p>
            <a:r>
              <a:rPr lang="en-US" sz="2400" dirty="0"/>
              <a:t>Inefficient gas exchange</a:t>
            </a:r>
          </a:p>
          <a:p>
            <a:r>
              <a:rPr lang="en-US" sz="2400" dirty="0"/>
              <a:t>Quickly leads to exhaustion, due to hypoxia</a:t>
            </a:r>
          </a:p>
          <a:p>
            <a:r>
              <a:rPr lang="en-US" sz="2400" dirty="0"/>
              <a:t>Also creates a sense of suffocation, due to elevated CO</a:t>
            </a:r>
            <a:r>
              <a:rPr lang="en-US" sz="2400" baseline="-25000" dirty="0"/>
              <a:t>2</a:t>
            </a:r>
            <a:r>
              <a:rPr lang="en-US" sz="2400" dirty="0"/>
              <a:t> level</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28650" y="579437"/>
            <a:ext cx="7886700" cy="1325563"/>
          </a:xfrm>
          <a:noFill/>
        </p:spPr>
        <p:txBody>
          <a:bodyPr lIns="0" rIns="0">
            <a:normAutofit/>
          </a:bodyPr>
          <a:lstStyle/>
          <a:p>
            <a:r>
              <a:rPr lang="en-US" b="0" dirty="0"/>
              <a:t>Effects of Stress on Breathing</a:t>
            </a:r>
          </a:p>
        </p:txBody>
      </p:sp>
      <p:sp>
        <p:nvSpPr>
          <p:cNvPr id="26627" name="Rectangle 3"/>
          <p:cNvSpPr>
            <a:spLocks noGrp="1" noChangeArrowheads="1"/>
          </p:cNvSpPr>
          <p:nvPr>
            <p:ph type="body" idx="1"/>
          </p:nvPr>
        </p:nvSpPr>
        <p:spPr>
          <a:xfrm>
            <a:off x="838200" y="2103437"/>
            <a:ext cx="7620000" cy="4525963"/>
          </a:xfrm>
        </p:spPr>
        <p:txBody>
          <a:bodyPr/>
          <a:lstStyle/>
          <a:p>
            <a:pPr>
              <a:buFontTx/>
              <a:buNone/>
            </a:pPr>
            <a:r>
              <a:rPr lang="en-US" b="1" dirty="0"/>
              <a:t>Distress often can be relieved with normal </a:t>
            </a:r>
          </a:p>
          <a:p>
            <a:pPr>
              <a:spcBef>
                <a:spcPct val="0"/>
              </a:spcBef>
              <a:buFontTx/>
              <a:buNone/>
            </a:pPr>
            <a:r>
              <a:rPr lang="en-US" b="1" dirty="0"/>
              <a:t>breathing</a:t>
            </a:r>
            <a:r>
              <a:rPr lang="en-US" dirty="0"/>
              <a:t> </a:t>
            </a:r>
          </a:p>
          <a:p>
            <a:r>
              <a:rPr lang="en-US" sz="2400" dirty="0"/>
              <a:t>First you may need to deal with other issues, such as buoyancy at the surface</a:t>
            </a:r>
          </a:p>
          <a:p>
            <a:r>
              <a:rPr lang="en-US" sz="2400" dirty="0"/>
              <a:t>Then encourage the diver to take 2 to 3 full breaths</a:t>
            </a:r>
          </a:p>
          <a:p>
            <a:r>
              <a:rPr lang="en-US" sz="2400" dirty="0"/>
              <a:t>Encourage the diver to calm down</a:t>
            </a:r>
          </a:p>
          <a:p>
            <a:r>
              <a:rPr lang="en-US" sz="2400" dirty="0"/>
              <a:t>And then you may have a merely tired diver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579437"/>
            <a:ext cx="7886700" cy="1325563"/>
          </a:xfrm>
          <a:noFill/>
        </p:spPr>
        <p:txBody>
          <a:bodyPr lIns="0" rIns="0">
            <a:normAutofit/>
          </a:bodyPr>
          <a:lstStyle/>
          <a:p>
            <a:r>
              <a:rPr lang="en-US" b="0" dirty="0"/>
              <a:t>Summary</a:t>
            </a:r>
          </a:p>
        </p:txBody>
      </p:sp>
      <p:sp>
        <p:nvSpPr>
          <p:cNvPr id="27651" name="Rectangle 3"/>
          <p:cNvSpPr>
            <a:spLocks noGrp="1" noChangeArrowheads="1"/>
          </p:cNvSpPr>
          <p:nvPr>
            <p:ph type="body" idx="1"/>
          </p:nvPr>
        </p:nvSpPr>
        <p:spPr>
          <a:xfrm>
            <a:off x="838200" y="2103437"/>
            <a:ext cx="5791200" cy="4525963"/>
          </a:xfrm>
        </p:spPr>
        <p:txBody>
          <a:bodyPr/>
          <a:lstStyle/>
          <a:p>
            <a:pPr>
              <a:buFontTx/>
              <a:buNone/>
            </a:pPr>
            <a:r>
              <a:rPr lang="en-US" b="1" dirty="0" smtClean="0"/>
              <a:t>   Panic </a:t>
            </a:r>
            <a:r>
              <a:rPr lang="en-US" b="1" dirty="0"/>
              <a:t>is the greatest single cause of </a:t>
            </a:r>
            <a:r>
              <a:rPr lang="en-US" b="1" dirty="0" smtClean="0"/>
              <a:t>diving accidents</a:t>
            </a:r>
            <a:endParaRPr lang="en-US" b="1" dirty="0"/>
          </a:p>
          <a:p>
            <a:r>
              <a:rPr lang="en-US" sz="2400" dirty="0"/>
              <a:t>Unrelieved stress and accumulating problems produce panic</a:t>
            </a:r>
          </a:p>
          <a:p>
            <a:r>
              <a:rPr lang="en-US" sz="2400" dirty="0"/>
              <a:t>Be alert to the signs of stress and panic</a:t>
            </a:r>
          </a:p>
          <a:p>
            <a:r>
              <a:rPr lang="en-US" sz="2400" dirty="0"/>
              <a:t>Deal with apprehension and anxiety </a:t>
            </a:r>
            <a:r>
              <a:rPr lang="en-US" sz="2400" u="sng" dirty="0"/>
              <a:t>before</a:t>
            </a:r>
            <a:r>
              <a:rPr lang="en-US" sz="2400" dirty="0"/>
              <a:t> they become worse</a:t>
            </a:r>
          </a:p>
        </p:txBody>
      </p:sp>
      <p:pic>
        <p:nvPicPr>
          <p:cNvPr id="27652" name="Picture 4" descr="Divemaster w_diver.png                                         0000BC95&#10;Maxtor 300                     C168EF42:"/>
          <p:cNvPicPr>
            <a:picLocks noChangeAspect="1" noChangeArrowheads="1"/>
          </p:cNvPicPr>
          <p:nvPr/>
        </p:nvPicPr>
        <p:blipFill>
          <a:blip r:embed="rId2" cstate="print"/>
          <a:srcRect/>
          <a:stretch>
            <a:fillRect/>
          </a:stretch>
        </p:blipFill>
        <p:spPr bwMode="auto">
          <a:xfrm rot="771869">
            <a:off x="6569348" y="3039090"/>
            <a:ext cx="2171736" cy="1758886"/>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28650" y="579437"/>
            <a:ext cx="7886700" cy="1325563"/>
          </a:xfrm>
        </p:spPr>
        <p:txBody>
          <a:bodyPr>
            <a:normAutofit/>
          </a:bodyPr>
          <a:lstStyle/>
          <a:p>
            <a:r>
              <a:rPr lang="en-US" b="0" dirty="0"/>
              <a:t>Stress in Diving</a:t>
            </a:r>
          </a:p>
        </p:txBody>
      </p:sp>
      <p:sp>
        <p:nvSpPr>
          <p:cNvPr id="4099" name="Rectangle 3"/>
          <p:cNvSpPr>
            <a:spLocks noGrp="1" noChangeArrowheads="1"/>
          </p:cNvSpPr>
          <p:nvPr>
            <p:ph type="body" idx="1"/>
          </p:nvPr>
        </p:nvSpPr>
        <p:spPr>
          <a:xfrm>
            <a:off x="914400" y="2133600"/>
            <a:ext cx="7620000" cy="4525963"/>
          </a:xfrm>
        </p:spPr>
        <p:txBody>
          <a:bodyPr/>
          <a:lstStyle/>
          <a:p>
            <a:pPr>
              <a:buFontTx/>
              <a:buNone/>
            </a:pPr>
            <a:r>
              <a:rPr lang="en-US" b="1" dirty="0"/>
              <a:t>Anxiety and apprehension may arise . . .</a:t>
            </a:r>
          </a:p>
          <a:p>
            <a:r>
              <a:rPr lang="en-US" sz="2400" dirty="0"/>
              <a:t>Before the dive</a:t>
            </a:r>
          </a:p>
          <a:p>
            <a:r>
              <a:rPr lang="en-US" sz="2400" dirty="0"/>
              <a:t>During the dive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1A6A8E-E912-4501-8AD3-CBFDBC0F7E0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4"/>
          <p:cNvSpPr txBox="1">
            <a:spLocks noChangeArrowheads="1"/>
          </p:cNvSpPr>
          <p:nvPr/>
        </p:nvSpPr>
        <p:spPr>
          <a:xfrm>
            <a:off x="685800" y="2971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smtClean="0">
                <a:ln>
                  <a:noFill/>
                </a:ln>
                <a:solidFill>
                  <a:schemeClr val="accent1"/>
                </a:solidFill>
                <a:effectLst/>
                <a:uLnTx/>
                <a:uFillTx/>
                <a:latin typeface="+mj-lt"/>
                <a:ea typeface="+mj-ea"/>
                <a:cs typeface="+mj-cs"/>
              </a:rPr>
              <a:t>Scuba I.Q. Review</a:t>
            </a:r>
            <a:endParaRPr kumimoji="0" lang="en-US" sz="4400" b="1" i="1"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66" name="Rectangle 2"/>
          <p:cNvSpPr>
            <a:spLocks noGrp="1" noChangeArrowheads="1"/>
          </p:cNvSpPr>
          <p:nvPr>
            <p:ph type="title"/>
          </p:nvPr>
        </p:nvSpPr>
        <p:spPr/>
        <p:txBody>
          <a:bodyPr/>
          <a:lstStyle/>
          <a:p>
            <a:r>
              <a:rPr lang="en-US" dirty="0"/>
              <a:t>Scuba IQ </a:t>
            </a:r>
            <a:r>
              <a:rPr lang="en-US" dirty="0" smtClean="0"/>
              <a:t>Review</a:t>
            </a:r>
            <a:endParaRPr lang="en-US" dirty="0"/>
          </a:p>
        </p:txBody>
      </p:sp>
      <p:sp>
        <p:nvSpPr>
          <p:cNvPr id="36867" name="Rectangle 3"/>
          <p:cNvSpPr>
            <a:spLocks noGrp="1" noChangeArrowheads="1"/>
          </p:cNvSpPr>
          <p:nvPr>
            <p:ph type="body" idx="1"/>
          </p:nvPr>
        </p:nvSpPr>
        <p:spPr>
          <a:xfrm>
            <a:off x="1828800" y="2286000"/>
            <a:ext cx="6553200" cy="1524000"/>
          </a:xfrm>
        </p:spPr>
        <p:txBody>
          <a:bodyPr/>
          <a:lstStyle/>
          <a:p>
            <a:pPr>
              <a:buFontTx/>
              <a:buNone/>
            </a:pPr>
            <a:r>
              <a:rPr lang="en-US" b="1" dirty="0" smtClean="0">
                <a:solidFill>
                  <a:srgbClr val="FCDB00"/>
                </a:solidFill>
              </a:rPr>
              <a:t>   </a:t>
            </a:r>
            <a:r>
              <a:rPr lang="en-US" dirty="0">
                <a:solidFill>
                  <a:schemeClr val="bg1"/>
                </a:solidFill>
              </a:rPr>
              <a:t>What are some common sources of pre-dive stress?</a:t>
            </a:r>
            <a:endParaRPr lang="en-US" sz="3200"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a:t>
            </a:r>
            <a:endParaRPr lang="en-US" sz="4800" b="1" dirty="0">
              <a:solidFill>
                <a:schemeClr val="bg1"/>
              </a:solidFill>
            </a:endParaRPr>
          </a:p>
        </p:txBody>
      </p:sp>
      <p:sp>
        <p:nvSpPr>
          <p:cNvPr id="10" name="Rounded Rectangle 9"/>
          <p:cNvSpPr/>
          <p:nvPr/>
        </p:nvSpPr>
        <p:spPr>
          <a:xfrm>
            <a:off x="685800" y="3429000"/>
            <a:ext cx="8001000" cy="2514600"/>
          </a:xfrm>
          <a:prstGeom prst="roundRect">
            <a:avLst>
              <a:gd name="adj" fmla="val 980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505200"/>
            <a:ext cx="7086600" cy="1066800"/>
          </a:xfrm>
          <a:prstGeom prst="rect">
            <a:avLst/>
          </a:prstGeom>
          <a:noFill/>
          <a:ln w="9525">
            <a:noFill/>
            <a:miter lim="800000"/>
            <a:headEnd/>
            <a:tailEnd/>
          </a:ln>
          <a:effectLst/>
        </p:spPr>
        <p:txBody>
          <a:bodyPr/>
          <a:lstStyle/>
          <a:p>
            <a:pPr>
              <a:buFontTx/>
              <a:buChar char="•"/>
            </a:pPr>
            <a:r>
              <a:rPr lang="ru-RU" sz="2400" dirty="0" smtClean="0">
                <a:solidFill>
                  <a:schemeClr val="bg1"/>
                </a:solidFill>
              </a:rPr>
              <a:t> Diving in new and unfamiliar sites</a:t>
            </a:r>
          </a:p>
          <a:p>
            <a:pPr>
              <a:buFontTx/>
              <a:buChar char="•"/>
            </a:pPr>
            <a:r>
              <a:rPr lang="ru-RU" sz="2400" dirty="0" smtClean="0">
                <a:solidFill>
                  <a:schemeClr val="bg1"/>
                </a:solidFill>
              </a:rPr>
              <a:t>  Adverse conditions</a:t>
            </a:r>
          </a:p>
          <a:p>
            <a:pPr>
              <a:buFontTx/>
              <a:buChar char="•"/>
            </a:pPr>
            <a:r>
              <a:rPr lang="ru-RU" sz="2400" dirty="0" smtClean="0">
                <a:solidFill>
                  <a:schemeClr val="bg1"/>
                </a:solidFill>
              </a:rPr>
              <a:t>  New diving activities (</a:t>
            </a:r>
            <a:r>
              <a:rPr lang="ru-RU" sz="2400" i="1" dirty="0" smtClean="0">
                <a:solidFill>
                  <a:schemeClr val="bg1"/>
                </a:solidFill>
              </a:rPr>
              <a:t>such as first night dive</a:t>
            </a:r>
            <a:r>
              <a:rPr lang="ru-RU" sz="2400" dirty="0" smtClean="0">
                <a:solidFill>
                  <a:schemeClr val="bg1"/>
                </a:solidFill>
              </a:rPr>
              <a:t>)</a:t>
            </a:r>
          </a:p>
          <a:p>
            <a:pPr>
              <a:buFontTx/>
              <a:buChar char="•"/>
            </a:pPr>
            <a:r>
              <a:rPr lang="ru-RU" sz="2400" dirty="0" smtClean="0">
                <a:solidFill>
                  <a:schemeClr val="bg1"/>
                </a:solidFill>
              </a:rPr>
              <a:t>  Peer pressure</a:t>
            </a:r>
          </a:p>
          <a:p>
            <a:pPr>
              <a:buFontTx/>
              <a:buChar char="•"/>
            </a:pPr>
            <a:r>
              <a:rPr lang="ru-RU" sz="2400" dirty="0" smtClean="0">
                <a:solidFill>
                  <a:schemeClr val="bg1"/>
                </a:solidFill>
              </a:rPr>
              <a:t>  Diving with a new buddy</a:t>
            </a:r>
          </a:p>
          <a:p>
            <a:pPr>
              <a:buFontTx/>
              <a:buChar char="•"/>
            </a:pPr>
            <a:r>
              <a:rPr lang="ru-RU" sz="2400" dirty="0" smtClean="0">
                <a:solidFill>
                  <a:schemeClr val="bg1"/>
                </a:solidFill>
              </a:rPr>
              <a:t>  Using new or unfamiliar equipment</a:t>
            </a:r>
            <a:endParaRPr lang="en-US" sz="2400" dirty="0">
              <a:solidFill>
                <a:schemeClr val="bg1"/>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0" name="Rectangle 2"/>
          <p:cNvSpPr>
            <a:spLocks noGrp="1" noChangeArrowheads="1"/>
          </p:cNvSpPr>
          <p:nvPr>
            <p:ph type="title"/>
          </p:nvPr>
        </p:nvSpPr>
        <p:spPr/>
        <p:txBody>
          <a:bodyPr/>
          <a:lstStyle/>
          <a:p>
            <a:r>
              <a:rPr lang="en-US" dirty="0"/>
              <a:t>Scuba IQ </a:t>
            </a:r>
            <a:r>
              <a:rPr lang="en-US" dirty="0" smtClean="0"/>
              <a:t>Review</a:t>
            </a:r>
            <a:endParaRPr lang="en-US" dirty="0"/>
          </a:p>
        </p:txBody>
      </p:sp>
      <p:sp>
        <p:nvSpPr>
          <p:cNvPr id="37891" name="Rectangle 3"/>
          <p:cNvSpPr>
            <a:spLocks noGrp="1" noChangeArrowheads="1"/>
          </p:cNvSpPr>
          <p:nvPr>
            <p:ph type="body" idx="1"/>
          </p:nvPr>
        </p:nvSpPr>
        <p:spPr>
          <a:xfrm>
            <a:off x="1752600" y="2286000"/>
            <a:ext cx="6781800" cy="1524000"/>
          </a:xfrm>
        </p:spPr>
        <p:txBody>
          <a:bodyPr/>
          <a:lstStyle/>
          <a:p>
            <a:pPr>
              <a:buFontTx/>
              <a:buNone/>
            </a:pPr>
            <a:r>
              <a:rPr lang="ru-RU" dirty="0" smtClean="0">
                <a:solidFill>
                  <a:schemeClr val="bg1"/>
                </a:solidFill>
              </a:rPr>
              <a:t> </a:t>
            </a:r>
            <a:r>
              <a:rPr lang="en-US" dirty="0" smtClean="0">
                <a:solidFill>
                  <a:schemeClr val="bg1"/>
                </a:solidFill>
              </a:rPr>
              <a:t>  </a:t>
            </a:r>
            <a:r>
              <a:rPr lang="ru-RU" dirty="0" smtClean="0">
                <a:solidFill>
                  <a:schemeClr val="bg1"/>
                </a:solidFill>
              </a:rPr>
              <a:t>How </a:t>
            </a:r>
            <a:r>
              <a:rPr lang="ru-RU" dirty="0">
                <a:solidFill>
                  <a:schemeClr val="bg1"/>
                </a:solidFill>
              </a:rPr>
              <a:t>might you recognize stress in your dive buddy?</a:t>
            </a:r>
          </a:p>
          <a:p>
            <a:pPr>
              <a:buFontTx/>
              <a:buNone/>
            </a:pPr>
            <a:endParaRPr lang="en-US"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2</a:t>
            </a:r>
            <a:endParaRPr lang="en-US" sz="4800" b="1" dirty="0">
              <a:solidFill>
                <a:schemeClr val="bg1"/>
              </a:solidFill>
            </a:endParaRPr>
          </a:p>
        </p:txBody>
      </p:sp>
      <p:sp>
        <p:nvSpPr>
          <p:cNvPr id="10" name="Rounded Rectangle 9"/>
          <p:cNvSpPr/>
          <p:nvPr/>
        </p:nvSpPr>
        <p:spPr>
          <a:xfrm>
            <a:off x="685800" y="3429000"/>
            <a:ext cx="8001000" cy="2514600"/>
          </a:xfrm>
          <a:prstGeom prst="roundRect">
            <a:avLst>
              <a:gd name="adj" fmla="val 980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505200"/>
            <a:ext cx="7086600" cy="1066800"/>
          </a:xfrm>
          <a:prstGeom prst="rect">
            <a:avLst/>
          </a:prstGeom>
          <a:noFill/>
          <a:ln w="9525">
            <a:noFill/>
            <a:miter lim="800000"/>
            <a:headEnd/>
            <a:tailEnd/>
          </a:ln>
          <a:effectLst/>
        </p:spPr>
        <p:txBody>
          <a:bodyPr/>
          <a:lstStyle/>
          <a:p>
            <a:pPr>
              <a:buFontTx/>
              <a:buChar char="•"/>
            </a:pPr>
            <a:r>
              <a:rPr lang="ru-RU" sz="2400" dirty="0" smtClean="0">
                <a:solidFill>
                  <a:schemeClr val="bg1"/>
                </a:solidFill>
              </a:rPr>
              <a:t>  Withdrawal</a:t>
            </a:r>
          </a:p>
          <a:p>
            <a:pPr>
              <a:buFontTx/>
              <a:buChar char="•"/>
            </a:pPr>
            <a:r>
              <a:rPr lang="ru-RU" sz="2400" dirty="0" smtClean="0">
                <a:solidFill>
                  <a:schemeClr val="bg1"/>
                </a:solidFill>
              </a:rPr>
              <a:t>  Hyperactivity</a:t>
            </a:r>
          </a:p>
          <a:p>
            <a:pPr>
              <a:buFontTx/>
              <a:buChar char="•"/>
            </a:pPr>
            <a:r>
              <a:rPr lang="ru-RU" sz="2400" dirty="0" smtClean="0">
                <a:solidFill>
                  <a:schemeClr val="bg1"/>
                </a:solidFill>
              </a:rPr>
              <a:t>  Constant talking</a:t>
            </a:r>
          </a:p>
          <a:p>
            <a:pPr>
              <a:buFontTx/>
              <a:buChar char="•"/>
            </a:pPr>
            <a:r>
              <a:rPr lang="ru-RU" sz="2400" dirty="0" smtClean="0">
                <a:solidFill>
                  <a:schemeClr val="bg1"/>
                </a:solidFill>
              </a:rPr>
              <a:t>  Gear fumbling</a:t>
            </a:r>
          </a:p>
          <a:p>
            <a:pPr>
              <a:buFontTx/>
              <a:buChar char="•"/>
            </a:pPr>
            <a:r>
              <a:rPr lang="ru-RU" sz="2400" dirty="0" smtClean="0">
                <a:solidFill>
                  <a:schemeClr val="bg1"/>
                </a:solidFill>
              </a:rPr>
              <a:t>  Inappropriate or dark humor</a:t>
            </a:r>
          </a:p>
          <a:p>
            <a:pPr>
              <a:buFontTx/>
              <a:buChar char="•"/>
            </a:pPr>
            <a:r>
              <a:rPr lang="ru-RU" sz="2400" dirty="0" smtClean="0">
                <a:solidFill>
                  <a:schemeClr val="bg1"/>
                </a:solidFill>
              </a:rPr>
              <a:t>  Moodiness</a:t>
            </a:r>
            <a:endParaRPr lang="en-US" sz="2400" dirty="0">
              <a:solidFill>
                <a:schemeClr val="bg1"/>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title"/>
          </p:nvPr>
        </p:nvSpPr>
        <p:spPr/>
        <p:txBody>
          <a:bodyPr/>
          <a:lstStyle/>
          <a:p>
            <a:r>
              <a:rPr lang="en-US" dirty="0"/>
              <a:t>Scuba IQ </a:t>
            </a:r>
            <a:r>
              <a:rPr lang="en-US" dirty="0" smtClean="0"/>
              <a:t>Review</a:t>
            </a:r>
            <a:endParaRPr lang="en-US" dirty="0"/>
          </a:p>
        </p:txBody>
      </p:sp>
      <p:sp>
        <p:nvSpPr>
          <p:cNvPr id="38915" name="Rectangle 3"/>
          <p:cNvSpPr>
            <a:spLocks noGrp="1" noChangeArrowheads="1"/>
          </p:cNvSpPr>
          <p:nvPr>
            <p:ph type="body" idx="1"/>
          </p:nvPr>
        </p:nvSpPr>
        <p:spPr>
          <a:xfrm>
            <a:off x="1600200" y="2286000"/>
            <a:ext cx="6858000" cy="1524000"/>
          </a:xfrm>
        </p:spPr>
        <p:txBody>
          <a:bodyPr/>
          <a:lstStyle/>
          <a:p>
            <a:pPr>
              <a:lnSpc>
                <a:spcPct val="90000"/>
              </a:lnSpc>
              <a:buFontTx/>
              <a:buNone/>
            </a:pPr>
            <a:r>
              <a:rPr lang="en-US" dirty="0" smtClean="0">
                <a:solidFill>
                  <a:schemeClr val="bg1"/>
                </a:solidFill>
              </a:rPr>
              <a:t>  </a:t>
            </a:r>
            <a:r>
              <a:rPr lang="ru-RU" dirty="0" smtClean="0">
                <a:solidFill>
                  <a:schemeClr val="bg1"/>
                </a:solidFill>
              </a:rPr>
              <a:t> </a:t>
            </a:r>
            <a:r>
              <a:rPr lang="ru-RU" dirty="0">
                <a:solidFill>
                  <a:schemeClr val="bg1"/>
                </a:solidFill>
              </a:rPr>
              <a:t>Describe some ways you might </a:t>
            </a:r>
            <a:r>
              <a:rPr lang="ru-RU" dirty="0" smtClean="0">
                <a:solidFill>
                  <a:schemeClr val="bg1"/>
                </a:solidFill>
              </a:rPr>
              <a:t>help</a:t>
            </a:r>
            <a:r>
              <a:rPr lang="en-US" dirty="0" smtClean="0">
                <a:solidFill>
                  <a:schemeClr val="bg1"/>
                </a:solidFill>
              </a:rPr>
              <a:t> </a:t>
            </a:r>
            <a:r>
              <a:rPr lang="ru-RU" dirty="0" smtClean="0">
                <a:solidFill>
                  <a:schemeClr val="bg1"/>
                </a:solidFill>
              </a:rPr>
              <a:t>reduce </a:t>
            </a:r>
            <a:r>
              <a:rPr lang="ru-RU" dirty="0">
                <a:solidFill>
                  <a:schemeClr val="bg1"/>
                </a:solidFill>
              </a:rPr>
              <a:t>pre-dive stress in yourself and </a:t>
            </a:r>
            <a:r>
              <a:rPr lang="ru-RU" dirty="0" smtClean="0">
                <a:solidFill>
                  <a:schemeClr val="bg1"/>
                </a:solidFill>
              </a:rPr>
              <a:t>a </a:t>
            </a:r>
            <a:r>
              <a:rPr lang="en-US" dirty="0">
                <a:solidFill>
                  <a:schemeClr val="bg1"/>
                </a:solidFill>
              </a:rPr>
              <a:t>buddy.</a:t>
            </a:r>
            <a:endParaRPr lang="ru-RU" sz="2400" dirty="0">
              <a:solidFill>
                <a:schemeClr val="bg1"/>
              </a:solidFill>
            </a:endParaRPr>
          </a:p>
          <a:p>
            <a:pPr>
              <a:lnSpc>
                <a:spcPct val="90000"/>
              </a:lnSpc>
              <a:buFontTx/>
              <a:buNone/>
            </a:pPr>
            <a:endParaRPr lang="en-US" sz="24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3</a:t>
            </a:r>
            <a:endParaRPr lang="en-US" sz="4800" b="1" dirty="0">
              <a:solidFill>
                <a:schemeClr val="bg1"/>
              </a:solidFill>
            </a:endParaRPr>
          </a:p>
        </p:txBody>
      </p:sp>
      <p:sp>
        <p:nvSpPr>
          <p:cNvPr id="10" name="Rounded Rectangle 9"/>
          <p:cNvSpPr/>
          <p:nvPr/>
        </p:nvSpPr>
        <p:spPr>
          <a:xfrm>
            <a:off x="685800" y="3429000"/>
            <a:ext cx="8001000" cy="2133600"/>
          </a:xfrm>
          <a:prstGeom prst="roundRect">
            <a:avLst>
              <a:gd name="adj" fmla="val 980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505200"/>
            <a:ext cx="7086600" cy="1066800"/>
          </a:xfrm>
          <a:prstGeom prst="rect">
            <a:avLst/>
          </a:prstGeom>
          <a:noFill/>
          <a:ln w="9525">
            <a:noFill/>
            <a:miter lim="800000"/>
            <a:headEnd/>
            <a:tailEnd/>
          </a:ln>
          <a:effectLst/>
        </p:spPr>
        <p:txBody>
          <a:bodyPr/>
          <a:lstStyle/>
          <a:p>
            <a:pPr>
              <a:buFontTx/>
              <a:buChar char="•"/>
            </a:pPr>
            <a:r>
              <a:rPr lang="ru-RU" sz="2400" dirty="0" smtClean="0">
                <a:solidFill>
                  <a:srgbClr val="FFFFFF"/>
                </a:solidFill>
              </a:rPr>
              <a:t> Separate fact from fiction</a:t>
            </a:r>
          </a:p>
          <a:p>
            <a:pPr>
              <a:buFontTx/>
              <a:buChar char="•"/>
            </a:pPr>
            <a:r>
              <a:rPr lang="ru-RU" sz="2400" dirty="0" smtClean="0">
                <a:solidFill>
                  <a:srgbClr val="FFFFFF"/>
                </a:solidFill>
              </a:rPr>
              <a:t>  Conduct a good dive briefing</a:t>
            </a:r>
          </a:p>
          <a:p>
            <a:pPr>
              <a:buFontTx/>
              <a:buChar char="•"/>
            </a:pPr>
            <a:r>
              <a:rPr lang="ru-RU" sz="2400" dirty="0" smtClean="0">
                <a:solidFill>
                  <a:srgbClr val="FFFFFF"/>
                </a:solidFill>
              </a:rPr>
              <a:t>  Conduct a good buddy check</a:t>
            </a:r>
          </a:p>
          <a:p>
            <a:pPr>
              <a:buFontTx/>
              <a:buChar char="•"/>
            </a:pPr>
            <a:r>
              <a:rPr lang="ru-RU" sz="2400" dirty="0" smtClean="0">
                <a:solidFill>
                  <a:srgbClr val="FFFFFF"/>
                </a:solidFill>
              </a:rPr>
              <a:t>  Talk to the dive leaders</a:t>
            </a:r>
          </a:p>
          <a:p>
            <a:pPr>
              <a:buFontTx/>
              <a:buChar char="•"/>
            </a:pPr>
            <a:r>
              <a:rPr lang="en-US" sz="2400" dirty="0" smtClean="0">
                <a:solidFill>
                  <a:srgbClr val="FFFFFF"/>
                </a:solidFill>
              </a:rPr>
              <a:t>  Visualize the dive</a:t>
            </a:r>
            <a:endParaRPr lang="en-US" sz="2400" dirty="0">
              <a:solidFill>
                <a:schemeClr val="bg1"/>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8" name="Rectangle 2"/>
          <p:cNvSpPr>
            <a:spLocks noGrp="1" noChangeArrowheads="1"/>
          </p:cNvSpPr>
          <p:nvPr>
            <p:ph type="title"/>
          </p:nvPr>
        </p:nvSpPr>
        <p:spPr/>
        <p:txBody>
          <a:bodyPr/>
          <a:lstStyle/>
          <a:p>
            <a:r>
              <a:rPr lang="en-US" dirty="0"/>
              <a:t>Scuba IQ </a:t>
            </a:r>
            <a:r>
              <a:rPr lang="en-US" dirty="0" smtClean="0"/>
              <a:t>Review</a:t>
            </a:r>
            <a:endParaRPr lang="en-US" dirty="0"/>
          </a:p>
        </p:txBody>
      </p:sp>
      <p:sp>
        <p:nvSpPr>
          <p:cNvPr id="39939" name="Rectangle 3"/>
          <p:cNvSpPr>
            <a:spLocks noGrp="1" noChangeArrowheads="1"/>
          </p:cNvSpPr>
          <p:nvPr>
            <p:ph type="body" idx="1"/>
          </p:nvPr>
        </p:nvSpPr>
        <p:spPr>
          <a:xfrm>
            <a:off x="1752600" y="2209800"/>
            <a:ext cx="6629400" cy="1524000"/>
          </a:xfrm>
        </p:spPr>
        <p:txBody>
          <a:bodyPr/>
          <a:lstStyle/>
          <a:p>
            <a:pPr>
              <a:buFontTx/>
              <a:buNone/>
            </a:pPr>
            <a:r>
              <a:rPr lang="en-US" dirty="0" smtClean="0">
                <a:solidFill>
                  <a:schemeClr val="bg1"/>
                </a:solidFill>
              </a:rPr>
              <a:t> </a:t>
            </a:r>
            <a:r>
              <a:rPr lang="ru-RU" dirty="0" smtClean="0">
                <a:solidFill>
                  <a:schemeClr val="bg1"/>
                </a:solidFill>
              </a:rPr>
              <a:t>  How can visualization be helpful to a scuba diver?</a:t>
            </a:r>
            <a:endParaRPr lang="ru-RU" sz="2400" dirty="0" smtClean="0">
              <a:solidFill>
                <a:schemeClr val="bg1"/>
              </a:solidFill>
            </a:endParaRPr>
          </a:p>
          <a:p>
            <a:pPr>
              <a:lnSpc>
                <a:spcPct val="90000"/>
              </a:lnSpc>
              <a:buFontTx/>
              <a:buNone/>
            </a:pPr>
            <a:endParaRPr lang="en-US" sz="24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4</a:t>
            </a:r>
            <a:endParaRPr lang="en-US" sz="4800" b="1" dirty="0">
              <a:solidFill>
                <a:schemeClr val="bg1"/>
              </a:solidFill>
            </a:endParaRPr>
          </a:p>
        </p:txBody>
      </p:sp>
      <p:sp>
        <p:nvSpPr>
          <p:cNvPr id="10" name="Rounded Rectangle 9"/>
          <p:cNvSpPr/>
          <p:nvPr/>
        </p:nvSpPr>
        <p:spPr>
          <a:xfrm>
            <a:off x="685800" y="3429000"/>
            <a:ext cx="8001000" cy="2133600"/>
          </a:xfrm>
          <a:prstGeom prst="roundRect">
            <a:avLst>
              <a:gd name="adj" fmla="val 980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505200"/>
            <a:ext cx="6705600" cy="1066800"/>
          </a:xfrm>
          <a:prstGeom prst="rect">
            <a:avLst/>
          </a:prstGeom>
          <a:noFill/>
          <a:ln w="9525">
            <a:noFill/>
            <a:miter lim="800000"/>
            <a:headEnd/>
            <a:tailEnd/>
          </a:ln>
          <a:effectLst/>
        </p:spPr>
        <p:txBody>
          <a:bodyPr/>
          <a:lstStyle/>
          <a:p>
            <a:r>
              <a:rPr lang="ru-RU" sz="2400" dirty="0" smtClean="0">
                <a:solidFill>
                  <a:srgbClr val="FFFFFF"/>
                </a:solidFill>
              </a:rPr>
              <a:t>Can be used to forecast possible events, to prepare for the unexpected events of the dive</a:t>
            </a:r>
            <a:r>
              <a:rPr lang="en-US" sz="2400" dirty="0" smtClean="0">
                <a:solidFill>
                  <a:srgbClr val="FFFFFF"/>
                </a:solidFill>
              </a:rPr>
              <a:t>.</a:t>
            </a:r>
            <a:r>
              <a:rPr lang="ru-RU" sz="2400" dirty="0" smtClean="0">
                <a:solidFill>
                  <a:srgbClr val="FFFFFF"/>
                </a:solidFill>
              </a:rPr>
              <a:t> </a:t>
            </a:r>
            <a:r>
              <a:rPr lang="en-US" sz="2400" dirty="0" smtClean="0">
                <a:solidFill>
                  <a:srgbClr val="FFFFFF"/>
                </a:solidFill>
              </a:rPr>
              <a:t>H</a:t>
            </a:r>
            <a:r>
              <a:rPr lang="ru-RU" sz="2400" dirty="0" smtClean="0">
                <a:solidFill>
                  <a:srgbClr val="FFFFFF"/>
                </a:solidFill>
              </a:rPr>
              <a:t>aving an idea of what might go wrong at critical moments will help you consider an appropriate response before the problem arises.</a:t>
            </a:r>
            <a:endParaRPr lang="en-US" sz="2400" dirty="0">
              <a:solidFill>
                <a:srgbClr val="FFFFFF"/>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19050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p:txBody>
          <a:bodyPr/>
          <a:lstStyle/>
          <a:p>
            <a:r>
              <a:rPr lang="en-US" dirty="0"/>
              <a:t>Scuba IQ </a:t>
            </a:r>
            <a:r>
              <a:rPr lang="en-US" dirty="0" smtClean="0"/>
              <a:t>Review</a:t>
            </a:r>
            <a:endParaRPr lang="en-US" dirty="0"/>
          </a:p>
        </p:txBody>
      </p:sp>
      <p:sp>
        <p:nvSpPr>
          <p:cNvPr id="40963" name="Rectangle 3"/>
          <p:cNvSpPr>
            <a:spLocks noGrp="1" noChangeArrowheads="1"/>
          </p:cNvSpPr>
          <p:nvPr>
            <p:ph type="body" idx="1"/>
          </p:nvPr>
        </p:nvSpPr>
        <p:spPr>
          <a:xfrm>
            <a:off x="1447800" y="2057400"/>
            <a:ext cx="6781800" cy="1524000"/>
          </a:xfrm>
        </p:spPr>
        <p:txBody>
          <a:bodyPr/>
          <a:lstStyle/>
          <a:p>
            <a:pPr marL="533400" indent="-533400">
              <a:buNone/>
            </a:pPr>
            <a:r>
              <a:rPr lang="en-US" dirty="0" smtClean="0">
                <a:solidFill>
                  <a:schemeClr val="bg1"/>
                </a:solidFill>
              </a:rPr>
              <a:t>       What </a:t>
            </a:r>
            <a:r>
              <a:rPr lang="en-US" dirty="0">
                <a:solidFill>
                  <a:schemeClr val="bg1"/>
                </a:solidFill>
              </a:rPr>
              <a:t>factors may cause stress </a:t>
            </a:r>
            <a:r>
              <a:rPr lang="en-US" dirty="0" smtClean="0">
                <a:solidFill>
                  <a:schemeClr val="bg1"/>
                </a:solidFill>
              </a:rPr>
              <a:t>and panic </a:t>
            </a:r>
            <a:r>
              <a:rPr lang="en-US" dirty="0">
                <a:solidFill>
                  <a:schemeClr val="bg1"/>
                </a:solidFill>
              </a:rPr>
              <a:t>in a diver while underwater?</a:t>
            </a:r>
            <a:endParaRPr lang="ru-RU" sz="2400" dirty="0">
              <a:solidFill>
                <a:schemeClr val="bg1"/>
              </a:solidFill>
            </a:endParaRPr>
          </a:p>
          <a:p>
            <a:pPr marL="533400" indent="-533400">
              <a:lnSpc>
                <a:spcPct val="90000"/>
              </a:lnSpc>
              <a:buFontTx/>
              <a:buNone/>
            </a:pPr>
            <a:endParaRPr lang="en-US" sz="24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5</a:t>
            </a:r>
            <a:endParaRPr lang="en-US" sz="4800" b="1" dirty="0">
              <a:solidFill>
                <a:schemeClr val="bg1"/>
              </a:solidFill>
            </a:endParaRPr>
          </a:p>
        </p:txBody>
      </p:sp>
      <p:sp>
        <p:nvSpPr>
          <p:cNvPr id="10" name="Rounded Rectangle 9"/>
          <p:cNvSpPr/>
          <p:nvPr/>
        </p:nvSpPr>
        <p:spPr>
          <a:xfrm>
            <a:off x="685800" y="3200400"/>
            <a:ext cx="8001000" cy="3048000"/>
          </a:xfrm>
          <a:prstGeom prst="roundRect">
            <a:avLst>
              <a:gd name="adj" fmla="val 4277"/>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124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276600"/>
            <a:ext cx="6705600" cy="1066800"/>
          </a:xfrm>
          <a:prstGeom prst="rect">
            <a:avLst/>
          </a:prstGeom>
          <a:noFill/>
          <a:ln w="9525">
            <a:noFill/>
            <a:miter lim="800000"/>
            <a:headEnd/>
            <a:tailEnd/>
          </a:ln>
          <a:effectLst/>
        </p:spPr>
        <p:txBody>
          <a:bodyPr/>
          <a:lstStyle/>
          <a:p>
            <a:pPr>
              <a:buFontTx/>
              <a:buChar char="•"/>
            </a:pPr>
            <a:r>
              <a:rPr lang="ru-RU" sz="2000" dirty="0" smtClean="0">
                <a:solidFill>
                  <a:srgbClr val="FFFFFF"/>
                </a:solidFill>
              </a:rPr>
              <a:t> </a:t>
            </a:r>
            <a:r>
              <a:rPr lang="en-US" sz="2000" dirty="0" smtClean="0">
                <a:solidFill>
                  <a:srgbClr val="FFFFFF"/>
                </a:solidFill>
              </a:rPr>
              <a:t> </a:t>
            </a:r>
            <a:r>
              <a:rPr lang="ru-RU" sz="2000" dirty="0" smtClean="0">
                <a:solidFill>
                  <a:srgbClr val="FFFFFF"/>
                </a:solidFill>
              </a:rPr>
              <a:t>Poor visibility </a:t>
            </a:r>
          </a:p>
          <a:p>
            <a:pPr>
              <a:buFontTx/>
              <a:buChar char="•"/>
            </a:pPr>
            <a:r>
              <a:rPr lang="ru-RU" sz="2000" dirty="0" smtClean="0">
                <a:solidFill>
                  <a:srgbClr val="FFFFFF"/>
                </a:solidFill>
              </a:rPr>
              <a:t>  Cold temperatures</a:t>
            </a:r>
          </a:p>
          <a:p>
            <a:pPr>
              <a:buFontTx/>
              <a:buChar char="•"/>
            </a:pPr>
            <a:r>
              <a:rPr lang="ru-RU" sz="2000" dirty="0" smtClean="0">
                <a:solidFill>
                  <a:srgbClr val="FFFFFF"/>
                </a:solidFill>
              </a:rPr>
              <a:t>  An out of air emergency</a:t>
            </a:r>
          </a:p>
          <a:p>
            <a:pPr>
              <a:buFontTx/>
              <a:buChar char="•"/>
            </a:pPr>
            <a:r>
              <a:rPr lang="ru-RU" sz="2000" dirty="0" smtClean="0">
                <a:solidFill>
                  <a:srgbClr val="FFFFFF"/>
                </a:solidFill>
              </a:rPr>
              <a:t>  Over exertion and/or breathing difficulty </a:t>
            </a:r>
          </a:p>
          <a:p>
            <a:pPr>
              <a:buFontTx/>
              <a:buChar char="•"/>
            </a:pPr>
            <a:r>
              <a:rPr lang="ru-RU" sz="2000" dirty="0" smtClean="0">
                <a:solidFill>
                  <a:srgbClr val="FFFFFF"/>
                </a:solidFill>
              </a:rPr>
              <a:t>  Leaking mask</a:t>
            </a:r>
          </a:p>
          <a:p>
            <a:pPr>
              <a:buFontTx/>
              <a:buChar char="•"/>
            </a:pPr>
            <a:r>
              <a:rPr lang="ru-RU" sz="2000" dirty="0" smtClean="0">
                <a:solidFill>
                  <a:srgbClr val="FFFFFF"/>
                </a:solidFill>
              </a:rPr>
              <a:t>  Buddy separation</a:t>
            </a:r>
          </a:p>
          <a:p>
            <a:pPr>
              <a:buFontTx/>
              <a:buChar char="•"/>
            </a:pPr>
            <a:r>
              <a:rPr lang="ru-RU" sz="2000" dirty="0" smtClean="0">
                <a:solidFill>
                  <a:srgbClr val="FFFFFF"/>
                </a:solidFill>
              </a:rPr>
              <a:t>  Inability to keep buoyancy under control</a:t>
            </a:r>
          </a:p>
          <a:p>
            <a:pPr>
              <a:buFontTx/>
              <a:buChar char="•"/>
            </a:pPr>
            <a:r>
              <a:rPr lang="ru-RU" sz="2000" dirty="0" smtClean="0">
                <a:solidFill>
                  <a:srgbClr val="FFFFFF"/>
                </a:solidFill>
              </a:rPr>
              <a:t>  The feeling of general discomfort in the</a:t>
            </a:r>
            <a:r>
              <a:rPr lang="en-US" sz="2000" dirty="0" smtClean="0">
                <a:solidFill>
                  <a:srgbClr val="FFFFFF"/>
                </a:solidFill>
              </a:rPr>
              <a:t> </a:t>
            </a:r>
            <a:r>
              <a:rPr lang="ru-RU" sz="2000" dirty="0" smtClean="0">
                <a:solidFill>
                  <a:srgbClr val="FFFFFF"/>
                </a:solidFill>
              </a:rPr>
              <a:t>water combined</a:t>
            </a:r>
            <a:r>
              <a:rPr lang="en-US" sz="2000" dirty="0" smtClean="0">
                <a:solidFill>
                  <a:srgbClr val="FFFFFF"/>
                </a:solidFill>
              </a:rPr>
              <a:t>   </a:t>
            </a:r>
            <a:r>
              <a:rPr lang="ru-RU" sz="2000" dirty="0" smtClean="0">
                <a:solidFill>
                  <a:srgbClr val="FFFFFF"/>
                </a:solidFill>
              </a:rPr>
              <a:t>with a sense of inability</a:t>
            </a:r>
            <a:r>
              <a:rPr lang="en-US" sz="2000" dirty="0" smtClean="0">
                <a:solidFill>
                  <a:srgbClr val="FFFFFF"/>
                </a:solidFill>
              </a:rPr>
              <a:t> </a:t>
            </a:r>
            <a:r>
              <a:rPr lang="ru-RU" sz="2000" dirty="0" smtClean="0">
                <a:solidFill>
                  <a:srgbClr val="FFFFFF"/>
                </a:solidFill>
              </a:rPr>
              <a:t>to help themselves out of a crisis</a:t>
            </a:r>
            <a:endParaRPr lang="en-US" sz="2000" dirty="0">
              <a:solidFill>
                <a:srgbClr val="FFFFFF"/>
              </a:solidFill>
            </a:endParaRPr>
          </a:p>
        </p:txBody>
      </p:sp>
      <p:sp>
        <p:nvSpPr>
          <p:cNvPr id="13" name="TextBox 12"/>
          <p:cNvSpPr txBox="1"/>
          <p:nvPr/>
        </p:nvSpPr>
        <p:spPr>
          <a:xfrm>
            <a:off x="914400" y="18288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Rectangle 2"/>
          <p:cNvSpPr>
            <a:spLocks noGrp="1" noChangeArrowheads="1"/>
          </p:cNvSpPr>
          <p:nvPr>
            <p:ph type="title"/>
          </p:nvPr>
        </p:nvSpPr>
        <p:spPr/>
        <p:txBody>
          <a:bodyPr/>
          <a:lstStyle/>
          <a:p>
            <a:r>
              <a:rPr lang="en-US" dirty="0"/>
              <a:t>Scuba IQ </a:t>
            </a:r>
            <a:r>
              <a:rPr lang="en-US" dirty="0" smtClean="0"/>
              <a:t>Review</a:t>
            </a:r>
            <a:endParaRPr lang="en-US" dirty="0"/>
          </a:p>
        </p:txBody>
      </p:sp>
      <p:sp>
        <p:nvSpPr>
          <p:cNvPr id="41987" name="Rectangle 3"/>
          <p:cNvSpPr>
            <a:spLocks noGrp="1" noChangeArrowheads="1"/>
          </p:cNvSpPr>
          <p:nvPr>
            <p:ph type="body" idx="1"/>
          </p:nvPr>
        </p:nvSpPr>
        <p:spPr>
          <a:xfrm>
            <a:off x="1524000" y="2286000"/>
            <a:ext cx="7391400" cy="914400"/>
          </a:xfrm>
        </p:spPr>
        <p:txBody>
          <a:bodyPr/>
          <a:lstStyle/>
          <a:p>
            <a:pPr marL="533400" indent="-533400">
              <a:buFontTx/>
              <a:buNone/>
            </a:pPr>
            <a:r>
              <a:rPr lang="en-US" dirty="0" smtClean="0">
                <a:solidFill>
                  <a:schemeClr val="bg1"/>
                </a:solidFill>
              </a:rPr>
              <a:t>       What </a:t>
            </a:r>
            <a:r>
              <a:rPr lang="en-US" dirty="0">
                <a:solidFill>
                  <a:schemeClr val="bg1"/>
                </a:solidFill>
              </a:rPr>
              <a:t>dangers does the rescuer face when attempting to help a panicky diver?</a:t>
            </a:r>
            <a:endParaRPr lang="ru-RU" dirty="0">
              <a:solidFill>
                <a:schemeClr val="bg1"/>
              </a:solidFill>
            </a:endParaRPr>
          </a:p>
          <a:p>
            <a:pPr marL="533400" indent="-533400">
              <a:lnSpc>
                <a:spcPct val="90000"/>
              </a:lnSpc>
              <a:buFontTx/>
              <a:buNone/>
            </a:pPr>
            <a:endParaRPr lang="en-US" sz="20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36</a:t>
            </a:fld>
            <a:endParaRPr lang="en-US"/>
          </a:p>
        </p:txBody>
      </p:sp>
      <p:sp>
        <p:nvSpPr>
          <p:cNvPr id="6" name="Footer Placeholder 5"/>
          <p:cNvSpPr>
            <a:spLocks noGrp="1"/>
          </p:cNvSpPr>
          <p:nvPr>
            <p:ph type="ftr" sz="quarter" idx="11"/>
          </p:nvPr>
        </p:nvSpPr>
        <p:spPr/>
        <p:txBody>
          <a:bodyPr/>
          <a:lstStyle/>
          <a:p>
            <a:r>
              <a:rPr lang="en-US" dirty="0" smtClean="0"/>
              <a:t>www.tdisdi.com</a:t>
            </a:r>
            <a:endParaRPr lang="en-US" dirty="0"/>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6</a:t>
            </a:r>
            <a:endParaRPr lang="en-US" sz="4800" b="1" dirty="0">
              <a:solidFill>
                <a:schemeClr val="bg1"/>
              </a:solidFill>
            </a:endParaRPr>
          </a:p>
        </p:txBody>
      </p:sp>
      <p:sp>
        <p:nvSpPr>
          <p:cNvPr id="10" name="Rounded Rectangle 9"/>
          <p:cNvSpPr/>
          <p:nvPr/>
        </p:nvSpPr>
        <p:spPr>
          <a:xfrm>
            <a:off x="685800" y="3429000"/>
            <a:ext cx="8001000" cy="1066800"/>
          </a:xfrm>
          <a:prstGeom prst="roundRect">
            <a:avLst>
              <a:gd name="adj" fmla="val 2025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505200"/>
            <a:ext cx="6705600" cy="1066800"/>
          </a:xfrm>
          <a:prstGeom prst="rect">
            <a:avLst/>
          </a:prstGeom>
          <a:noFill/>
          <a:ln w="9525">
            <a:noFill/>
            <a:miter lim="800000"/>
            <a:headEnd/>
            <a:tailEnd/>
          </a:ln>
          <a:effectLst/>
        </p:spPr>
        <p:txBody>
          <a:bodyPr/>
          <a:lstStyle/>
          <a:p>
            <a:r>
              <a:rPr lang="ru-RU" sz="2400" dirty="0" smtClean="0">
                <a:solidFill>
                  <a:srgbClr val="FFFFFF"/>
                </a:solidFill>
              </a:rPr>
              <a:t>The possibility of loss of the regulator and mask, dropped weight belt and an exhausting struggle</a:t>
            </a:r>
            <a:endParaRPr lang="en-US" sz="2400" dirty="0">
              <a:solidFill>
                <a:srgbClr val="FFFFFF"/>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1430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Rectangle 2"/>
          <p:cNvSpPr>
            <a:spLocks noGrp="1" noChangeArrowheads="1"/>
          </p:cNvSpPr>
          <p:nvPr>
            <p:ph type="title"/>
          </p:nvPr>
        </p:nvSpPr>
        <p:spPr/>
        <p:txBody>
          <a:bodyPr/>
          <a:lstStyle/>
          <a:p>
            <a:r>
              <a:rPr lang="en-US"/>
              <a:t>Scuba IQ Reveiw</a:t>
            </a:r>
          </a:p>
        </p:txBody>
      </p:sp>
      <p:sp>
        <p:nvSpPr>
          <p:cNvPr id="43011" name="Rectangle 3"/>
          <p:cNvSpPr>
            <a:spLocks noGrp="1" noChangeArrowheads="1"/>
          </p:cNvSpPr>
          <p:nvPr>
            <p:ph type="body" idx="1"/>
          </p:nvPr>
        </p:nvSpPr>
        <p:spPr>
          <a:xfrm>
            <a:off x="1447800" y="2286000"/>
            <a:ext cx="7391400" cy="1524000"/>
          </a:xfrm>
        </p:spPr>
        <p:txBody>
          <a:bodyPr/>
          <a:lstStyle/>
          <a:p>
            <a:pPr marL="533400" indent="-533400">
              <a:buFontTx/>
              <a:buNone/>
            </a:pPr>
            <a:r>
              <a:rPr lang="en-US" dirty="0" smtClean="0">
                <a:solidFill>
                  <a:schemeClr val="bg1"/>
                </a:solidFill>
              </a:rPr>
              <a:t>       </a:t>
            </a:r>
            <a:r>
              <a:rPr lang="ru-RU" dirty="0" smtClean="0">
                <a:solidFill>
                  <a:schemeClr val="bg1"/>
                </a:solidFill>
              </a:rPr>
              <a:t>Why do alterations in breathing patterns affect a struggling or panicky diver?</a:t>
            </a:r>
          </a:p>
          <a:p>
            <a:pPr marL="533400" indent="-533400">
              <a:lnSpc>
                <a:spcPct val="90000"/>
              </a:lnSpc>
              <a:buFontTx/>
              <a:buNone/>
            </a:pPr>
            <a:endParaRPr lang="en-US" sz="18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7</a:t>
            </a:r>
            <a:endParaRPr lang="en-US" sz="4800" b="1" dirty="0">
              <a:solidFill>
                <a:schemeClr val="bg1"/>
              </a:solidFill>
            </a:endParaRPr>
          </a:p>
        </p:txBody>
      </p:sp>
      <p:sp>
        <p:nvSpPr>
          <p:cNvPr id="10" name="Rounded Rectangle 9"/>
          <p:cNvSpPr/>
          <p:nvPr/>
        </p:nvSpPr>
        <p:spPr>
          <a:xfrm>
            <a:off x="685800" y="3429000"/>
            <a:ext cx="8001000" cy="2133600"/>
          </a:xfrm>
          <a:prstGeom prst="roundRect">
            <a:avLst>
              <a:gd name="adj" fmla="val 8531"/>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3528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05000" y="3505200"/>
            <a:ext cx="6705600" cy="1066800"/>
          </a:xfrm>
          <a:prstGeom prst="rect">
            <a:avLst/>
          </a:prstGeom>
          <a:noFill/>
          <a:ln w="9525">
            <a:noFill/>
            <a:miter lim="800000"/>
            <a:headEnd/>
            <a:tailEnd/>
          </a:ln>
          <a:effectLst/>
        </p:spPr>
        <p:txBody>
          <a:bodyPr/>
          <a:lstStyle/>
          <a:p>
            <a:r>
              <a:rPr lang="en-US" sz="2400" dirty="0" smtClean="0">
                <a:solidFill>
                  <a:srgbClr val="FFFFFF"/>
                </a:solidFill>
              </a:rPr>
              <a:t>It increases the feeling of suffocation and panic. This condition will rapidly result in exhaustion due to hypoxia (lowered blood level of oxygen) and the increasing sensation of air starvation due to the elevated level of the “trigger gas”, carbon dioxide.</a:t>
            </a:r>
            <a:endParaRPr lang="en-US" sz="2400" dirty="0">
              <a:solidFill>
                <a:srgbClr val="FFFFFF"/>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38200" y="2895600"/>
            <a:ext cx="7620000" cy="1524000"/>
          </a:xfrm>
        </p:spPr>
        <p:txBody>
          <a:bodyPr/>
          <a:lstStyle/>
          <a:p>
            <a:pPr indent="-222250" algn="ctr">
              <a:buFontTx/>
              <a:buNone/>
            </a:pPr>
            <a:r>
              <a:rPr lang="en-US" sz="4400" b="1" i="1" dirty="0">
                <a:solidFill>
                  <a:schemeClr val="accent1"/>
                </a:solidFill>
              </a:rPr>
              <a:t>Any Questions</a:t>
            </a:r>
            <a:r>
              <a:rPr lang="en-US" sz="1400" b="1" i="1" dirty="0">
                <a:solidFill>
                  <a:schemeClr val="accent1"/>
                </a:solidFill>
              </a:rPr>
              <a:t> </a:t>
            </a:r>
            <a:r>
              <a:rPr lang="en-US" sz="4400" b="1" i="1" dirty="0">
                <a:solidFill>
                  <a:schemeClr val="accent1"/>
                </a:solidFill>
              </a:rPr>
              <a:t>?</a:t>
            </a:r>
          </a:p>
          <a:p>
            <a:pPr lvl="1">
              <a:buFontTx/>
              <a:buNone/>
            </a:pPr>
            <a:endParaRPr lang="en-US" dirty="0"/>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38</a:t>
            </a:fld>
            <a:endParaRPr lang="en-US"/>
          </a:p>
        </p:txBody>
      </p:sp>
    </p:spTree>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28650" y="579437"/>
            <a:ext cx="7886700" cy="1325563"/>
          </a:xfrm>
        </p:spPr>
        <p:txBody>
          <a:bodyPr>
            <a:normAutofit/>
          </a:bodyPr>
          <a:lstStyle/>
          <a:p>
            <a:r>
              <a:rPr lang="en-US" b="0" dirty="0"/>
              <a:t>Stress in Diving</a:t>
            </a:r>
          </a:p>
        </p:txBody>
      </p:sp>
      <p:sp>
        <p:nvSpPr>
          <p:cNvPr id="31747" name="Rectangle 3"/>
          <p:cNvSpPr>
            <a:spLocks noGrp="1" noChangeArrowheads="1"/>
          </p:cNvSpPr>
          <p:nvPr>
            <p:ph type="body" idx="1"/>
          </p:nvPr>
        </p:nvSpPr>
        <p:spPr>
          <a:xfrm>
            <a:off x="838200" y="2133600"/>
            <a:ext cx="7620000" cy="4525963"/>
          </a:xfrm>
        </p:spPr>
        <p:txBody>
          <a:bodyPr/>
          <a:lstStyle/>
          <a:p>
            <a:pPr>
              <a:buFontTx/>
              <a:buNone/>
            </a:pPr>
            <a:r>
              <a:rPr lang="en-US" b="1" dirty="0"/>
              <a:t>Unrelieved stress </a:t>
            </a:r>
          </a:p>
          <a:p>
            <a:r>
              <a:rPr lang="en-US" sz="2400" dirty="0"/>
              <a:t>May continue to escalate</a:t>
            </a:r>
          </a:p>
          <a:p>
            <a:r>
              <a:rPr lang="en-US" sz="2400" dirty="0"/>
              <a:t>May be compounded by minor problems</a:t>
            </a:r>
          </a:p>
          <a:p>
            <a:r>
              <a:rPr lang="en-US" sz="2400" dirty="0"/>
              <a:t>May lead to panic</a:t>
            </a:r>
          </a:p>
        </p:txBody>
      </p:sp>
      <p:sp>
        <p:nvSpPr>
          <p:cNvPr id="4" name="Slide Number Placeholder 3"/>
          <p:cNvSpPr>
            <a:spLocks noGrp="1"/>
          </p:cNvSpPr>
          <p:nvPr>
            <p:ph type="sldNum" sz="quarter" idx="12"/>
          </p:nvPr>
        </p:nvSpPr>
        <p:spPr/>
        <p:txBody>
          <a:bodyPr/>
          <a:lstStyle/>
          <a:p>
            <a:fld id="{031A6A8E-E912-4501-8AD3-CBFDBC0F7E0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609600"/>
            <a:ext cx="7886700" cy="1325563"/>
          </a:xfrm>
        </p:spPr>
        <p:txBody>
          <a:bodyPr>
            <a:normAutofit/>
          </a:bodyPr>
          <a:lstStyle/>
          <a:p>
            <a:r>
              <a:rPr lang="en-US" b="0" dirty="0"/>
              <a:t>Pre-Dive Stress</a:t>
            </a:r>
          </a:p>
        </p:txBody>
      </p:sp>
      <p:sp>
        <p:nvSpPr>
          <p:cNvPr id="29699" name="Rectangle 3"/>
          <p:cNvSpPr>
            <a:spLocks noGrp="1" noChangeArrowheads="1"/>
          </p:cNvSpPr>
          <p:nvPr>
            <p:ph type="body" idx="1"/>
          </p:nvPr>
        </p:nvSpPr>
        <p:spPr>
          <a:xfrm>
            <a:off x="838200" y="2133600"/>
            <a:ext cx="7620000" cy="4525963"/>
          </a:xfrm>
        </p:spPr>
        <p:txBody>
          <a:bodyPr/>
          <a:lstStyle/>
          <a:p>
            <a:pPr>
              <a:buFontTx/>
              <a:buNone/>
            </a:pPr>
            <a:r>
              <a:rPr lang="en-US" b="1" dirty="0"/>
              <a:t>Common sources of pre-dive stress</a:t>
            </a:r>
          </a:p>
          <a:p>
            <a:r>
              <a:rPr lang="en-US" sz="2400" dirty="0"/>
              <a:t>Diving in new or unfamiliar sites</a:t>
            </a:r>
          </a:p>
          <a:p>
            <a:r>
              <a:rPr lang="en-US" sz="2400" dirty="0"/>
              <a:t>Adverse conditions</a:t>
            </a:r>
          </a:p>
          <a:p>
            <a:r>
              <a:rPr lang="en-US" sz="2400" dirty="0"/>
              <a:t>New diving activities</a:t>
            </a:r>
          </a:p>
          <a:p>
            <a:r>
              <a:rPr lang="en-US" sz="2400" dirty="0"/>
              <a:t>Peer pressure</a:t>
            </a:r>
          </a:p>
          <a:p>
            <a:r>
              <a:rPr lang="en-US" sz="2400" dirty="0"/>
              <a:t>Diving with a new buddy</a:t>
            </a:r>
          </a:p>
          <a:p>
            <a:r>
              <a:rPr lang="en-US" sz="2400" dirty="0"/>
              <a:t>Using new or unfamiliar equipment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28650" y="609600"/>
            <a:ext cx="7886700" cy="1325563"/>
          </a:xfrm>
        </p:spPr>
        <p:txBody>
          <a:bodyPr>
            <a:normAutofit/>
          </a:bodyPr>
          <a:lstStyle/>
          <a:p>
            <a:r>
              <a:rPr lang="en-US" sz="3600" b="0" dirty="0"/>
              <a:t>Recognizing Pre-Dive Stress in Others</a:t>
            </a:r>
          </a:p>
        </p:txBody>
      </p:sp>
      <p:sp>
        <p:nvSpPr>
          <p:cNvPr id="5123" name="Rectangle 3"/>
          <p:cNvSpPr>
            <a:spLocks noGrp="1" noChangeArrowheads="1"/>
          </p:cNvSpPr>
          <p:nvPr>
            <p:ph type="body" idx="1"/>
          </p:nvPr>
        </p:nvSpPr>
        <p:spPr>
          <a:xfrm>
            <a:off x="838200" y="2133600"/>
            <a:ext cx="5181600" cy="4525963"/>
          </a:xfrm>
        </p:spPr>
        <p:txBody>
          <a:bodyPr/>
          <a:lstStyle/>
          <a:p>
            <a:pPr>
              <a:buFontTx/>
              <a:buNone/>
            </a:pPr>
            <a:r>
              <a:rPr lang="en-US" b="1" dirty="0"/>
              <a:t>Withdrawal</a:t>
            </a:r>
          </a:p>
          <a:p>
            <a:r>
              <a:rPr lang="en-US" sz="2400" dirty="0"/>
              <a:t>Staying away from the crowd, seeking a private place</a:t>
            </a:r>
          </a:p>
          <a:p>
            <a:r>
              <a:rPr lang="en-US" sz="2400" dirty="0"/>
              <a:t>Having no opinion, or an “I don’t care” attitude</a:t>
            </a:r>
          </a:p>
          <a:p>
            <a:r>
              <a:rPr lang="en-US" sz="2400" dirty="0"/>
              <a:t>Unusually quiet</a:t>
            </a:r>
          </a:p>
          <a:p>
            <a:r>
              <a:rPr lang="en-US" sz="2400" dirty="0"/>
              <a:t>Moodiness</a:t>
            </a:r>
          </a:p>
        </p:txBody>
      </p:sp>
      <p:pic>
        <p:nvPicPr>
          <p:cNvPr id="5124" name="Picture 4" descr="Seasick diver.png                                              0000BC95&#10;Maxtor 300                     C168EF42:"/>
          <p:cNvPicPr>
            <a:picLocks noChangeAspect="1" noChangeArrowheads="1"/>
          </p:cNvPicPr>
          <p:nvPr/>
        </p:nvPicPr>
        <p:blipFill>
          <a:blip r:embed="rId2" cstate="print"/>
          <a:srcRect/>
          <a:stretch>
            <a:fillRect/>
          </a:stretch>
        </p:blipFill>
        <p:spPr bwMode="auto">
          <a:xfrm>
            <a:off x="6705600" y="2057400"/>
            <a:ext cx="1686096" cy="32004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609600"/>
            <a:ext cx="7886700" cy="1325563"/>
          </a:xfrm>
        </p:spPr>
        <p:txBody>
          <a:bodyPr>
            <a:normAutofit/>
          </a:bodyPr>
          <a:lstStyle/>
          <a:p>
            <a:r>
              <a:rPr lang="en-US" sz="3600" b="0" dirty="0"/>
              <a:t>Recognizing Pre-Dive Stress in Others</a:t>
            </a:r>
          </a:p>
        </p:txBody>
      </p:sp>
      <p:sp>
        <p:nvSpPr>
          <p:cNvPr id="6147" name="Rectangle 3"/>
          <p:cNvSpPr>
            <a:spLocks noGrp="1" noChangeArrowheads="1"/>
          </p:cNvSpPr>
          <p:nvPr>
            <p:ph type="body" idx="1"/>
          </p:nvPr>
        </p:nvSpPr>
        <p:spPr>
          <a:xfrm>
            <a:off x="838200" y="2133600"/>
            <a:ext cx="7620000" cy="4525963"/>
          </a:xfrm>
        </p:spPr>
        <p:txBody>
          <a:bodyPr/>
          <a:lstStyle/>
          <a:p>
            <a:pPr>
              <a:buFontTx/>
              <a:buNone/>
            </a:pPr>
            <a:r>
              <a:rPr lang="en-US" b="1" dirty="0"/>
              <a:t>Gear problems</a:t>
            </a:r>
            <a:r>
              <a:rPr lang="en-US" dirty="0"/>
              <a:t> </a:t>
            </a:r>
          </a:p>
          <a:p>
            <a:r>
              <a:rPr lang="en-US" sz="2400" dirty="0"/>
              <a:t>Finding excuses to delay or abort the dive</a:t>
            </a:r>
          </a:p>
          <a:p>
            <a:r>
              <a:rPr lang="en-US" sz="2400" dirty="0"/>
              <a:t>Fumbling with gear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609600"/>
            <a:ext cx="7886700" cy="1325563"/>
          </a:xfrm>
        </p:spPr>
        <p:txBody>
          <a:bodyPr>
            <a:normAutofit/>
          </a:bodyPr>
          <a:lstStyle/>
          <a:p>
            <a:r>
              <a:rPr lang="en-US" sz="3600" b="0" dirty="0"/>
              <a:t>Recognizing Pre-Dive Stress in Others</a:t>
            </a:r>
          </a:p>
        </p:txBody>
      </p:sp>
      <p:sp>
        <p:nvSpPr>
          <p:cNvPr id="7171" name="Rectangle 3"/>
          <p:cNvSpPr>
            <a:spLocks noGrp="1" noChangeArrowheads="1"/>
          </p:cNvSpPr>
          <p:nvPr>
            <p:ph type="body" idx="1"/>
          </p:nvPr>
        </p:nvSpPr>
        <p:spPr>
          <a:xfrm>
            <a:off x="838200" y="2133600"/>
            <a:ext cx="8077200" cy="4525963"/>
          </a:xfrm>
        </p:spPr>
        <p:txBody>
          <a:bodyPr/>
          <a:lstStyle/>
          <a:p>
            <a:pPr>
              <a:buFontTx/>
              <a:buNone/>
            </a:pPr>
            <a:r>
              <a:rPr lang="en-US" b="1" dirty="0"/>
              <a:t>Hyperactivity or excessive talking</a:t>
            </a:r>
          </a:p>
          <a:p>
            <a:r>
              <a:rPr lang="en-US" sz="2400" dirty="0"/>
              <a:t>False enthusiasm, to mask apprehension</a:t>
            </a:r>
          </a:p>
          <a:p>
            <a:r>
              <a:rPr lang="en-US" sz="2400" dirty="0"/>
              <a:t>Meaningless activity, to divert thoughts</a:t>
            </a:r>
          </a:p>
          <a:p>
            <a:r>
              <a:rPr lang="en-US" sz="2400" dirty="0"/>
              <a:t>Talking about nothing in particular, or constantly repeating </a:t>
            </a:r>
          </a:p>
          <a:p>
            <a:r>
              <a:rPr lang="en-US" sz="2400" dirty="0"/>
              <a:t>Using “dark” humor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28650" y="579437"/>
            <a:ext cx="7886700" cy="1325563"/>
          </a:xfrm>
          <a:noFill/>
        </p:spPr>
        <p:txBody>
          <a:bodyPr lIns="0" rIns="0">
            <a:normAutofit/>
          </a:bodyPr>
          <a:lstStyle/>
          <a:p>
            <a:r>
              <a:rPr lang="en-US" sz="3600" b="0" dirty="0"/>
              <a:t>Recognizing Pre-Dive Stress in Yourself</a:t>
            </a:r>
          </a:p>
        </p:txBody>
      </p:sp>
      <p:sp>
        <p:nvSpPr>
          <p:cNvPr id="9219" name="Rectangle 3"/>
          <p:cNvSpPr>
            <a:spLocks noGrp="1" noChangeArrowheads="1"/>
          </p:cNvSpPr>
          <p:nvPr>
            <p:ph type="body" idx="1"/>
          </p:nvPr>
        </p:nvSpPr>
        <p:spPr>
          <a:xfrm>
            <a:off x="838200" y="2179637"/>
            <a:ext cx="7620000" cy="4525963"/>
          </a:xfrm>
        </p:spPr>
        <p:txBody>
          <a:bodyPr/>
          <a:lstStyle/>
          <a:p>
            <a:pPr>
              <a:buFontTx/>
              <a:buNone/>
            </a:pPr>
            <a:r>
              <a:rPr lang="en-US" b="1" dirty="0"/>
              <a:t>Pre-dive concerns often may be more </a:t>
            </a:r>
          </a:p>
          <a:p>
            <a:pPr>
              <a:spcBef>
                <a:spcPct val="0"/>
              </a:spcBef>
              <a:buFontTx/>
              <a:buNone/>
            </a:pPr>
            <a:r>
              <a:rPr lang="en-US" b="1" dirty="0"/>
              <a:t>psychological than real</a:t>
            </a:r>
          </a:p>
          <a:p>
            <a:r>
              <a:rPr lang="en-US" sz="2400" dirty="0"/>
              <a:t>Fear of the unknown</a:t>
            </a:r>
          </a:p>
          <a:p>
            <a:r>
              <a:rPr lang="en-US" sz="2400" dirty="0"/>
              <a:t>Fear of failure, especially in front of others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heme1">
  <a:themeElements>
    <a:clrScheme name="Scuba Dive">
      <a:dk1>
        <a:sysClr val="windowText" lastClr="000000"/>
      </a:dk1>
      <a:lt1>
        <a:sysClr val="window" lastClr="FFFFFF"/>
      </a:lt1>
      <a:dk2>
        <a:srgbClr val="595959"/>
      </a:dk2>
      <a:lt2>
        <a:srgbClr val="E7E6E6"/>
      </a:lt2>
      <a:accent1>
        <a:srgbClr val="0F6BB5"/>
      </a:accent1>
      <a:accent2>
        <a:srgbClr val="00A1B2"/>
      </a:accent2>
      <a:accent3>
        <a:srgbClr val="6DC4E9"/>
      </a:accent3>
      <a:accent4>
        <a:srgbClr val="69C184"/>
      </a:accent4>
      <a:accent5>
        <a:srgbClr val="0E4B64"/>
      </a:accent5>
      <a:accent6>
        <a:srgbClr val="A87B4F"/>
      </a:accent6>
      <a:hlink>
        <a:srgbClr val="0F6BB5"/>
      </a:hlink>
      <a:folHlink>
        <a:srgbClr val="00A1B2"/>
      </a:folHlink>
    </a:clrScheme>
    <a:fontScheme name="Custom 1">
      <a:majorFont>
        <a:latin typeface="Myriad Pro"/>
        <a:ea typeface=""/>
        <a:cs typeface=""/>
      </a:majorFont>
      <a:minorFont>
        <a:latin typeface="Myriad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154</TotalTime>
  <Words>1453</Words>
  <Application>Microsoft Office PowerPoint</Application>
  <PresentationFormat>On-screen Show (4:3)</PresentationFormat>
  <Paragraphs>310</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Myriad Pro</vt:lpstr>
      <vt:lpstr>Wingdings</vt:lpstr>
      <vt:lpstr>Calibri</vt:lpstr>
      <vt:lpstr>Times New Roman</vt:lpstr>
      <vt:lpstr>Theme1</vt:lpstr>
      <vt:lpstr>Chapter Two</vt:lpstr>
      <vt:lpstr>Topics In This Chapter</vt:lpstr>
      <vt:lpstr>Stress in Diving</vt:lpstr>
      <vt:lpstr>Stress in Diving</vt:lpstr>
      <vt:lpstr>Pre-Dive Stress</vt:lpstr>
      <vt:lpstr>Recognizing Pre-Dive Stress in Others</vt:lpstr>
      <vt:lpstr>Recognizing Pre-Dive Stress in Others</vt:lpstr>
      <vt:lpstr>Recognizing Pre-Dive Stress in Others</vt:lpstr>
      <vt:lpstr>Recognizing Pre-Dive Stress in Yourself</vt:lpstr>
      <vt:lpstr>Recognizing Pre-Dive Stress in Yourself</vt:lpstr>
      <vt:lpstr>Dealing with Pre-Dive Stress </vt:lpstr>
      <vt:lpstr>Dealing with Pre-Dive Stress </vt:lpstr>
      <vt:lpstr>Dealing with Pre-Dive Stress </vt:lpstr>
      <vt:lpstr>Dealing with Pre-Dive Stress </vt:lpstr>
      <vt:lpstr>Dealing with Pre-Dive Stress </vt:lpstr>
      <vt:lpstr>Stress and Panic in the Water</vt:lpstr>
      <vt:lpstr>Stress and Panic in the Water</vt:lpstr>
      <vt:lpstr>Stress and Panic in the Water</vt:lpstr>
      <vt:lpstr>Panicky Diver at the Surface</vt:lpstr>
      <vt:lpstr>Panicky Diver at the Surface</vt:lpstr>
      <vt:lpstr>Panicky Diver at the Surface</vt:lpstr>
      <vt:lpstr>Panicky Diver at the Surface</vt:lpstr>
      <vt:lpstr>Panicky Diver at the Surface</vt:lpstr>
      <vt:lpstr>Panicky Diver Underwater </vt:lpstr>
      <vt:lpstr>Panicky Diver Underwater </vt:lpstr>
      <vt:lpstr>Effects of Stress on Breathing</vt:lpstr>
      <vt:lpstr>Effects of Stress on Breathing</vt:lpstr>
      <vt:lpstr>Effects of Stress on Breathing</vt:lpstr>
      <vt:lpstr>Summary</vt:lpstr>
      <vt:lpstr>Slide 30</vt:lpstr>
      <vt:lpstr>Scuba IQ Review</vt:lpstr>
      <vt:lpstr>Scuba IQ Review</vt:lpstr>
      <vt:lpstr>Scuba IQ Review</vt:lpstr>
      <vt:lpstr>Scuba IQ Review</vt:lpstr>
      <vt:lpstr>Scuba IQ Review</vt:lpstr>
      <vt:lpstr>Scuba IQ Review</vt:lpstr>
      <vt:lpstr>Scuba IQ Reveiw</vt:lpstr>
      <vt:lpstr>Slide 38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Aaron Lazar</dc:creator>
  <cp:lastModifiedBy>Aaron Lazar</cp:lastModifiedBy>
  <cp:revision>18</cp:revision>
  <dcterms:created xsi:type="dcterms:W3CDTF">2017-05-16T15:54:14Z</dcterms:created>
  <dcterms:modified xsi:type="dcterms:W3CDTF">2017-06-23T18:19:10Z</dcterms:modified>
</cp:coreProperties>
</file>