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15"/>
  </p:notesMasterIdLst>
  <p:sldIdLst>
    <p:sldId id="301" r:id="rId2"/>
    <p:sldId id="315" r:id="rId3"/>
    <p:sldId id="304" r:id="rId4"/>
    <p:sldId id="305" r:id="rId5"/>
    <p:sldId id="306" r:id="rId6"/>
    <p:sldId id="307" r:id="rId7"/>
    <p:sldId id="308" r:id="rId8"/>
    <p:sldId id="316" r:id="rId9"/>
    <p:sldId id="310" r:id="rId10"/>
    <p:sldId id="311" r:id="rId11"/>
    <p:sldId id="312" r:id="rId12"/>
    <p:sldId id="313" r:id="rId13"/>
    <p:sldId id="317" r:id="rId14"/>
  </p:sldIdLst>
  <p:sldSz cx="9144000" cy="6858000" type="screen4x3"/>
  <p:notesSz cx="6858000" cy="9144000"/>
  <p:embeddedFontLst>
    <p:embeddedFont>
      <p:font typeface="Calibri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D1779-5603-4E5F-B8C0-8F6B1A6E645D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24CAA-40CB-418B-9F32-98C312FEB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B8632C-3CAD-40E1-8871-BF4694AD12E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85F5A7-D355-4879-8007-E2AE1DC8DD61}" type="slidenum">
              <a:rPr lang="en-US"/>
              <a:pPr/>
              <a:t>8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447485-7A61-4E6A-B404-1E3A44C92954}" type="slidenum">
              <a:rPr lang="en-US"/>
              <a:pPr/>
              <a:t>13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-8092"/>
            <a:ext cx="914257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9488" y="3576679"/>
            <a:ext cx="7772400" cy="791039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Title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9488" y="4476909"/>
            <a:ext cx="6858000" cy="54857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82EB-87C5-4054-9E3E-D7BE424E815D}" type="datetime1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79488" y="1797050"/>
            <a:ext cx="6392862" cy="1123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542166" y="6247051"/>
            <a:ext cx="9701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www.tdisdi.com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565211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564A-0F2E-4F6B-B4C5-8FA037372E23}" type="datetime1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65827123"/>
      </p:ext>
    </p:extLst>
  </p:cSld>
  <p:clrMapOvr>
    <a:masterClrMapping/>
  </p:clrMapOvr>
  <p:transition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6E56-6AD9-40C6-869C-A449AE210F44}" type="datetime1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3044135"/>
      </p:ext>
    </p:extLst>
  </p:cSld>
  <p:clrMapOvr>
    <a:masterClrMapping/>
  </p:clrMapOvr>
  <p:transition advClick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4A868-A780-48B2-9394-C8C93C56AC4D}" type="datetime1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7571228"/>
      </p:ext>
    </p:extLst>
  </p:cSld>
  <p:clrMapOvr>
    <a:masterClrMapping/>
  </p:clrMapOvr>
  <p:transition advClick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6E5F-A0B8-4F60-9DF5-C8AD9394C285}" type="datetime1">
              <a:rPr lang="en-US" smtClean="0"/>
              <a:t>6/23/2017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42425688"/>
      </p:ext>
    </p:extLst>
  </p:cSld>
  <p:clrMapOvr>
    <a:masterClrMapping/>
  </p:clrMapOvr>
  <p:transition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AF3C-A103-4B62-B1C2-13764D43B9CC}" type="datetime1">
              <a:rPr lang="en-US" smtClean="0"/>
              <a:t>6/23/2017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89655184"/>
      </p:ext>
    </p:extLst>
  </p:cSld>
  <p:clrMapOvr>
    <a:masterClrMapping/>
  </p:clrMapOvr>
  <p:transition advClick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1105-27BF-4435-A162-59DFA6EC2B60}" type="datetime1">
              <a:rPr lang="en-US" smtClean="0"/>
              <a:t>6/23/2017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3807774"/>
      </p:ext>
    </p:extLst>
  </p:cSld>
  <p:clrMapOvr>
    <a:masterClrMapping/>
  </p:clrMapOvr>
  <p:transition advClick="0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4B53-FD87-4D17-85DA-FC7CEAC62BA9}" type="datetime1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59787326"/>
      </p:ext>
    </p:extLst>
  </p:cSld>
  <p:clrMapOvr>
    <a:masterClrMapping/>
  </p:clrMapOvr>
  <p:transition advClick="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01E6-595F-4426-8938-2EE1C812D11D}" type="datetime1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17342360"/>
      </p:ext>
    </p:extLst>
  </p:cSld>
  <p:clrMapOvr>
    <a:masterClrMapping/>
  </p:clrMapOvr>
  <p:transition advClick="0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BB0D-907E-4117-BB5C-CE442FE5D3E4}" type="datetime1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9475274"/>
      </p:ext>
    </p:extLst>
  </p:cSld>
  <p:clrMapOvr>
    <a:masterClrMapping/>
  </p:clrMapOvr>
  <p:transition advClick="0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BD88-40DD-4AC6-8928-9C67A5F0F4EF}" type="datetime1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65133053"/>
      </p:ext>
    </p:extLst>
  </p:cSld>
  <p:clrMapOvr>
    <a:masterClrMapping/>
  </p:clrMapOvr>
  <p:transition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9EA-FE29-44C1-8A23-8A2BF8468199}" type="datetime1">
              <a:rPr lang="en-US" smtClean="0"/>
              <a:t>6/23/2017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392714" y="2209800"/>
            <a:ext cx="4232275" cy="3608388"/>
          </a:xfr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28567" y="2209800"/>
            <a:ext cx="5597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lang="en-US" sz="66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429367" y="2209800"/>
            <a:ext cx="5597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6600" dirty="0"/>
          </a:p>
        </p:txBody>
      </p:sp>
    </p:spTree>
    <p:extLst>
      <p:ext uri="{BB962C8B-B14F-4D97-AF65-F5344CB8AC3E}">
        <p14:creationId xmlns="" xmlns:p14="http://schemas.microsoft.com/office/powerpoint/2010/main" val="2191167897"/>
      </p:ext>
    </p:extLst>
  </p:cSld>
  <p:clrMapOvr>
    <a:masterClrMapping/>
  </p:clrMapOvr>
  <p:transition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37C12-AB95-4922-8DFA-245C15938120}" type="datetime1">
              <a:rPr lang="en-US" smtClean="0"/>
              <a:t>6/23/2017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392714" y="2209800"/>
            <a:ext cx="4232275" cy="1463984"/>
          </a:xfr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28567" y="2209800"/>
            <a:ext cx="5597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lang="en-US" sz="66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429367" y="2209800"/>
            <a:ext cx="5597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660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77838" y="3819525"/>
            <a:ext cx="8037512" cy="233045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3822751"/>
      </p:ext>
    </p:extLst>
  </p:cSld>
  <p:clrMapOvr>
    <a:masterClrMapping/>
  </p:clrMapOvr>
  <p:transition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9C26-4053-4E64-A1EE-108F34CAEDC9}" type="datetime1">
              <a:rPr lang="en-US" smtClean="0"/>
              <a:t>6/23/2017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martArt Placeholder 6"/>
          <p:cNvSpPr>
            <a:spLocks noGrp="1"/>
          </p:cNvSpPr>
          <p:nvPr>
            <p:ph type="dgm" sz="quarter" idx="13"/>
          </p:nvPr>
        </p:nvSpPr>
        <p:spPr>
          <a:xfrm>
            <a:off x="628649" y="1949450"/>
            <a:ext cx="8018167" cy="2436433"/>
          </a:xfrm>
        </p:spPr>
        <p:txBody>
          <a:bodyPr/>
          <a:lstStyle/>
          <a:p>
            <a:r>
              <a:rPr lang="en-US" smtClean="0"/>
              <a:t>Click icon to add SmartArt graphic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8650" y="4483100"/>
            <a:ext cx="1903413" cy="16430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2668587" y="4483100"/>
            <a:ext cx="1903413" cy="16430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738364" y="4483099"/>
            <a:ext cx="1903413" cy="16430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743404" y="4483099"/>
            <a:ext cx="1903413" cy="16430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405539351"/>
      </p:ext>
    </p:extLst>
  </p:cSld>
  <p:clrMapOvr>
    <a:masterClrMapping/>
  </p:clrMapOvr>
  <p:transition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1" y="548557"/>
            <a:ext cx="3197702" cy="2534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3968" y="648691"/>
            <a:ext cx="2106458" cy="1076097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20C0-8C93-4676-B588-F0184F0D6EB1}" type="datetime1">
              <a:rPr lang="en-US" smtClean="0"/>
              <a:t>6/23/2017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53967" y="1833767"/>
            <a:ext cx="2628503" cy="113600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Lorem </a:t>
            </a:r>
            <a:r>
              <a:rPr lang="en-US" dirty="0" err="1" smtClean="0"/>
              <a:t>ipsim</a:t>
            </a:r>
            <a:r>
              <a:rPr lang="en-US" dirty="0" smtClean="0"/>
              <a:t> dolor site </a:t>
            </a:r>
            <a:r>
              <a:rPr lang="en-US" dirty="0" err="1" smtClean="0"/>
              <a:t>emet</a:t>
            </a:r>
            <a:r>
              <a:rPr lang="en-US" dirty="0" smtClean="0"/>
              <a:t> is a dummy text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5162040"/>
      </p:ext>
    </p:extLst>
  </p:cSld>
  <p:clrMapOvr>
    <a:masterClrMapping/>
  </p:clrMapOvr>
  <p:transition advClick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1" y="548557"/>
            <a:ext cx="3197702" cy="2534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3968" y="648691"/>
            <a:ext cx="2106458" cy="1076097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94E7-4A9C-492E-85D9-AEDD9E8700F0}" type="datetime1">
              <a:rPr lang="en-US" smtClean="0"/>
              <a:t>6/23/2017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53967" y="1833767"/>
            <a:ext cx="2628503" cy="113600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Lorem </a:t>
            </a:r>
            <a:r>
              <a:rPr lang="en-US" dirty="0" err="1" smtClean="0"/>
              <a:t>ipsim</a:t>
            </a:r>
            <a:r>
              <a:rPr lang="en-US" dirty="0" smtClean="0"/>
              <a:t> dolor site </a:t>
            </a:r>
            <a:r>
              <a:rPr lang="en-US" dirty="0" err="1" smtClean="0"/>
              <a:t>emet</a:t>
            </a:r>
            <a:r>
              <a:rPr lang="en-US" dirty="0" smtClean="0"/>
              <a:t> is a dummy text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5162040"/>
      </p:ext>
    </p:extLst>
  </p:cSld>
  <p:clrMapOvr>
    <a:masterClrMapping/>
  </p:clrMapOvr>
  <p:transition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2D66-A0DA-432E-9B5D-5F8A2AEF4995}" type="datetime1">
              <a:rPr lang="en-US" smtClean="0"/>
              <a:t>6/23/2017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28650" y="2246052"/>
            <a:ext cx="2365375" cy="224948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89312" y="2246051"/>
            <a:ext cx="2365375" cy="224948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49975" y="2246896"/>
            <a:ext cx="2365375" cy="224948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4714614"/>
            <a:ext cx="2365375" cy="768940"/>
          </a:xfrm>
          <a:solidFill>
            <a:schemeClr val="accent1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Title </a:t>
            </a:r>
            <a:br>
              <a:rPr lang="en-US" dirty="0" smtClean="0"/>
            </a:br>
            <a:r>
              <a:rPr lang="en-US" dirty="0" smtClean="0"/>
              <a:t>Here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389311" y="4751182"/>
            <a:ext cx="2365375" cy="768940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Title </a:t>
            </a:r>
            <a:br>
              <a:rPr lang="en-US" dirty="0" smtClean="0"/>
            </a:br>
            <a:r>
              <a:rPr lang="en-US" dirty="0" smtClean="0"/>
              <a:t>Here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6149972" y="4726654"/>
            <a:ext cx="2365375" cy="768940"/>
          </a:xfrm>
          <a:solidFill>
            <a:schemeClr val="accent6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Title </a:t>
            </a:r>
            <a:br>
              <a:rPr lang="en-US" dirty="0" smtClean="0"/>
            </a:br>
            <a:r>
              <a:rPr lang="en-US" dirty="0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70836202"/>
      </p:ext>
    </p:extLst>
  </p:cSld>
  <p:clrMapOvr>
    <a:masterClrMapping/>
  </p:clrMapOvr>
  <p:transition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FA38-54E3-4139-8C0F-0F1D132D184C}" type="datetime1">
              <a:rPr lang="en-US" smtClean="0"/>
              <a:t>6/23/2017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28650" y="1958975"/>
            <a:ext cx="7886700" cy="18361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28650" y="4062413"/>
            <a:ext cx="7886700" cy="181292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3085582"/>
      </p:ext>
    </p:extLst>
  </p:cSld>
  <p:clrMapOvr>
    <a:masterClrMapping/>
  </p:clrMapOvr>
  <p:transition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3E98-81ED-4272-8649-892301C467FF}" type="datetime1">
              <a:rPr lang="en-US" smtClean="0"/>
              <a:t>6/23/2017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28650" y="2241550"/>
            <a:ext cx="4283075" cy="3795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194300" y="2249488"/>
            <a:ext cx="3398838" cy="378777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2042153"/>
      </p:ext>
    </p:extLst>
  </p:cSld>
  <p:clrMapOvr>
    <a:masterClrMapping/>
  </p:clrMapOvr>
  <p:transition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477430" y="6356351"/>
            <a:ext cx="372234" cy="37223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9622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628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37168" y="632906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A2E69-E12A-4EF8-84DD-581D326388D1}" type="datetime1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9664" y="632906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spc="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www.tdisdi.com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7430" y="6378661"/>
            <a:ext cx="3722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31A6A8E-E912-4501-8AD3-CBFDBC0F7E0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39157" y="6615296"/>
            <a:ext cx="7772400" cy="1208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776" y="6356351"/>
            <a:ext cx="1274067" cy="1828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3549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6" r:id="rId2"/>
    <p:sldLayoutId id="2147483677" r:id="rId3"/>
    <p:sldLayoutId id="2147483672" r:id="rId4"/>
    <p:sldLayoutId id="2147483673" r:id="rId5"/>
    <p:sldLayoutId id="2147483679" r:id="rId6"/>
    <p:sldLayoutId id="2147483674" r:id="rId7"/>
    <p:sldLayoutId id="2147483675" r:id="rId8"/>
    <p:sldLayoutId id="2147483678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</p:sldLayoutIdLst>
  <p:transition advClick="0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3124200"/>
            <a:ext cx="7772400" cy="791039"/>
          </a:xfrm>
        </p:spPr>
        <p:txBody>
          <a:bodyPr>
            <a:normAutofit/>
          </a:bodyPr>
          <a:lstStyle/>
          <a:p>
            <a:r>
              <a:rPr lang="en-US" sz="4400" dirty="0"/>
              <a:t>Chapter </a:t>
            </a:r>
            <a:r>
              <a:rPr lang="en-US" sz="4400" dirty="0" smtClean="0"/>
              <a:t>Eight</a:t>
            </a:r>
            <a:endParaRPr lang="en-US" sz="4400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10000"/>
            <a:ext cx="6324600" cy="548573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Recompression Chambers and Therapy</a:t>
            </a:r>
            <a:endParaRPr lang="en-US" sz="4400" b="1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685800" y="3581400"/>
            <a:ext cx="8001000" cy="1143000"/>
          </a:xfrm>
          <a:prstGeom prst="roundRect">
            <a:avLst>
              <a:gd name="adj" fmla="val 19546"/>
            </a:avLst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85800" y="2133600"/>
            <a:ext cx="8001000" cy="1295400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z="3600" dirty="0"/>
              <a:t>Scuba IQ Review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286000"/>
            <a:ext cx="7848600" cy="1066800"/>
          </a:xfrm>
        </p:spPr>
        <p:txBody>
          <a:bodyPr>
            <a:noAutofit/>
          </a:bodyPr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sz="2700" b="1" dirty="0" smtClean="0">
                <a:solidFill>
                  <a:srgbClr val="FCDB00"/>
                </a:solidFill>
              </a:rPr>
              <a:t> </a:t>
            </a:r>
            <a:r>
              <a:rPr lang="en-US" sz="2700" b="1" dirty="0" smtClean="0">
                <a:solidFill>
                  <a:srgbClr val="FCDB00"/>
                </a:solidFill>
              </a:rPr>
              <a:t>   </a:t>
            </a:r>
            <a:r>
              <a:rPr lang="en-US" sz="2700" dirty="0" smtClean="0">
                <a:solidFill>
                  <a:schemeClr val="bg1"/>
                </a:solidFill>
              </a:rPr>
              <a:t>What </a:t>
            </a:r>
            <a:r>
              <a:rPr lang="en-US" sz="2700" dirty="0">
                <a:solidFill>
                  <a:schemeClr val="bg1"/>
                </a:solidFill>
              </a:rPr>
              <a:t>is the difference </a:t>
            </a:r>
            <a:r>
              <a:rPr lang="en-US" sz="2700" dirty="0" smtClean="0">
                <a:solidFill>
                  <a:schemeClr val="bg1"/>
                </a:solidFill>
              </a:rPr>
              <a:t>between decompression </a:t>
            </a:r>
            <a:r>
              <a:rPr lang="en-US" sz="2700" dirty="0">
                <a:solidFill>
                  <a:schemeClr val="bg1"/>
                </a:solidFill>
              </a:rPr>
              <a:t>chambers </a:t>
            </a:r>
            <a:r>
              <a:rPr lang="en-US" sz="2700" dirty="0" smtClean="0">
                <a:solidFill>
                  <a:schemeClr val="bg1"/>
                </a:solidFill>
              </a:rPr>
              <a:t>and recompression </a:t>
            </a:r>
            <a:r>
              <a:rPr lang="en-US" sz="2700" dirty="0">
                <a:solidFill>
                  <a:schemeClr val="bg1"/>
                </a:solidFill>
              </a:rPr>
              <a:t>chambers?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8" name="Donut 7"/>
          <p:cNvSpPr/>
          <p:nvPr/>
        </p:nvSpPr>
        <p:spPr>
          <a:xfrm>
            <a:off x="8001000" y="152400"/>
            <a:ext cx="990600" cy="1048871"/>
          </a:xfrm>
          <a:prstGeom prst="donut">
            <a:avLst>
              <a:gd name="adj" fmla="val 96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01000" y="228600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2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3505200"/>
            <a:ext cx="790601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+mj-lt"/>
              </a:rPr>
              <a:t>A</a:t>
            </a:r>
            <a:endParaRPr lang="en-US" sz="7200" b="1" dirty="0">
              <a:solidFill>
                <a:schemeClr val="bg1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+mj-lt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828800" y="3657600"/>
            <a:ext cx="6096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The only distinction is the application or use of the chamber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400" y="2057400"/>
            <a:ext cx="846707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+mj-lt"/>
              </a:rPr>
              <a:t>Q</a:t>
            </a:r>
            <a:endParaRPr lang="en-US" sz="7200" b="1" dirty="0">
              <a:solidFill>
                <a:schemeClr val="bg1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+mj-lt"/>
            </a:endParaRPr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85800" y="2133600"/>
            <a:ext cx="8001000" cy="1295400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z="3600" dirty="0"/>
              <a:t>Scuba IQ Review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286000"/>
            <a:ext cx="6934200" cy="1066800"/>
          </a:xfrm>
        </p:spPr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b="1" dirty="0" smtClean="0">
                <a:solidFill>
                  <a:srgbClr val="FCDB00"/>
                </a:solidFill>
              </a:rPr>
              <a:t> </a:t>
            </a:r>
            <a:r>
              <a:rPr lang="en-US" b="1" dirty="0" smtClean="0">
                <a:solidFill>
                  <a:srgbClr val="FCDB00"/>
                </a:solidFill>
              </a:rPr>
              <a:t>   </a:t>
            </a:r>
            <a:r>
              <a:rPr lang="en-US" sz="2800" dirty="0" smtClean="0">
                <a:solidFill>
                  <a:schemeClr val="bg1"/>
                </a:solidFill>
              </a:rPr>
              <a:t>How </a:t>
            </a:r>
            <a:r>
              <a:rPr lang="en-US" sz="2800" dirty="0">
                <a:solidFill>
                  <a:schemeClr val="bg1"/>
                </a:solidFill>
              </a:rPr>
              <a:t>does a chamber </a:t>
            </a:r>
            <a:r>
              <a:rPr lang="en-US" sz="2800" dirty="0" smtClean="0">
                <a:solidFill>
                  <a:schemeClr val="bg1"/>
                </a:solidFill>
              </a:rPr>
              <a:t>simulate descending </a:t>
            </a:r>
            <a:r>
              <a:rPr lang="en-US" sz="2800" dirty="0">
                <a:solidFill>
                  <a:schemeClr val="bg1"/>
                </a:solidFill>
              </a:rPr>
              <a:t>to depth?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8" name="Donut 7"/>
          <p:cNvSpPr/>
          <p:nvPr/>
        </p:nvSpPr>
        <p:spPr>
          <a:xfrm>
            <a:off x="8001000" y="152400"/>
            <a:ext cx="990600" cy="1048871"/>
          </a:xfrm>
          <a:prstGeom prst="donut">
            <a:avLst>
              <a:gd name="adj" fmla="val 96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01000" y="228600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3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85800" y="3581400"/>
            <a:ext cx="8001000" cy="1371600"/>
          </a:xfrm>
          <a:prstGeom prst="roundRect">
            <a:avLst>
              <a:gd name="adj" fmla="val 19546"/>
            </a:avLst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3505200"/>
            <a:ext cx="790601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+mj-lt"/>
              </a:rPr>
              <a:t>A</a:t>
            </a:r>
            <a:endParaRPr lang="en-US" sz="7200" b="1" dirty="0">
              <a:solidFill>
                <a:schemeClr val="bg1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+mj-lt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905000" y="3657600"/>
            <a:ext cx="6705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Diving is simulated by pumping pressurized air into the chamber and, thereby increasing the ambient pressure, until the desired “depth” is reached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400" y="2057400"/>
            <a:ext cx="846707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+mj-lt"/>
              </a:rPr>
              <a:t>Q</a:t>
            </a:r>
            <a:endParaRPr lang="en-US" sz="7200" b="1" dirty="0">
              <a:solidFill>
                <a:schemeClr val="bg1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+mj-lt"/>
            </a:endParaRPr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5800" y="3048000"/>
            <a:ext cx="8001000" cy="1295400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z="3600" dirty="0"/>
              <a:t>Scuba IQ Review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3200400"/>
            <a:ext cx="8077200" cy="1066800"/>
          </a:xfrm>
        </p:spPr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b="1" dirty="0" smtClean="0">
                <a:solidFill>
                  <a:srgbClr val="FCDB00"/>
                </a:solidFill>
              </a:rPr>
              <a:t> </a:t>
            </a:r>
            <a:r>
              <a:rPr lang="en-US" b="1" dirty="0" smtClean="0">
                <a:solidFill>
                  <a:srgbClr val="FCDB00"/>
                </a:solidFill>
              </a:rPr>
              <a:t>   </a:t>
            </a:r>
            <a:r>
              <a:rPr lang="en-US" b="1" dirty="0">
                <a:solidFill>
                  <a:srgbClr val="FCDB00"/>
                </a:solidFill>
              </a:rPr>
              <a:t>	</a:t>
            </a:r>
            <a:r>
              <a:rPr lang="en-US" sz="2800" dirty="0">
                <a:solidFill>
                  <a:schemeClr val="bg1"/>
                </a:solidFill>
              </a:rPr>
              <a:t>Do you know where the nearest 			chamber is to your frequent dive sites?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7" name="Donut 6"/>
          <p:cNvSpPr/>
          <p:nvPr/>
        </p:nvSpPr>
        <p:spPr>
          <a:xfrm>
            <a:off x="8001000" y="152400"/>
            <a:ext cx="990600" cy="1048871"/>
          </a:xfrm>
          <a:prstGeom prst="donut">
            <a:avLst>
              <a:gd name="adj" fmla="val 96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01000" y="228600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4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4400" y="2971800"/>
            <a:ext cx="846707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+mj-lt"/>
              </a:rPr>
              <a:t>Q</a:t>
            </a:r>
            <a:endParaRPr lang="en-US" sz="7200" b="1" dirty="0">
              <a:solidFill>
                <a:schemeClr val="bg1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+mj-lt"/>
            </a:endParaRPr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2895600"/>
            <a:ext cx="7620000" cy="1524000"/>
          </a:xfrm>
        </p:spPr>
        <p:txBody>
          <a:bodyPr/>
          <a:lstStyle/>
          <a:p>
            <a:pPr indent="-222250" algn="ctr">
              <a:buFontTx/>
              <a:buNone/>
            </a:pPr>
            <a:r>
              <a:rPr lang="en-US" sz="4400" b="1" i="1" dirty="0">
                <a:solidFill>
                  <a:schemeClr val="accent1"/>
                </a:solidFill>
              </a:rPr>
              <a:t>Any Questions</a:t>
            </a:r>
            <a:r>
              <a:rPr lang="en-US" sz="1400" b="1" i="1" dirty="0">
                <a:solidFill>
                  <a:schemeClr val="accent1"/>
                </a:solidFill>
              </a:rPr>
              <a:t> </a:t>
            </a:r>
            <a:r>
              <a:rPr lang="en-US" sz="4400" b="1" i="1" dirty="0">
                <a:solidFill>
                  <a:schemeClr val="accent1"/>
                </a:solidFill>
              </a:rPr>
              <a:t>?</a:t>
            </a:r>
          </a:p>
          <a:p>
            <a:pPr lvl="1">
              <a:buFontTx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76200" y="2362200"/>
            <a:ext cx="6096000" cy="4038600"/>
          </a:xfrm>
        </p:spPr>
        <p:txBody>
          <a:bodyPr>
            <a:normAutofit/>
          </a:bodyPr>
          <a:lstStyle/>
          <a:p>
            <a:pPr marL="914400" lvl="1" indent="-342900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accent1"/>
                </a:solidFill>
              </a:rPr>
              <a:t>Why Recompression?</a:t>
            </a:r>
            <a:endParaRPr lang="en-US" sz="2800" dirty="0" smtClean="0">
              <a:solidFill>
                <a:schemeClr val="accent1"/>
              </a:solidFill>
            </a:endParaRPr>
          </a:p>
          <a:p>
            <a:pPr marL="914400" lvl="1" indent="-342900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accent1"/>
                </a:solidFill>
              </a:rPr>
              <a:t>Recompression and Decompression Chambers</a:t>
            </a:r>
          </a:p>
          <a:p>
            <a:pPr marL="914400" lvl="1" indent="-342900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accent1"/>
                </a:solidFill>
              </a:rPr>
              <a:t>Recompression Therapy</a:t>
            </a:r>
          </a:p>
          <a:p>
            <a:pPr marL="914400" lvl="1" indent="-342900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accent1"/>
                </a:solidFill>
              </a:rPr>
              <a:t>Divers, do you know where your chambers </a:t>
            </a:r>
            <a:r>
              <a:rPr lang="en-US" sz="2800" dirty="0" smtClean="0">
                <a:solidFill>
                  <a:schemeClr val="accent1"/>
                </a:solidFill>
              </a:rPr>
              <a:t>are?</a:t>
            </a:r>
            <a:endParaRPr lang="en-US" sz="2800" dirty="0" smtClean="0">
              <a:solidFill>
                <a:schemeClr val="accent1"/>
              </a:solidFill>
            </a:endParaRPr>
          </a:p>
          <a:p>
            <a:pPr marL="914400" lvl="1" indent="-342900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accent1"/>
                </a:solidFill>
              </a:rPr>
              <a:t>Emergency Contact Information</a:t>
            </a:r>
          </a:p>
          <a:p>
            <a:pPr marL="914400" lvl="1" indent="-342900">
              <a:spcBef>
                <a:spcPct val="10000"/>
              </a:spcBef>
              <a:buFont typeface="Wingdings" charset="2"/>
              <a:buChar char="ü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Topics </a:t>
            </a:r>
            <a:r>
              <a:rPr lang="en-US" dirty="0" smtClean="0"/>
              <a:t>In </a:t>
            </a:r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C</a:t>
            </a:r>
            <a:r>
              <a:rPr lang="en-US" dirty="0" smtClean="0"/>
              <a:t>hapter</a:t>
            </a:r>
            <a:endParaRPr lang="en-US" dirty="0"/>
          </a:p>
        </p:txBody>
      </p:sp>
      <p:pic>
        <p:nvPicPr>
          <p:cNvPr id="7" name="Picture 5" descr="Chamber People.png                                             0000BD96&#10;Maxtor 300                     C168EF42:"/>
          <p:cNvPicPr>
            <a:picLocks noChangeAspect="1" noChangeArrowheads="1"/>
          </p:cNvPicPr>
          <p:nvPr/>
        </p:nvPicPr>
        <p:blipFill>
          <a:blip r:embed="rId2" cstate="print"/>
          <a:srcRect l="-87" t="5498" r="87" b="58"/>
          <a:stretch>
            <a:fillRect/>
          </a:stretch>
        </p:blipFill>
        <p:spPr bwMode="auto">
          <a:xfrm rot="395631">
            <a:off x="6314924" y="2382068"/>
            <a:ext cx="1822450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609600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Why </a:t>
            </a:r>
            <a:r>
              <a:rPr lang="en-US" dirty="0" smtClean="0"/>
              <a:t>Recompression?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76200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/>
              <a:t>Most bubble formation occurs upon ascent</a:t>
            </a:r>
            <a:r>
              <a:rPr lang="en-US" b="1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/>
              <a:t>after a dive</a:t>
            </a:r>
          </a:p>
          <a:p>
            <a:r>
              <a:rPr lang="en-US" sz="2400" dirty="0"/>
              <a:t>Again, shrinks the bubbles </a:t>
            </a:r>
          </a:p>
          <a:p>
            <a:r>
              <a:rPr lang="en-US" sz="2400" dirty="0"/>
              <a:t>With sufficient pressure, gas bubbles can be forced back into solution, resolving the illness</a:t>
            </a:r>
          </a:p>
        </p:txBody>
      </p:sp>
      <p:pic>
        <p:nvPicPr>
          <p:cNvPr id="5124" name="Picture 4" descr="Chamber.png                                                    0000BD96&#10;Maxtor 300                     C168EF42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4419600"/>
            <a:ext cx="2667000" cy="1824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z="3600" dirty="0"/>
              <a:t>Recompression and Decompression Chambers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76200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/>
              <a:t>Many hospitals use hyperbaric therapy for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/>
              <a:t>other illnesses and injuries</a:t>
            </a:r>
          </a:p>
          <a:p>
            <a:r>
              <a:rPr lang="en-US" sz="2400" dirty="0"/>
              <a:t>There is no physical difference between a recompression chamber and a decompression chamber</a:t>
            </a:r>
          </a:p>
          <a:p>
            <a:r>
              <a:rPr lang="en-US" sz="2400" dirty="0"/>
              <a:t>The only distinction is the application or use </a:t>
            </a:r>
            <a:r>
              <a:rPr lang="en-US" sz="2400" dirty="0" smtClean="0"/>
              <a:t>of the </a:t>
            </a:r>
            <a:r>
              <a:rPr lang="en-US" sz="2400" dirty="0"/>
              <a:t>chamber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609600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Recompression Therapy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76200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/>
              <a:t>Chambers are used to re-pressurize a diver</a:t>
            </a:r>
          </a:p>
          <a:p>
            <a:r>
              <a:rPr lang="en-US" sz="2400" dirty="0"/>
              <a:t>Diving is simulated by pumping pressurized air into the chamber, increasing the ambient pressure</a:t>
            </a:r>
          </a:p>
          <a:p>
            <a:r>
              <a:rPr lang="en-US" sz="2400" dirty="0"/>
              <a:t>The pressure is increased until the desired “depth” is achieved</a:t>
            </a:r>
          </a:p>
          <a:p>
            <a:r>
              <a:rPr lang="en-US" sz="2400" dirty="0"/>
              <a:t>The diver is returned to an equivalent depth, without putting him back in the water</a:t>
            </a:r>
          </a:p>
          <a:p>
            <a:r>
              <a:rPr lang="en-US" sz="2400" dirty="0"/>
              <a:t>After some time, the diver is slowly returned to surface pressure</a:t>
            </a:r>
          </a:p>
          <a:p>
            <a:r>
              <a:rPr lang="en-US" sz="2400" dirty="0"/>
              <a:t>Multiple treatments may be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086600" cy="1143000"/>
          </a:xfrm>
        </p:spPr>
        <p:txBody>
          <a:bodyPr/>
          <a:lstStyle/>
          <a:p>
            <a:r>
              <a:rPr lang="en-US" sz="3600" dirty="0"/>
              <a:t>Divers, do you know where your chambers are ?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61722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/>
              <a:t>The rescue does not end on the beach</a:t>
            </a:r>
          </a:p>
          <a:p>
            <a:r>
              <a:rPr lang="en-US" sz="2400" dirty="0"/>
              <a:t>Rescue divers need to know where to </a:t>
            </a:r>
            <a:r>
              <a:rPr lang="en-US" sz="2400" dirty="0" smtClean="0"/>
              <a:t>transport the </a:t>
            </a:r>
            <a:r>
              <a:rPr lang="en-US" sz="2400" dirty="0"/>
              <a:t>victim for definitive care</a:t>
            </a:r>
          </a:p>
          <a:p>
            <a:r>
              <a:rPr lang="en-US" sz="2400" dirty="0"/>
              <a:t>Local protocol might require that a diver first be evaluated by a medical facility</a:t>
            </a:r>
          </a:p>
        </p:txBody>
      </p:sp>
      <p:pic>
        <p:nvPicPr>
          <p:cNvPr id="156677" name="Picture 5" descr="Load into chopper.png                                          0000BD96&#10;Maxtor 300                     C168EF42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426226">
            <a:off x="7074160" y="2984839"/>
            <a:ext cx="1589838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Emergency Contact Information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76200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/>
              <a:t>For this area</a:t>
            </a:r>
          </a:p>
          <a:p>
            <a:r>
              <a:rPr lang="en-US" sz="2400" dirty="0"/>
              <a:t>Emergency Medical Services</a:t>
            </a:r>
          </a:p>
          <a:p>
            <a:r>
              <a:rPr lang="en-US" sz="2400" dirty="0"/>
              <a:t>Coast Guard or Marine Police</a:t>
            </a:r>
          </a:p>
          <a:p>
            <a:r>
              <a:rPr lang="en-US" sz="2400" dirty="0"/>
              <a:t>Divers Alert Network</a:t>
            </a:r>
          </a:p>
          <a:p>
            <a:r>
              <a:rPr lang="en-US" sz="2400" dirty="0"/>
              <a:t>Local hospital / local chamber</a:t>
            </a:r>
          </a:p>
          <a:p>
            <a:pPr>
              <a:buFontTx/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157700" name="Picture 4" descr="Divers on bar.png                                              0000BD96&#10;Maxtor 300                     C168EF42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73621">
            <a:off x="5628058" y="2392275"/>
            <a:ext cx="2743200" cy="1755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685800" y="29718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Scuba I.Q. Review</a:t>
            </a:r>
            <a:endParaRPr kumimoji="0" lang="en-US" sz="4400" b="1" i="1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85800" y="2133600"/>
            <a:ext cx="8001000" cy="1295400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z="3600" dirty="0"/>
              <a:t>Scuba IQ Review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286000"/>
            <a:ext cx="7620000" cy="1066800"/>
          </a:xfrm>
        </p:spPr>
        <p:txBody>
          <a:bodyPr>
            <a:normAutofit/>
          </a:bodyPr>
          <a:lstStyle/>
          <a:p>
            <a:pPr lvl="1">
              <a:buFontTx/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  What </a:t>
            </a:r>
            <a:r>
              <a:rPr lang="en-US" sz="2800" dirty="0">
                <a:solidFill>
                  <a:schemeClr val="bg1"/>
                </a:solidFill>
              </a:rPr>
              <a:t>is the value of recompression in 	decompression sickness accidents?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8" name="Donut 7"/>
          <p:cNvSpPr/>
          <p:nvPr/>
        </p:nvSpPr>
        <p:spPr>
          <a:xfrm>
            <a:off x="8001000" y="152400"/>
            <a:ext cx="990600" cy="1048871"/>
          </a:xfrm>
          <a:prstGeom prst="donut">
            <a:avLst>
              <a:gd name="adj" fmla="val 96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01000" y="228600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1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85800" y="3581400"/>
            <a:ext cx="8001000" cy="1371600"/>
          </a:xfrm>
          <a:prstGeom prst="roundRect">
            <a:avLst>
              <a:gd name="adj" fmla="val 15144"/>
            </a:avLst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3505200"/>
            <a:ext cx="790601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+mj-lt"/>
              </a:rPr>
              <a:t>A</a:t>
            </a:r>
            <a:endParaRPr lang="en-US" sz="7200" b="1" dirty="0">
              <a:solidFill>
                <a:schemeClr val="bg1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+mj-lt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828800" y="3657600"/>
            <a:ext cx="6705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Subjecting the diver to pressure shrinks the bubbles; with sufficient pressure, gas bubbles can be forced back into solution, resolving the illness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400" y="2057400"/>
            <a:ext cx="846707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+mj-lt"/>
              </a:rPr>
              <a:t>Q</a:t>
            </a:r>
            <a:endParaRPr lang="en-US" sz="7200" b="1" dirty="0">
              <a:solidFill>
                <a:schemeClr val="bg1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+mj-lt"/>
            </a:endParaRPr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</p:bldLst>
  </p:timing>
</p:sld>
</file>

<file path=ppt/theme/theme1.xml><?xml version="1.0" encoding="utf-8"?>
<a:theme xmlns:a="http://schemas.openxmlformats.org/drawingml/2006/main" name="Theme1">
  <a:themeElements>
    <a:clrScheme name="Scuba Dive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0F6BB5"/>
      </a:accent1>
      <a:accent2>
        <a:srgbClr val="00A1B2"/>
      </a:accent2>
      <a:accent3>
        <a:srgbClr val="6DC4E9"/>
      </a:accent3>
      <a:accent4>
        <a:srgbClr val="69C184"/>
      </a:accent4>
      <a:accent5>
        <a:srgbClr val="0E4B64"/>
      </a:accent5>
      <a:accent6>
        <a:srgbClr val="A87B4F"/>
      </a:accent6>
      <a:hlink>
        <a:srgbClr val="0F6BB5"/>
      </a:hlink>
      <a:folHlink>
        <a:srgbClr val="00A1B2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365</TotalTime>
  <Words>389</Words>
  <Application>Microsoft Office PowerPoint</Application>
  <PresentationFormat>On-screen Show (4:3)</PresentationFormat>
  <Paragraphs>86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Myriad Pro</vt:lpstr>
      <vt:lpstr>Wingdings</vt:lpstr>
      <vt:lpstr>Calibri</vt:lpstr>
      <vt:lpstr>Times New Roman</vt:lpstr>
      <vt:lpstr>Theme1</vt:lpstr>
      <vt:lpstr>Chapter Eight</vt:lpstr>
      <vt:lpstr>Topics In This Chapter</vt:lpstr>
      <vt:lpstr>Why Recompression?</vt:lpstr>
      <vt:lpstr>Recompression and Decompression Chambers</vt:lpstr>
      <vt:lpstr>Recompression Therapy</vt:lpstr>
      <vt:lpstr>Divers, do you know where your chambers are ?</vt:lpstr>
      <vt:lpstr>Emergency Contact Information</vt:lpstr>
      <vt:lpstr>Slide 8</vt:lpstr>
      <vt:lpstr>Scuba IQ Review</vt:lpstr>
      <vt:lpstr>Scuba IQ Review</vt:lpstr>
      <vt:lpstr>Scuba IQ Review</vt:lpstr>
      <vt:lpstr>Scuba IQ Review</vt:lpstr>
      <vt:lpstr>Slide 13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Aaron Lazar</dc:creator>
  <cp:lastModifiedBy>Aaron Lazar</cp:lastModifiedBy>
  <cp:revision>40</cp:revision>
  <dcterms:created xsi:type="dcterms:W3CDTF">2017-05-17T13:37:05Z</dcterms:created>
  <dcterms:modified xsi:type="dcterms:W3CDTF">2017-06-23T16:51:50Z</dcterms:modified>
</cp:coreProperties>
</file>