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47"/>
  </p:notesMasterIdLst>
  <p:sldIdLst>
    <p:sldId id="30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Lst>
  <p:sldSz cx="9144000" cy="6858000" type="screen4x3"/>
  <p:notesSz cx="6858000" cy="9144000"/>
  <p:embeddedFontLst>
    <p:embeddedFont>
      <p:font typeface="Times" pitchFamily="18" charset="0"/>
      <p:regular r:id="rId48"/>
      <p:bold r:id="rId49"/>
      <p:italic r:id="rId50"/>
      <p:boldItalic r:id="rId51"/>
    </p:embeddedFont>
    <p:embeddedFont>
      <p:font typeface="Calibri"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91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ED1779-5603-4E5F-B8C0-8F6B1A6E645D}" type="datetimeFigureOut">
              <a:rPr lang="en-US" smtClean="0"/>
              <a:t>5/17/2017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24CAA-40CB-418B-9F32-98C312FEBCC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B8632C-3CAD-40E1-8871-BF4694AD12E7}"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85F5A7-D355-4879-8007-E2AE1DC8DD61}" type="slidenum">
              <a:rPr lang="en-US"/>
              <a:pPr/>
              <a:t>26</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447485-7A61-4E6A-B404-1E3A44C92954}" type="slidenum">
              <a:rPr lang="en-US"/>
              <a:pPr/>
              <a:t>45</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14" y="-8092"/>
            <a:ext cx="9142571" cy="6858000"/>
          </a:xfrm>
          <a:prstGeom prst="rect">
            <a:avLst/>
          </a:prstGeom>
        </p:spPr>
      </p:pic>
      <p:sp>
        <p:nvSpPr>
          <p:cNvPr id="2" name="Title 1"/>
          <p:cNvSpPr>
            <a:spLocks noGrp="1"/>
          </p:cNvSpPr>
          <p:nvPr>
            <p:ph type="ctrTitle" hasCustomPrompt="1"/>
          </p:nvPr>
        </p:nvSpPr>
        <p:spPr>
          <a:xfrm>
            <a:off x="979488" y="3576679"/>
            <a:ext cx="7772400" cy="791039"/>
          </a:xfrm>
        </p:spPr>
        <p:txBody>
          <a:bodyPr anchor="b"/>
          <a:lstStyle>
            <a:lvl1pPr algn="l">
              <a:defRPr sz="6000">
                <a:solidFill>
                  <a:schemeClr val="accent1"/>
                </a:solidFill>
              </a:defRPr>
            </a:lvl1pPr>
          </a:lstStyle>
          <a:p>
            <a:r>
              <a:rPr lang="en-US" dirty="0" smtClean="0"/>
              <a:t>Title presentation</a:t>
            </a:r>
            <a:endParaRPr lang="en-US" dirty="0"/>
          </a:p>
        </p:txBody>
      </p:sp>
      <p:sp>
        <p:nvSpPr>
          <p:cNvPr id="3" name="Subtitle 2"/>
          <p:cNvSpPr>
            <a:spLocks noGrp="1"/>
          </p:cNvSpPr>
          <p:nvPr>
            <p:ph type="subTitle" idx="1"/>
          </p:nvPr>
        </p:nvSpPr>
        <p:spPr>
          <a:xfrm>
            <a:off x="979488" y="4476909"/>
            <a:ext cx="6858000" cy="548573"/>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D89045-6239-4ABF-8FC8-973CB572634D}"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
        <p:nvSpPr>
          <p:cNvPr id="9" name="Picture Placeholder 8"/>
          <p:cNvSpPr>
            <a:spLocks noGrp="1"/>
          </p:cNvSpPr>
          <p:nvPr>
            <p:ph type="pic" sz="quarter" idx="13"/>
          </p:nvPr>
        </p:nvSpPr>
        <p:spPr>
          <a:xfrm>
            <a:off x="979488" y="1797050"/>
            <a:ext cx="6392862" cy="1123950"/>
          </a:xfrm>
        </p:spPr>
        <p:txBody>
          <a:bodyPr/>
          <a:lstStyle>
            <a:lvl1pPr marL="0" indent="0">
              <a:buNone/>
              <a:defRPr/>
            </a:lvl1pPr>
          </a:lstStyle>
          <a:p>
            <a:r>
              <a:rPr lang="en-US" smtClean="0"/>
              <a:t>Click icon to add picture</a:t>
            </a:r>
            <a:endParaRPr lang="en-US" dirty="0"/>
          </a:p>
        </p:txBody>
      </p:sp>
      <p:sp>
        <p:nvSpPr>
          <p:cNvPr id="10" name="TextBox 9"/>
          <p:cNvSpPr txBox="1"/>
          <p:nvPr userDrawn="1"/>
        </p:nvSpPr>
        <p:spPr>
          <a:xfrm>
            <a:off x="542166" y="6247051"/>
            <a:ext cx="970137" cy="230832"/>
          </a:xfrm>
          <a:prstGeom prst="rect">
            <a:avLst/>
          </a:prstGeom>
          <a:noFill/>
        </p:spPr>
        <p:txBody>
          <a:bodyPr wrap="none" rtlCol="0">
            <a:spAutoFit/>
          </a:bodyPr>
          <a:lstStyle/>
          <a:p>
            <a:r>
              <a:rPr lang="en-US" sz="900" dirty="0" smtClean="0">
                <a:solidFill>
                  <a:schemeClr val="bg1"/>
                </a:solidFill>
              </a:rPr>
              <a:t>www.tdisdi.com</a:t>
            </a:r>
            <a:endParaRPr lang="en-US" sz="900" dirty="0">
              <a:solidFill>
                <a:schemeClr val="bg1"/>
              </a:solidFill>
            </a:endParaRPr>
          </a:p>
        </p:txBody>
      </p:sp>
    </p:spTree>
    <p:extLst>
      <p:ext uri="{BB962C8B-B14F-4D97-AF65-F5344CB8AC3E}">
        <p14:creationId xmlns="" xmlns:p14="http://schemas.microsoft.com/office/powerpoint/2010/main" val="855652115"/>
      </p:ext>
    </p:extLst>
  </p:cSld>
  <p:clrMapOvr>
    <a:masterClrMapping/>
  </p:clrMapOvr>
  <p:transition advClick="0">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A9A617-A7C7-426F-9AE9-E0EAADF5B05E}"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865827123"/>
      </p:ext>
    </p:extLst>
  </p:cSld>
  <p:clrMapOvr>
    <a:masterClrMapping/>
  </p:clrMapOvr>
  <p:transition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B5BD08-6C94-42F4-AB6D-E238EB72786C}"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93044135"/>
      </p:ext>
    </p:extLst>
  </p:cSld>
  <p:clrMapOvr>
    <a:masterClrMapping/>
  </p:clrMapOvr>
  <p:transition advClick="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3E127B-2704-4650-B99B-6AFAA9475650}" type="datetime1">
              <a:rPr lang="en-US" smtClean="0"/>
              <a:t>5/17/2017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2537571228"/>
      </p:ext>
    </p:extLst>
  </p:cSld>
  <p:clrMapOvr>
    <a:masterClrMapping/>
  </p:clrMapOvr>
  <p:transition advClick="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14F2E9-C990-4D6A-9DA7-738A26740F11}" type="datetime1">
              <a:rPr lang="en-US" smtClean="0"/>
              <a:t>5/17/2017</a:t>
            </a:fld>
            <a:endParaRPr lang="en-US"/>
          </a:p>
        </p:txBody>
      </p:sp>
      <p:sp>
        <p:nvSpPr>
          <p:cNvPr id="8" name="Footer Placeholder 7"/>
          <p:cNvSpPr>
            <a:spLocks noGrp="1"/>
          </p:cNvSpPr>
          <p:nvPr>
            <p:ph type="ftr" sz="quarter" idx="11"/>
          </p:nvPr>
        </p:nvSpPr>
        <p:spPr/>
        <p:txBody>
          <a:bodyPr/>
          <a:lstStyle/>
          <a:p>
            <a:r>
              <a:rPr lang="en-US" smtClean="0"/>
              <a:t>www.tdisdi.com</a:t>
            </a:r>
            <a:endParaRPr lang="en-US"/>
          </a:p>
        </p:txBody>
      </p:sp>
      <p:sp>
        <p:nvSpPr>
          <p:cNvPr id="9" name="Slide Number Placeholder 8"/>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4142425688"/>
      </p:ext>
    </p:extLst>
  </p:cSld>
  <p:clrMapOvr>
    <a:masterClrMapping/>
  </p:clrMapOvr>
  <p:transition advClick="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74F9B8-F6AE-4563-A107-67F963D36E36}"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89655184"/>
      </p:ext>
    </p:extLst>
  </p:cSld>
  <p:clrMapOvr>
    <a:masterClrMapping/>
  </p:clrMapOvr>
  <p:transition advClick="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FFD91-AF29-4CDB-B0A6-7C11AA4F64E1}" type="datetime1">
              <a:rPr lang="en-US" smtClean="0"/>
              <a:t>5/17/2017</a:t>
            </a:fld>
            <a:endParaRPr lang="en-US"/>
          </a:p>
        </p:txBody>
      </p:sp>
      <p:sp>
        <p:nvSpPr>
          <p:cNvPr id="3" name="Footer Placeholder 2"/>
          <p:cNvSpPr>
            <a:spLocks noGrp="1"/>
          </p:cNvSpPr>
          <p:nvPr>
            <p:ph type="ftr" sz="quarter" idx="11"/>
          </p:nvPr>
        </p:nvSpPr>
        <p:spPr/>
        <p:txBody>
          <a:bodyPr/>
          <a:lstStyle/>
          <a:p>
            <a:r>
              <a:rPr lang="en-US" smtClean="0"/>
              <a:t>www.tdisdi.com</a:t>
            </a:r>
            <a:endParaRPr lang="en-US"/>
          </a:p>
        </p:txBody>
      </p:sp>
      <p:sp>
        <p:nvSpPr>
          <p:cNvPr id="4" name="Slide Number Placeholder 3"/>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713807774"/>
      </p:ext>
    </p:extLst>
  </p:cSld>
  <p:clrMapOvr>
    <a:masterClrMapping/>
  </p:clrMapOvr>
  <p:transition advClick="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81369-7308-448D-B9E0-5FD03A3936E6}" type="datetime1">
              <a:rPr lang="en-US" smtClean="0"/>
              <a:t>5/17/2017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959787326"/>
      </p:ext>
    </p:extLst>
  </p:cSld>
  <p:clrMapOvr>
    <a:masterClrMapping/>
  </p:clrMapOvr>
  <p:transition advClick="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2A9C-5ADD-41DA-B087-1458C96E3847}" type="datetime1">
              <a:rPr lang="en-US" smtClean="0"/>
              <a:t>5/17/2017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Slide Number Placeholder 6"/>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3417342360"/>
      </p:ext>
    </p:extLst>
  </p:cSld>
  <p:clrMapOvr>
    <a:masterClrMapping/>
  </p:clrMapOvr>
  <p:transition advClick="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A1B9B0-120A-456E-91A5-9B55F247128E}"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249475274"/>
      </p:ext>
    </p:extLst>
  </p:cSld>
  <p:clrMapOvr>
    <a:masterClrMapping/>
  </p:clrMapOvr>
  <p:transition advClick="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B5A243-4DC2-4DBE-80D7-0C123A8177C7}" type="datetime1">
              <a:rPr lang="en-US" smtClean="0"/>
              <a:t>5/17/2017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Slide Number Placeholder 5"/>
          <p:cNvSpPr>
            <a:spLocks noGrp="1"/>
          </p:cNvSpPr>
          <p:nvPr>
            <p:ph type="sldNum" sz="quarter" idx="12"/>
          </p:nvPr>
        </p:nvSpPr>
        <p:spPr/>
        <p:txBody>
          <a:bodyPr/>
          <a:lstStyle/>
          <a:p>
            <a:fld id="{031A6A8E-E912-4501-8AD3-CBFDBC0F7E08}" type="slidenum">
              <a:rPr lang="en-US" smtClean="0"/>
              <a:pPr/>
              <a:t>‹#›</a:t>
            </a:fld>
            <a:endParaRPr lang="en-US"/>
          </a:p>
        </p:txBody>
      </p:sp>
    </p:spTree>
    <p:extLst>
      <p:ext uri="{BB962C8B-B14F-4D97-AF65-F5344CB8AC3E}">
        <p14:creationId xmlns="" xmlns:p14="http://schemas.microsoft.com/office/powerpoint/2010/main" val="1565133053"/>
      </p:ext>
    </p:extLst>
  </p:cSld>
  <p:clrMapOvr>
    <a:masterClrMapping/>
  </p:clrMapOvr>
  <p:transition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5A743A-2677-464F-BAB2-A995110F83D5}"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3608388"/>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Tree>
    <p:extLst>
      <p:ext uri="{BB962C8B-B14F-4D97-AF65-F5344CB8AC3E}">
        <p14:creationId xmlns="" xmlns:p14="http://schemas.microsoft.com/office/powerpoint/2010/main" val="2191167897"/>
      </p:ext>
    </p:extLst>
  </p:cSld>
  <p:clrMapOvr>
    <a:masterClrMapping/>
  </p:clrMapOvr>
  <p:transition advClick="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E19FB-BB74-4DD9-B372-5063D8B4852E}"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2392714" y="2209800"/>
            <a:ext cx="4232275" cy="1463984"/>
          </a:xfrm>
        </p:spPr>
        <p:txBody>
          <a:bodyPr/>
          <a:lstStyle>
            <a:lvl1pPr marL="0" indent="0" algn="ctr">
              <a:buNone/>
              <a:defRPr/>
            </a:lvl1pPr>
            <a:lvl2pPr algn="ctr">
              <a:defRPr/>
            </a:lvl2pPr>
            <a:lvl3pPr algn="ctr">
              <a:defRPr/>
            </a:lvl3pPr>
            <a:lvl4pPr algn="ctr">
              <a:defRPr/>
            </a:lvl4pPr>
            <a:lvl5pPr algn="ctr">
              <a:defRPr/>
            </a:lvl5pPr>
          </a:lstStyle>
          <a:p>
            <a:pPr lvl="0"/>
            <a:r>
              <a:rPr lang="en-US" smtClean="0"/>
              <a:t>Click to edit Master text styles</a:t>
            </a:r>
          </a:p>
        </p:txBody>
      </p:sp>
      <p:sp>
        <p:nvSpPr>
          <p:cNvPr id="8" name="TextBox 7"/>
          <p:cNvSpPr txBox="1"/>
          <p:nvPr userDrawn="1"/>
        </p:nvSpPr>
        <p:spPr>
          <a:xfrm>
            <a:off x="10285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solidFill>
                <a:schemeClr val="bg2">
                  <a:lumMod val="9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7429367" y="2209800"/>
            <a:ext cx="559769" cy="1107996"/>
          </a:xfrm>
          <a:prstGeom prst="rect">
            <a:avLst/>
          </a:prstGeom>
          <a:noFill/>
        </p:spPr>
        <p:txBody>
          <a:bodyPr wrap="none" rtlCol="0">
            <a:spAutoFit/>
          </a:bodyPr>
          <a:lstStyle/>
          <a:p>
            <a:r>
              <a:rPr lang="en-US" sz="6600" dirty="0" smtClean="0">
                <a:solidFill>
                  <a:schemeClr val="bg2">
                    <a:lumMod val="90000"/>
                  </a:schemeClr>
                </a:solidFill>
                <a:latin typeface="Times New Roman" panose="02020603050405020304" pitchFamily="18" charset="0"/>
                <a:cs typeface="Times New Roman" panose="02020603050405020304" pitchFamily="18" charset="0"/>
              </a:rPr>
              <a:t>”</a:t>
            </a:r>
            <a:endParaRPr lang="en-US" sz="6600" dirty="0"/>
          </a:p>
        </p:txBody>
      </p:sp>
      <p:sp>
        <p:nvSpPr>
          <p:cNvPr id="9" name="Picture Placeholder 8"/>
          <p:cNvSpPr>
            <a:spLocks noGrp="1"/>
          </p:cNvSpPr>
          <p:nvPr>
            <p:ph type="pic" sz="quarter" idx="14"/>
          </p:nvPr>
        </p:nvSpPr>
        <p:spPr>
          <a:xfrm>
            <a:off x="477838" y="3819525"/>
            <a:ext cx="8037512" cy="2330450"/>
          </a:xfrm>
        </p:spPr>
        <p:txBody>
          <a:bodyPr/>
          <a:lstStyle/>
          <a:p>
            <a:r>
              <a:rPr lang="en-US" smtClean="0"/>
              <a:t>Click icon to add picture</a:t>
            </a:r>
            <a:endParaRPr lang="en-US"/>
          </a:p>
        </p:txBody>
      </p:sp>
    </p:spTree>
    <p:extLst>
      <p:ext uri="{BB962C8B-B14F-4D97-AF65-F5344CB8AC3E}">
        <p14:creationId xmlns="" xmlns:p14="http://schemas.microsoft.com/office/powerpoint/2010/main" val="2643822751"/>
      </p:ext>
    </p:extLst>
  </p:cSld>
  <p:clrMapOvr>
    <a:masterClrMapping/>
  </p:clrMapOvr>
  <p:transition advClick="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C0ACAE-E799-4F90-9969-9F8F57F98B0C}"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SmartArt Placeholder 6"/>
          <p:cNvSpPr>
            <a:spLocks noGrp="1"/>
          </p:cNvSpPr>
          <p:nvPr>
            <p:ph type="dgm" sz="quarter" idx="13"/>
          </p:nvPr>
        </p:nvSpPr>
        <p:spPr>
          <a:xfrm>
            <a:off x="628649" y="1949450"/>
            <a:ext cx="8018167" cy="2436433"/>
          </a:xfrm>
        </p:spPr>
        <p:txBody>
          <a:bodyPr/>
          <a:lstStyle/>
          <a:p>
            <a:r>
              <a:rPr lang="en-US" smtClean="0"/>
              <a:t>Click icon to add SmartArt graphic</a:t>
            </a:r>
            <a:endParaRPr lang="en-US"/>
          </a:p>
        </p:txBody>
      </p:sp>
      <p:sp>
        <p:nvSpPr>
          <p:cNvPr id="9" name="Text Placeholder 8"/>
          <p:cNvSpPr>
            <a:spLocks noGrp="1"/>
          </p:cNvSpPr>
          <p:nvPr>
            <p:ph type="body" sz="quarter" idx="14"/>
          </p:nvPr>
        </p:nvSpPr>
        <p:spPr>
          <a:xfrm>
            <a:off x="628650"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0" name="Text Placeholder 8"/>
          <p:cNvSpPr>
            <a:spLocks noGrp="1"/>
          </p:cNvSpPr>
          <p:nvPr>
            <p:ph type="body" sz="quarter" idx="15"/>
          </p:nvPr>
        </p:nvSpPr>
        <p:spPr>
          <a:xfrm>
            <a:off x="2668587" y="4483100"/>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1" name="Text Placeholder 8"/>
          <p:cNvSpPr>
            <a:spLocks noGrp="1"/>
          </p:cNvSpPr>
          <p:nvPr>
            <p:ph type="body" sz="quarter" idx="16"/>
          </p:nvPr>
        </p:nvSpPr>
        <p:spPr>
          <a:xfrm>
            <a:off x="473836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
        <p:nvSpPr>
          <p:cNvPr id="12" name="Text Placeholder 8"/>
          <p:cNvSpPr>
            <a:spLocks noGrp="1"/>
          </p:cNvSpPr>
          <p:nvPr>
            <p:ph type="body" sz="quarter" idx="17"/>
          </p:nvPr>
        </p:nvSpPr>
        <p:spPr>
          <a:xfrm>
            <a:off x="6743404" y="4483099"/>
            <a:ext cx="1903413" cy="1643063"/>
          </a:xfrm>
        </p:spPr>
        <p:txBody>
          <a:bodyPr>
            <a:noAutofit/>
          </a:bodyPr>
          <a:lstStyle>
            <a:lvl1pPr marL="0" indent="0" algn="ctr">
              <a:buNone/>
              <a:defRPr sz="1400"/>
            </a:lvl1pPr>
            <a:lvl2pPr>
              <a:defRPr sz="1400"/>
            </a:lvl2pPr>
            <a:lvl3pPr>
              <a:defRPr sz="1400"/>
            </a:lvl3pPr>
            <a:lvl4pPr>
              <a:defRPr sz="1400"/>
            </a:lvl4pPr>
            <a:lvl5pPr>
              <a:defRPr sz="1400"/>
            </a:lvl5pPr>
          </a:lstStyle>
          <a:p>
            <a:pPr lvl="0"/>
            <a:r>
              <a:rPr lang="en-US" smtClean="0"/>
              <a:t>Click to edit Master text styles</a:t>
            </a:r>
          </a:p>
        </p:txBody>
      </p:sp>
    </p:spTree>
    <p:extLst>
      <p:ext uri="{BB962C8B-B14F-4D97-AF65-F5344CB8AC3E}">
        <p14:creationId xmlns="" xmlns:p14="http://schemas.microsoft.com/office/powerpoint/2010/main" val="3405539351"/>
      </p:ext>
    </p:extLst>
  </p:cSld>
  <p:clrMapOvr>
    <a:masterClrMapping/>
  </p:clrMapOvr>
  <p:transition advClick="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1BC95DC5-0FE4-4E2D-80A1-FCC13CDF3F6A}"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9144000" cy="6858000"/>
          </a:xfrm>
        </p:spPr>
        <p:txBody>
          <a:bodyPr/>
          <a:lstStyle/>
          <a:p>
            <a:r>
              <a:rPr lang="en-US" smtClean="0"/>
              <a:t>Click icon to add picture</a:t>
            </a:r>
            <a:endParaRPr lang="en-US" dirty="0"/>
          </a:p>
        </p:txBody>
      </p:sp>
      <p:pic>
        <p:nvPicPr>
          <p:cNvPr id="8" name="Picture 7"/>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76231" y="548557"/>
            <a:ext cx="3197702" cy="2534368"/>
          </a:xfrm>
          <a:prstGeom prst="rect">
            <a:avLst/>
          </a:prstGeom>
        </p:spPr>
      </p:pic>
      <p:sp>
        <p:nvSpPr>
          <p:cNvPr id="2" name="Title 1"/>
          <p:cNvSpPr>
            <a:spLocks noGrp="1"/>
          </p:cNvSpPr>
          <p:nvPr>
            <p:ph type="title" hasCustomPrompt="1"/>
          </p:nvPr>
        </p:nvSpPr>
        <p:spPr>
          <a:xfrm>
            <a:off x="753968" y="648691"/>
            <a:ext cx="2106458" cy="1076097"/>
          </a:xfrm>
        </p:spPr>
        <p:txBody>
          <a:bodyPr>
            <a:normAutofit/>
          </a:bodyPr>
          <a:lstStyle>
            <a:lvl1pPr>
              <a:defRPr sz="6000"/>
            </a:lvl1pPr>
          </a:lstStyle>
          <a:p>
            <a:r>
              <a:rPr lang="en-US" dirty="0" smtClean="0"/>
              <a:t>HOW</a:t>
            </a:r>
            <a:endParaRPr lang="en-US" dirty="0"/>
          </a:p>
        </p:txBody>
      </p:sp>
      <p:sp>
        <p:nvSpPr>
          <p:cNvPr id="3" name="Date Placeholder 2"/>
          <p:cNvSpPr>
            <a:spLocks noGrp="1"/>
          </p:cNvSpPr>
          <p:nvPr>
            <p:ph type="dt" sz="half" idx="10"/>
          </p:nvPr>
        </p:nvSpPr>
        <p:spPr/>
        <p:txBody>
          <a:bodyPr/>
          <a:lstStyle/>
          <a:p>
            <a:fld id="{4F38795E-A70E-48A3-8C40-32AE53CB14C9}"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10" name="Text Placeholder 9"/>
          <p:cNvSpPr>
            <a:spLocks noGrp="1"/>
          </p:cNvSpPr>
          <p:nvPr>
            <p:ph type="body" sz="quarter" idx="14" hasCustomPrompt="1"/>
          </p:nvPr>
        </p:nvSpPr>
        <p:spPr>
          <a:xfrm>
            <a:off x="753967" y="1833767"/>
            <a:ext cx="2628503" cy="1136009"/>
          </a:xfrm>
        </p:spPr>
        <p:txBody>
          <a:bodyPr>
            <a:noAutofit/>
          </a:bodyPr>
          <a:lstStyle>
            <a:lvl1pPr marL="0" indent="0">
              <a:buNone/>
              <a:defRPr sz="2400">
                <a:solidFill>
                  <a:schemeClr val="bg1"/>
                </a:solidFill>
              </a:defRPr>
            </a:lvl1pPr>
          </a:lstStyle>
          <a:p>
            <a:pPr lvl="0"/>
            <a:r>
              <a:rPr lang="en-US" dirty="0" smtClean="0"/>
              <a:t>Lorem </a:t>
            </a:r>
            <a:r>
              <a:rPr lang="en-US" dirty="0" err="1" smtClean="0"/>
              <a:t>ipsim</a:t>
            </a:r>
            <a:r>
              <a:rPr lang="en-US" dirty="0" smtClean="0"/>
              <a:t> dolor site </a:t>
            </a:r>
            <a:r>
              <a:rPr lang="en-US" dirty="0" err="1" smtClean="0"/>
              <a:t>emet</a:t>
            </a:r>
            <a:r>
              <a:rPr lang="en-US" dirty="0" smtClean="0"/>
              <a:t> is a dummy text</a:t>
            </a:r>
            <a:endParaRPr lang="en-US" dirty="0"/>
          </a:p>
        </p:txBody>
      </p:sp>
    </p:spTree>
    <p:extLst>
      <p:ext uri="{BB962C8B-B14F-4D97-AF65-F5344CB8AC3E}">
        <p14:creationId xmlns="" xmlns:p14="http://schemas.microsoft.com/office/powerpoint/2010/main" val="3935162040"/>
      </p:ext>
    </p:extLst>
  </p:cSld>
  <p:clrMapOvr>
    <a:masterClrMapping/>
  </p:clrMapOvr>
  <p:transition advClick="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996967-61D9-4AA9-B8FF-992FD279E5AA}"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Picture Placeholder 6"/>
          <p:cNvSpPr>
            <a:spLocks noGrp="1"/>
          </p:cNvSpPr>
          <p:nvPr>
            <p:ph type="pic" sz="quarter" idx="13"/>
          </p:nvPr>
        </p:nvSpPr>
        <p:spPr>
          <a:xfrm>
            <a:off x="628650" y="2246052"/>
            <a:ext cx="2365375" cy="2249487"/>
          </a:xfrm>
        </p:spPr>
        <p:txBody>
          <a:bodyPr/>
          <a:lstStyle/>
          <a:p>
            <a:r>
              <a:rPr lang="en-US" smtClean="0"/>
              <a:t>Click icon to add picture</a:t>
            </a:r>
            <a:endParaRPr lang="en-US"/>
          </a:p>
        </p:txBody>
      </p:sp>
      <p:sp>
        <p:nvSpPr>
          <p:cNvPr id="8" name="Picture Placeholder 6"/>
          <p:cNvSpPr>
            <a:spLocks noGrp="1"/>
          </p:cNvSpPr>
          <p:nvPr>
            <p:ph type="pic" sz="quarter" idx="14"/>
          </p:nvPr>
        </p:nvSpPr>
        <p:spPr>
          <a:xfrm>
            <a:off x="3389312" y="2246051"/>
            <a:ext cx="2365375" cy="2249487"/>
          </a:xfrm>
        </p:spPr>
        <p:txBody>
          <a:bodyPr/>
          <a:lstStyle/>
          <a:p>
            <a:r>
              <a:rPr lang="en-US" smtClean="0"/>
              <a:t>Click icon to add picture</a:t>
            </a:r>
            <a:endParaRPr lang="en-US"/>
          </a:p>
        </p:txBody>
      </p:sp>
      <p:sp>
        <p:nvSpPr>
          <p:cNvPr id="9" name="Picture Placeholder 6"/>
          <p:cNvSpPr>
            <a:spLocks noGrp="1"/>
          </p:cNvSpPr>
          <p:nvPr>
            <p:ph type="pic" sz="quarter" idx="15"/>
          </p:nvPr>
        </p:nvSpPr>
        <p:spPr>
          <a:xfrm>
            <a:off x="6149975" y="2246896"/>
            <a:ext cx="2365375" cy="2249487"/>
          </a:xfrm>
        </p:spPr>
        <p:txBody>
          <a:bodyPr/>
          <a:lstStyle/>
          <a:p>
            <a:r>
              <a:rPr lang="en-US" smtClean="0"/>
              <a:t>Click icon to add picture</a:t>
            </a:r>
            <a:endParaRPr lang="en-US"/>
          </a:p>
        </p:txBody>
      </p:sp>
      <p:sp>
        <p:nvSpPr>
          <p:cNvPr id="11" name="Text Placeholder 10"/>
          <p:cNvSpPr>
            <a:spLocks noGrp="1"/>
          </p:cNvSpPr>
          <p:nvPr>
            <p:ph type="body" sz="quarter" idx="16" hasCustomPrompt="1"/>
          </p:nvPr>
        </p:nvSpPr>
        <p:spPr>
          <a:xfrm>
            <a:off x="628650" y="4714614"/>
            <a:ext cx="2365375" cy="768940"/>
          </a:xfrm>
          <a:solidFill>
            <a:schemeClr val="accent1"/>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2" name="Text Placeholder 10"/>
          <p:cNvSpPr>
            <a:spLocks noGrp="1"/>
          </p:cNvSpPr>
          <p:nvPr>
            <p:ph type="body" sz="quarter" idx="17" hasCustomPrompt="1"/>
          </p:nvPr>
        </p:nvSpPr>
        <p:spPr>
          <a:xfrm>
            <a:off x="3389311" y="4751182"/>
            <a:ext cx="2365375" cy="768940"/>
          </a:xfrm>
          <a:solidFill>
            <a:schemeClr val="accent2"/>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
        <p:nvSpPr>
          <p:cNvPr id="13" name="Text Placeholder 10"/>
          <p:cNvSpPr>
            <a:spLocks noGrp="1"/>
          </p:cNvSpPr>
          <p:nvPr>
            <p:ph type="body" sz="quarter" idx="18" hasCustomPrompt="1"/>
          </p:nvPr>
        </p:nvSpPr>
        <p:spPr>
          <a:xfrm>
            <a:off x="6149972" y="4726654"/>
            <a:ext cx="2365375" cy="768940"/>
          </a:xfrm>
          <a:solidFill>
            <a:schemeClr val="accent6"/>
          </a:solidFill>
        </p:spPr>
        <p:txBody>
          <a:bodyPr/>
          <a:lstStyle>
            <a:lvl1pPr marL="0" indent="0" algn="ctr">
              <a:buNone/>
              <a:defRPr>
                <a:solidFill>
                  <a:schemeClr val="bg1"/>
                </a:solidFill>
                <a:latin typeface="+mj-lt"/>
              </a:defRPr>
            </a:lvl1pPr>
          </a:lstStyle>
          <a:p>
            <a:pPr lvl="0"/>
            <a:r>
              <a:rPr lang="en-US" dirty="0" smtClean="0"/>
              <a:t>Title </a:t>
            </a:r>
            <a:br>
              <a:rPr lang="en-US" dirty="0" smtClean="0"/>
            </a:br>
            <a:r>
              <a:rPr lang="en-US" dirty="0" smtClean="0"/>
              <a:t>Here</a:t>
            </a:r>
            <a:endParaRPr lang="en-US" dirty="0"/>
          </a:p>
        </p:txBody>
      </p:sp>
    </p:spTree>
    <p:extLst>
      <p:ext uri="{BB962C8B-B14F-4D97-AF65-F5344CB8AC3E}">
        <p14:creationId xmlns="" xmlns:p14="http://schemas.microsoft.com/office/powerpoint/2010/main" val="4070836202"/>
      </p:ext>
    </p:extLst>
  </p:cSld>
  <p:clrMapOvr>
    <a:masterClrMapping/>
  </p:clrMapOvr>
  <p:transition advClick="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DAEBDD-14EA-4542-8EDC-D9C8DD8E1F8F}"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1958975"/>
            <a:ext cx="7886700" cy="18361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14"/>
          </p:nvPr>
        </p:nvSpPr>
        <p:spPr>
          <a:xfrm>
            <a:off x="628650" y="4062413"/>
            <a:ext cx="7886700" cy="1812925"/>
          </a:xfrm>
        </p:spPr>
        <p:txBody>
          <a:bodyPr/>
          <a:lstStyle/>
          <a:p>
            <a:r>
              <a:rPr lang="en-US" smtClean="0"/>
              <a:t>Click icon to add picture</a:t>
            </a:r>
            <a:endParaRPr lang="en-US"/>
          </a:p>
        </p:txBody>
      </p:sp>
    </p:spTree>
    <p:extLst>
      <p:ext uri="{BB962C8B-B14F-4D97-AF65-F5344CB8AC3E}">
        <p14:creationId xmlns="" xmlns:p14="http://schemas.microsoft.com/office/powerpoint/2010/main" val="263085582"/>
      </p:ext>
    </p:extLst>
  </p:cSld>
  <p:clrMapOvr>
    <a:masterClrMapping/>
  </p:clrMapOvr>
  <p:transition advClick="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82926-5AD9-4AF0-B27C-94632EC61836}" type="datetime1">
              <a:rPr lang="en-US" smtClean="0"/>
              <a:t>5/17/2017</a:t>
            </a:fld>
            <a:endParaRPr lang="en-US"/>
          </a:p>
        </p:txBody>
      </p:sp>
      <p:sp>
        <p:nvSpPr>
          <p:cNvPr id="4" name="Footer Placeholder 3"/>
          <p:cNvSpPr>
            <a:spLocks noGrp="1"/>
          </p:cNvSpPr>
          <p:nvPr>
            <p:ph type="ftr" sz="quarter" idx="11"/>
          </p:nvPr>
        </p:nvSpPr>
        <p:spPr/>
        <p:txBody>
          <a:bodyPr/>
          <a:lstStyle/>
          <a:p>
            <a:r>
              <a:rPr lang="en-US" smtClean="0"/>
              <a:t>www.tdisdi.com</a:t>
            </a:r>
            <a:endParaRPr lang="en-US" dirty="0"/>
          </a:p>
        </p:txBody>
      </p:sp>
      <p:sp>
        <p:nvSpPr>
          <p:cNvPr id="5" name="Slide Number Placeholder 4"/>
          <p:cNvSpPr>
            <a:spLocks noGrp="1"/>
          </p:cNvSpPr>
          <p:nvPr>
            <p:ph type="sldNum" sz="quarter" idx="12"/>
          </p:nvPr>
        </p:nvSpPr>
        <p:spPr/>
        <p:txBody>
          <a:bodyPr/>
          <a:lstStyle/>
          <a:p>
            <a:fld id="{031A6A8E-E912-4501-8AD3-CBFDBC0F7E08}" type="slidenum">
              <a:rPr lang="en-US" smtClean="0"/>
              <a:pPr/>
              <a:t>‹#›</a:t>
            </a:fld>
            <a:endParaRPr lang="en-US" dirty="0"/>
          </a:p>
        </p:txBody>
      </p:sp>
      <p:sp>
        <p:nvSpPr>
          <p:cNvPr id="7" name="Text Placeholder 6"/>
          <p:cNvSpPr>
            <a:spLocks noGrp="1"/>
          </p:cNvSpPr>
          <p:nvPr>
            <p:ph type="body" sz="quarter" idx="13"/>
          </p:nvPr>
        </p:nvSpPr>
        <p:spPr>
          <a:xfrm>
            <a:off x="628650" y="2241550"/>
            <a:ext cx="4283075" cy="3795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Picture Placeholder 8"/>
          <p:cNvSpPr>
            <a:spLocks noGrp="1"/>
          </p:cNvSpPr>
          <p:nvPr>
            <p:ph type="pic" sz="quarter" idx="14"/>
          </p:nvPr>
        </p:nvSpPr>
        <p:spPr>
          <a:xfrm>
            <a:off x="5194300" y="2249488"/>
            <a:ext cx="3398838" cy="3787775"/>
          </a:xfrm>
        </p:spPr>
        <p:txBody>
          <a:bodyPr/>
          <a:lstStyle/>
          <a:p>
            <a:r>
              <a:rPr lang="en-US" smtClean="0"/>
              <a:t>Click icon to add picture</a:t>
            </a:r>
            <a:endParaRPr lang="en-US"/>
          </a:p>
        </p:txBody>
      </p:sp>
    </p:spTree>
    <p:extLst>
      <p:ext uri="{BB962C8B-B14F-4D97-AF65-F5344CB8AC3E}">
        <p14:creationId xmlns="" xmlns:p14="http://schemas.microsoft.com/office/powerpoint/2010/main" val="3242042153"/>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Oval 7"/>
          <p:cNvSpPr/>
          <p:nvPr/>
        </p:nvSpPr>
        <p:spPr>
          <a:xfrm>
            <a:off x="477430" y="6356351"/>
            <a:ext cx="372234" cy="3722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1" cstate="print">
            <a:extLst>
              <a:ext uri="{28A0092B-C50C-407E-A947-70E740481C1C}">
                <a14:useLocalDpi xmlns="" xmlns:a14="http://schemas.microsoft.com/office/drawing/2010/main" val="0"/>
              </a:ext>
            </a:extLst>
          </a:blip>
          <a:stretch>
            <a:fillRect/>
          </a:stretch>
        </p:blipFill>
        <p:spPr>
          <a:xfrm>
            <a:off x="0" y="0"/>
            <a:ext cx="9144000" cy="1796220"/>
          </a:xfrm>
          <a:prstGeom prst="rect">
            <a:avLst/>
          </a:prstGeom>
        </p:spPr>
      </p:pic>
      <p:sp>
        <p:nvSpPr>
          <p:cNvPr id="2" name="Title Placeholder 1"/>
          <p:cNvSpPr>
            <a:spLocks noGrp="1"/>
          </p:cNvSpPr>
          <p:nvPr>
            <p:ph type="title"/>
          </p:nvPr>
        </p:nvSpPr>
        <p:spPr>
          <a:xfrm>
            <a:off x="628650" y="1628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37168" y="632906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F4A82-EA62-4AED-9021-992715EE314C}" type="datetime1">
              <a:rPr lang="en-US" smtClean="0"/>
              <a:t>5/17/2017</a:t>
            </a:fld>
            <a:endParaRPr lang="en-US"/>
          </a:p>
        </p:txBody>
      </p:sp>
      <p:sp>
        <p:nvSpPr>
          <p:cNvPr id="5" name="Footer Placeholder 4"/>
          <p:cNvSpPr>
            <a:spLocks noGrp="1"/>
          </p:cNvSpPr>
          <p:nvPr>
            <p:ph type="ftr" sz="quarter" idx="3"/>
          </p:nvPr>
        </p:nvSpPr>
        <p:spPr>
          <a:xfrm>
            <a:off x="849664" y="6329069"/>
            <a:ext cx="3086100" cy="365125"/>
          </a:xfrm>
          <a:prstGeom prst="rect">
            <a:avLst/>
          </a:prstGeom>
        </p:spPr>
        <p:txBody>
          <a:bodyPr vert="horz" lIns="91440" tIns="45720" rIns="91440" bIns="45720" rtlCol="0" anchor="ctr"/>
          <a:lstStyle>
            <a:lvl1pPr algn="l">
              <a:defRPr sz="800" spc="300">
                <a:solidFill>
                  <a:schemeClr val="tx1">
                    <a:lumMod val="65000"/>
                    <a:lumOff val="35000"/>
                  </a:schemeClr>
                </a:solidFill>
              </a:defRPr>
            </a:lvl1pPr>
          </a:lstStyle>
          <a:p>
            <a:r>
              <a:rPr lang="en-US" smtClean="0"/>
              <a:t>www.tdisdi.com</a:t>
            </a:r>
            <a:endParaRPr lang="en-US" dirty="0"/>
          </a:p>
        </p:txBody>
      </p:sp>
      <p:sp>
        <p:nvSpPr>
          <p:cNvPr id="6" name="Slide Number Placeholder 5"/>
          <p:cNvSpPr>
            <a:spLocks noGrp="1"/>
          </p:cNvSpPr>
          <p:nvPr>
            <p:ph type="sldNum" sz="quarter" idx="4"/>
          </p:nvPr>
        </p:nvSpPr>
        <p:spPr>
          <a:xfrm>
            <a:off x="477430" y="6378661"/>
            <a:ext cx="372234" cy="365125"/>
          </a:xfrm>
          <a:prstGeom prst="rect">
            <a:avLst/>
          </a:prstGeom>
        </p:spPr>
        <p:txBody>
          <a:bodyPr vert="horz" lIns="91440" tIns="45720" rIns="91440" bIns="45720" rtlCol="0" anchor="ctr"/>
          <a:lstStyle>
            <a:lvl1pPr algn="ctr">
              <a:defRPr sz="1200">
                <a:solidFill>
                  <a:schemeClr val="bg1"/>
                </a:solidFill>
              </a:defRPr>
            </a:lvl1pPr>
          </a:lstStyle>
          <a:p>
            <a:fld id="{031A6A8E-E912-4501-8AD3-CBFDBC0F7E08}" type="slidenum">
              <a:rPr lang="en-US" smtClean="0"/>
              <a:pPr/>
              <a:t>‹#›</a:t>
            </a:fld>
            <a:endParaRPr lang="en-US" dirty="0"/>
          </a:p>
        </p:txBody>
      </p:sp>
      <p:cxnSp>
        <p:nvCxnSpPr>
          <p:cNvPr id="10" name="Straight Connector 9"/>
          <p:cNvCxnSpPr/>
          <p:nvPr/>
        </p:nvCxnSpPr>
        <p:spPr>
          <a:xfrm>
            <a:off x="739157" y="6615296"/>
            <a:ext cx="7772400" cy="12081"/>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2" cstate="print">
            <a:extLst>
              <a:ext uri="{28A0092B-C50C-407E-A947-70E740481C1C}">
                <a14:useLocalDpi xmlns="" xmlns:a14="http://schemas.microsoft.com/office/drawing/2010/main" val="0"/>
              </a:ext>
            </a:extLst>
          </a:blip>
          <a:stretch>
            <a:fillRect/>
          </a:stretch>
        </p:blipFill>
        <p:spPr>
          <a:xfrm>
            <a:off x="7130776" y="6356351"/>
            <a:ext cx="1274067" cy="182880"/>
          </a:xfrm>
          <a:prstGeom prst="rect">
            <a:avLst/>
          </a:prstGeom>
        </p:spPr>
      </p:pic>
    </p:spTree>
    <p:extLst>
      <p:ext uri="{BB962C8B-B14F-4D97-AF65-F5344CB8AC3E}">
        <p14:creationId xmlns="" xmlns:p14="http://schemas.microsoft.com/office/powerpoint/2010/main" val="1335496958"/>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72" r:id="rId4"/>
    <p:sldLayoutId id="2147483673" r:id="rId5"/>
    <p:sldLayoutId id="2147483679" r:id="rId6"/>
    <p:sldLayoutId id="2147483674" r:id="rId7"/>
    <p:sldLayoutId id="2147483675" r:id="rId8"/>
    <p:sldLayoutId id="2147483678"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Lst>
  <p:transition advClick="0">
    <p:fade/>
  </p:transition>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990600" y="3124200"/>
            <a:ext cx="7772400" cy="791039"/>
          </a:xfrm>
        </p:spPr>
        <p:txBody>
          <a:bodyPr>
            <a:normAutofit/>
          </a:bodyPr>
          <a:lstStyle/>
          <a:p>
            <a:r>
              <a:rPr lang="en-US" sz="4400" dirty="0"/>
              <a:t>Chapter </a:t>
            </a:r>
            <a:r>
              <a:rPr lang="en-US" sz="4400" dirty="0" smtClean="0"/>
              <a:t>Five</a:t>
            </a:r>
            <a:endParaRPr lang="en-US" sz="4400" dirty="0"/>
          </a:p>
        </p:txBody>
      </p:sp>
      <p:sp>
        <p:nvSpPr>
          <p:cNvPr id="3078" name="Rectangle 6"/>
          <p:cNvSpPr>
            <a:spLocks noGrp="1" noChangeArrowheads="1"/>
          </p:cNvSpPr>
          <p:nvPr>
            <p:ph type="subTitle" idx="1"/>
          </p:nvPr>
        </p:nvSpPr>
        <p:spPr>
          <a:xfrm>
            <a:off x="1066800" y="3810000"/>
            <a:ext cx="7239000" cy="548573"/>
          </a:xfrm>
        </p:spPr>
        <p:txBody>
          <a:bodyPr>
            <a:noAutofit/>
          </a:bodyPr>
          <a:lstStyle/>
          <a:p>
            <a:r>
              <a:rPr lang="en-US" sz="4400" b="1" dirty="0" smtClean="0">
                <a:solidFill>
                  <a:schemeClr val="folHlink"/>
                </a:solidFill>
              </a:rPr>
              <a:t>Responding to Emergencies Underwater</a:t>
            </a:r>
            <a:endParaRPr lang="en-US" sz="4400" b="1" dirty="0">
              <a:solidFill>
                <a:schemeClr val="folHlink"/>
              </a:solidFill>
            </a:endParaRPr>
          </a:p>
        </p:txBody>
      </p:sp>
    </p:spTree>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28650" y="579437"/>
            <a:ext cx="7886700" cy="1325563"/>
          </a:xfrm>
        </p:spPr>
        <p:txBody>
          <a:bodyPr>
            <a:normAutofit/>
          </a:bodyPr>
          <a:lstStyle/>
          <a:p>
            <a:r>
              <a:rPr lang="en-US" dirty="0"/>
              <a:t>Underwater Emergencies</a:t>
            </a:r>
          </a:p>
        </p:txBody>
      </p:sp>
      <p:sp>
        <p:nvSpPr>
          <p:cNvPr id="79875" name="Rectangle 3"/>
          <p:cNvSpPr>
            <a:spLocks noGrp="1" noChangeArrowheads="1"/>
          </p:cNvSpPr>
          <p:nvPr>
            <p:ph type="body" idx="1"/>
          </p:nvPr>
        </p:nvSpPr>
        <p:spPr>
          <a:xfrm>
            <a:off x="838200" y="2133600"/>
            <a:ext cx="6172200" cy="4724400"/>
          </a:xfrm>
        </p:spPr>
        <p:txBody>
          <a:bodyPr/>
          <a:lstStyle/>
          <a:p>
            <a:pPr>
              <a:buFontTx/>
              <a:buNone/>
            </a:pPr>
            <a:r>
              <a:rPr lang="en-US" sz="2800" b="1" dirty="0"/>
              <a:t>Carotid sinus reflex</a:t>
            </a:r>
          </a:p>
          <a:p>
            <a:r>
              <a:rPr lang="en-US" sz="2400" dirty="0"/>
              <a:t>Sensors, located in neck, control blood pressure to brain</a:t>
            </a:r>
          </a:p>
          <a:p>
            <a:r>
              <a:rPr lang="en-US" sz="2400" dirty="0"/>
              <a:t>Tight hood, collar or neck seal can cause reduction in blood pressure </a:t>
            </a:r>
          </a:p>
          <a:p>
            <a:r>
              <a:rPr lang="en-US" sz="2400" dirty="0"/>
              <a:t>May result in dizziness, vertigo, or sudden blackout</a:t>
            </a:r>
            <a:endParaRPr lang="en-US"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28650" y="579437"/>
            <a:ext cx="7886700" cy="1325563"/>
          </a:xfrm>
        </p:spPr>
        <p:txBody>
          <a:bodyPr>
            <a:normAutofit/>
          </a:bodyPr>
          <a:lstStyle/>
          <a:p>
            <a:r>
              <a:rPr lang="en-US" dirty="0"/>
              <a:t>Underwater Emergencies</a:t>
            </a:r>
          </a:p>
        </p:txBody>
      </p:sp>
      <p:sp>
        <p:nvSpPr>
          <p:cNvPr id="80899" name="Rectangle 3"/>
          <p:cNvSpPr>
            <a:spLocks noGrp="1" noChangeArrowheads="1"/>
          </p:cNvSpPr>
          <p:nvPr>
            <p:ph type="body" idx="1"/>
          </p:nvPr>
        </p:nvSpPr>
        <p:spPr>
          <a:xfrm>
            <a:off x="838200" y="2133600"/>
            <a:ext cx="7620000" cy="4525963"/>
          </a:xfrm>
        </p:spPr>
        <p:txBody>
          <a:bodyPr/>
          <a:lstStyle/>
          <a:p>
            <a:pPr>
              <a:buFontTx/>
              <a:buNone/>
            </a:pPr>
            <a:r>
              <a:rPr lang="en-US" sz="2800" b="1" dirty="0"/>
              <a:t>Carbon monoxide poisoning</a:t>
            </a:r>
          </a:p>
          <a:p>
            <a:r>
              <a:rPr lang="en-US" sz="2400" dirty="0"/>
              <a:t>Stems from contaminated compressor intake, or poor compressor maintenance</a:t>
            </a:r>
          </a:p>
          <a:p>
            <a:r>
              <a:rPr lang="en-US" sz="2400" dirty="0"/>
              <a:t>CO bonds to hemoglobin, and prevents blood from carrying oxygen</a:t>
            </a:r>
          </a:p>
          <a:p>
            <a:r>
              <a:rPr lang="en-US" sz="2400" dirty="0"/>
              <a:t>May result in headache, tightness across forehead, or sudden collapse</a:t>
            </a:r>
            <a:endParaRPr lang="en-US"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28650" y="579437"/>
            <a:ext cx="7886700" cy="1325563"/>
          </a:xfrm>
        </p:spPr>
        <p:txBody>
          <a:bodyPr>
            <a:normAutofit/>
          </a:bodyPr>
          <a:lstStyle/>
          <a:p>
            <a:r>
              <a:rPr lang="en-US" dirty="0"/>
              <a:t>Underwater Emergencies</a:t>
            </a:r>
          </a:p>
        </p:txBody>
      </p:sp>
      <p:sp>
        <p:nvSpPr>
          <p:cNvPr id="81923" name="Rectangle 3"/>
          <p:cNvSpPr>
            <a:spLocks noGrp="1" noChangeArrowheads="1"/>
          </p:cNvSpPr>
          <p:nvPr>
            <p:ph type="body" idx="1"/>
          </p:nvPr>
        </p:nvSpPr>
        <p:spPr>
          <a:xfrm>
            <a:off x="838200" y="2133600"/>
            <a:ext cx="7620000" cy="4525963"/>
          </a:xfrm>
        </p:spPr>
        <p:txBody>
          <a:bodyPr/>
          <a:lstStyle/>
          <a:p>
            <a:pPr>
              <a:buFontTx/>
              <a:buNone/>
            </a:pPr>
            <a:r>
              <a:rPr lang="en-US" sz="2800" b="1" dirty="0"/>
              <a:t>Nitrogen narcosis</a:t>
            </a:r>
          </a:p>
          <a:p>
            <a:r>
              <a:rPr lang="en-US" sz="2400" dirty="0"/>
              <a:t>Caused by elevated pressure of nitrogen at depth</a:t>
            </a:r>
          </a:p>
          <a:p>
            <a:r>
              <a:rPr lang="en-US" sz="2400" dirty="0"/>
              <a:t>May adversely impact thinking and coordination </a:t>
            </a:r>
          </a:p>
          <a:p>
            <a:r>
              <a:rPr lang="en-US" sz="2400" dirty="0"/>
              <a:t>Other contributing factors include rapid descent, cold, exertion, fatigue, apprehension, and certain drugs</a:t>
            </a:r>
          </a:p>
          <a:p>
            <a:r>
              <a:rPr lang="en-US" sz="2400" dirty="0"/>
              <a:t>Effects subside upon ascent</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28650" y="579437"/>
            <a:ext cx="7886700" cy="1325563"/>
          </a:xfrm>
        </p:spPr>
        <p:txBody>
          <a:bodyPr>
            <a:normAutofit/>
          </a:bodyPr>
          <a:lstStyle/>
          <a:p>
            <a:r>
              <a:rPr lang="en-US" dirty="0"/>
              <a:t>Underwater Emergencies</a:t>
            </a:r>
          </a:p>
        </p:txBody>
      </p:sp>
      <p:sp>
        <p:nvSpPr>
          <p:cNvPr id="82947" name="Rectangle 3"/>
          <p:cNvSpPr>
            <a:spLocks noGrp="1" noChangeArrowheads="1"/>
          </p:cNvSpPr>
          <p:nvPr>
            <p:ph type="body" idx="1"/>
          </p:nvPr>
        </p:nvSpPr>
        <p:spPr>
          <a:xfrm>
            <a:off x="838200" y="2133600"/>
            <a:ext cx="4953000" cy="4495800"/>
          </a:xfrm>
        </p:spPr>
        <p:txBody>
          <a:bodyPr/>
          <a:lstStyle/>
          <a:p>
            <a:pPr>
              <a:buFontTx/>
              <a:buNone/>
            </a:pPr>
            <a:r>
              <a:rPr lang="en-US" sz="2800" b="1" dirty="0"/>
              <a:t>Squeezes</a:t>
            </a:r>
          </a:p>
          <a:p>
            <a:r>
              <a:rPr lang="en-US" sz="2800" dirty="0"/>
              <a:t>Caused by an </a:t>
            </a:r>
            <a:r>
              <a:rPr lang="en-US" sz="2800" dirty="0" err="1"/>
              <a:t>unequalized</a:t>
            </a:r>
            <a:r>
              <a:rPr lang="en-US" sz="2800" dirty="0"/>
              <a:t> air space</a:t>
            </a:r>
          </a:p>
          <a:p>
            <a:r>
              <a:rPr lang="en-US" sz="2800" dirty="0"/>
              <a:t>Natural air spaces:  middle ears, sinuses, lungs</a:t>
            </a:r>
          </a:p>
          <a:p>
            <a:r>
              <a:rPr lang="en-US" sz="2800" dirty="0"/>
              <a:t>Artificial air </a:t>
            </a:r>
            <a:r>
              <a:rPr lang="en-US" sz="2800" dirty="0" smtClean="0"/>
              <a:t>spaces:  mask</a:t>
            </a:r>
            <a:r>
              <a:rPr lang="en-US" sz="2800" dirty="0"/>
              <a:t>, dry suit, hood</a:t>
            </a:r>
          </a:p>
        </p:txBody>
      </p:sp>
      <p:pic>
        <p:nvPicPr>
          <p:cNvPr id="82948" name="Picture 4" descr="SDI_OW Air Space Lungs2_6.png                                  0000BD17&#10;Maxtor 300                     C168EF42:"/>
          <p:cNvPicPr>
            <a:picLocks noChangeAspect="1" noChangeArrowheads="1"/>
          </p:cNvPicPr>
          <p:nvPr/>
        </p:nvPicPr>
        <p:blipFill>
          <a:blip r:embed="rId2" cstate="print"/>
          <a:srcRect/>
          <a:stretch>
            <a:fillRect/>
          </a:stretch>
        </p:blipFill>
        <p:spPr bwMode="auto">
          <a:xfrm>
            <a:off x="6172200" y="1828800"/>
            <a:ext cx="1985010" cy="1828800"/>
          </a:xfrm>
          <a:prstGeom prst="rect">
            <a:avLst/>
          </a:prstGeom>
          <a:noFill/>
        </p:spPr>
      </p:pic>
      <p:pic>
        <p:nvPicPr>
          <p:cNvPr id="82949" name="Picture 5" descr="SDI_OW Ear Compar2_10.png                                      0000BD17&#10;Maxtor 300                     C168EF42:"/>
          <p:cNvPicPr>
            <a:picLocks noChangeAspect="1" noChangeArrowheads="1"/>
          </p:cNvPicPr>
          <p:nvPr/>
        </p:nvPicPr>
        <p:blipFill>
          <a:blip r:embed="rId3" cstate="print"/>
          <a:srcRect/>
          <a:stretch>
            <a:fillRect/>
          </a:stretch>
        </p:blipFill>
        <p:spPr bwMode="auto">
          <a:xfrm>
            <a:off x="6324600" y="3657600"/>
            <a:ext cx="1711678" cy="2438400"/>
          </a:xfrm>
          <a:prstGeom prst="rect">
            <a:avLst/>
          </a:prstGeom>
          <a:noFill/>
        </p:spPr>
      </p:pic>
      <p:sp>
        <p:nvSpPr>
          <p:cNvPr id="6" name="Slide Number Placeholder 5"/>
          <p:cNvSpPr>
            <a:spLocks noGrp="1"/>
          </p:cNvSpPr>
          <p:nvPr>
            <p:ph type="sldNum" sz="quarter" idx="12"/>
          </p:nvPr>
        </p:nvSpPr>
        <p:spPr/>
        <p:txBody>
          <a:bodyPr/>
          <a:lstStyle/>
          <a:p>
            <a:fld id="{031A6A8E-E912-4501-8AD3-CBFDBC0F7E08}"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3971" name="Rectangle 3"/>
          <p:cNvSpPr>
            <a:spLocks noGrp="1" noChangeArrowheads="1"/>
          </p:cNvSpPr>
          <p:nvPr>
            <p:ph type="body" idx="1"/>
          </p:nvPr>
        </p:nvSpPr>
        <p:spPr>
          <a:xfrm>
            <a:off x="838200" y="2133600"/>
            <a:ext cx="7620000" cy="4525963"/>
          </a:xfrm>
        </p:spPr>
        <p:txBody>
          <a:bodyPr/>
          <a:lstStyle/>
          <a:p>
            <a:pPr>
              <a:buFontTx/>
              <a:buNone/>
            </a:pPr>
            <a:r>
              <a:rPr lang="en-US" sz="2800" b="1" dirty="0" err="1"/>
              <a:t>Barotrauma</a:t>
            </a:r>
            <a:endParaRPr lang="en-US" sz="2800" b="1" dirty="0"/>
          </a:p>
          <a:p>
            <a:r>
              <a:rPr lang="en-US" sz="2400" dirty="0"/>
              <a:t>Any pressure-related injury</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4995" name="Rectangle 3"/>
          <p:cNvSpPr>
            <a:spLocks noGrp="1" noChangeArrowheads="1"/>
          </p:cNvSpPr>
          <p:nvPr>
            <p:ph type="body" idx="1"/>
          </p:nvPr>
        </p:nvSpPr>
        <p:spPr>
          <a:xfrm>
            <a:off x="838200" y="2133600"/>
            <a:ext cx="7620000" cy="4525963"/>
          </a:xfrm>
        </p:spPr>
        <p:txBody>
          <a:bodyPr/>
          <a:lstStyle/>
          <a:p>
            <a:pPr>
              <a:buFontTx/>
              <a:buNone/>
            </a:pPr>
            <a:r>
              <a:rPr lang="en-US" sz="2800" b="1"/>
              <a:t>Decompression illness (DCI)</a:t>
            </a:r>
          </a:p>
          <a:p>
            <a:r>
              <a:rPr lang="en-US" sz="2400"/>
              <a:t>Broad category of major barotraumas</a:t>
            </a:r>
          </a:p>
          <a:p>
            <a:r>
              <a:rPr lang="en-US" sz="2400"/>
              <a:t>Includes DCS, AGE, other over expansion injuries</a:t>
            </a:r>
          </a:p>
        </p:txBody>
      </p:sp>
      <p:pic>
        <p:nvPicPr>
          <p:cNvPr id="84996" name="Picture 4" descr="Cozumel Chamber.png                                            0000BD17&#10;Maxtor 300                     C168EF42:"/>
          <p:cNvPicPr>
            <a:picLocks noChangeAspect="1" noChangeArrowheads="1"/>
          </p:cNvPicPr>
          <p:nvPr/>
        </p:nvPicPr>
        <p:blipFill>
          <a:blip r:embed="rId2" cstate="print"/>
          <a:srcRect/>
          <a:stretch>
            <a:fillRect/>
          </a:stretch>
        </p:blipFill>
        <p:spPr bwMode="auto">
          <a:xfrm>
            <a:off x="2743200" y="3886200"/>
            <a:ext cx="3276600" cy="214788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6019" name="Rectangle 3"/>
          <p:cNvSpPr>
            <a:spLocks noGrp="1" noChangeArrowheads="1"/>
          </p:cNvSpPr>
          <p:nvPr>
            <p:ph type="body" idx="1"/>
          </p:nvPr>
        </p:nvSpPr>
        <p:spPr>
          <a:xfrm>
            <a:off x="838200" y="2133600"/>
            <a:ext cx="7620000" cy="4525963"/>
          </a:xfrm>
        </p:spPr>
        <p:txBody>
          <a:bodyPr/>
          <a:lstStyle/>
          <a:p>
            <a:pPr>
              <a:buFontTx/>
              <a:buNone/>
            </a:pPr>
            <a:r>
              <a:rPr lang="en-US" sz="2800" b="1" dirty="0"/>
              <a:t>Decompression sickness (DCS, “bends”)</a:t>
            </a:r>
          </a:p>
          <a:p>
            <a:r>
              <a:rPr lang="en-US" sz="2400" dirty="0"/>
              <a:t>Dissolved nitrogen comes out of solution upon ascent, forming bubbles</a:t>
            </a:r>
          </a:p>
          <a:p>
            <a:r>
              <a:rPr lang="en-US" sz="2400" dirty="0"/>
              <a:t>DCS is avoided by adhering to depth and time limits defined by a personal dive computer or dive tables</a:t>
            </a:r>
          </a:p>
          <a:p>
            <a:r>
              <a:rPr lang="en-US" sz="2400" dirty="0"/>
              <a:t>Other contributing factors include rapid ascent, over exertion, fatigue, dehydration, hypothermia, hyperthermia, older age, poor physical condition, and certain drugs</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7043" name="Rectangle 3"/>
          <p:cNvSpPr>
            <a:spLocks noGrp="1" noChangeArrowheads="1"/>
          </p:cNvSpPr>
          <p:nvPr>
            <p:ph type="body" idx="1"/>
          </p:nvPr>
        </p:nvSpPr>
        <p:spPr>
          <a:xfrm>
            <a:off x="838200" y="2133600"/>
            <a:ext cx="7620000" cy="4525963"/>
          </a:xfrm>
        </p:spPr>
        <p:txBody>
          <a:bodyPr/>
          <a:lstStyle/>
          <a:p>
            <a:pPr>
              <a:buFontTx/>
              <a:buNone/>
            </a:pPr>
            <a:r>
              <a:rPr lang="en-US" sz="2800" b="1" dirty="0"/>
              <a:t>Decompression Sickness, </a:t>
            </a:r>
            <a:r>
              <a:rPr lang="en-US" sz="2600" b="1" i="1" dirty="0"/>
              <a:t>continued</a:t>
            </a:r>
            <a:endParaRPr lang="en-US" sz="2600" b="1" dirty="0"/>
          </a:p>
          <a:p>
            <a:r>
              <a:rPr lang="en-US" sz="2400" dirty="0"/>
              <a:t>Type I:  pain, and/or skin rash</a:t>
            </a:r>
          </a:p>
          <a:p>
            <a:r>
              <a:rPr lang="en-US" sz="2400" dirty="0"/>
              <a:t>Type II:  impairment of sensation, motor skills, thought processes, behavior, and/or vital function</a:t>
            </a:r>
          </a:p>
          <a:p>
            <a:r>
              <a:rPr lang="en-US" sz="2400" dirty="0"/>
              <a:t>May occur shortly after the dive, or up to 24 to 48 hours later</a:t>
            </a:r>
          </a:p>
          <a:p>
            <a:r>
              <a:rPr lang="en-US" sz="2400" dirty="0"/>
              <a:t>Symptoms often develop gradually, or may quickly cascade</a:t>
            </a:r>
            <a:endParaRPr lang="en-US"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8067" name="Rectangle 3"/>
          <p:cNvSpPr>
            <a:spLocks noGrp="1" noChangeArrowheads="1"/>
          </p:cNvSpPr>
          <p:nvPr>
            <p:ph type="body" idx="1"/>
          </p:nvPr>
        </p:nvSpPr>
        <p:spPr>
          <a:xfrm>
            <a:off x="838200" y="2133600"/>
            <a:ext cx="7620000" cy="4525963"/>
          </a:xfrm>
        </p:spPr>
        <p:txBody>
          <a:bodyPr/>
          <a:lstStyle/>
          <a:p>
            <a:pPr>
              <a:buFontTx/>
              <a:buNone/>
            </a:pPr>
            <a:r>
              <a:rPr lang="en-US" sz="2800" b="1" dirty="0"/>
              <a:t>Arterial Gas Embolism (AGE)</a:t>
            </a:r>
          </a:p>
          <a:p>
            <a:r>
              <a:rPr lang="en-US" sz="2400" dirty="0"/>
              <a:t>Gas bubble passes across alveoli, enters arterial blood flow</a:t>
            </a:r>
          </a:p>
          <a:p>
            <a:r>
              <a:rPr lang="en-US" sz="2400" dirty="0"/>
              <a:t>If bubble lodges in brain, may produce symptoms similar to stroke</a:t>
            </a:r>
          </a:p>
          <a:p>
            <a:r>
              <a:rPr lang="en-US" sz="2400" dirty="0"/>
              <a:t>If bubble lodges in coronary artery, may produce cardiac arrest</a:t>
            </a:r>
          </a:p>
          <a:p>
            <a:r>
              <a:rPr lang="en-US" sz="2400" dirty="0"/>
              <a:t>Onset of symptoms is often immediate </a:t>
            </a:r>
            <a:r>
              <a:rPr lang="en-US" sz="2400" dirty="0" smtClean="0"/>
              <a:t>and dramatic</a:t>
            </a:r>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89091" name="Rectangle 3"/>
          <p:cNvSpPr>
            <a:spLocks noGrp="1" noChangeArrowheads="1"/>
          </p:cNvSpPr>
          <p:nvPr>
            <p:ph type="body" idx="1"/>
          </p:nvPr>
        </p:nvSpPr>
        <p:spPr>
          <a:xfrm>
            <a:off x="838200" y="2133600"/>
            <a:ext cx="7620000" cy="4525963"/>
          </a:xfrm>
        </p:spPr>
        <p:txBody>
          <a:bodyPr/>
          <a:lstStyle/>
          <a:p>
            <a:pPr>
              <a:buFontTx/>
              <a:buNone/>
            </a:pPr>
            <a:r>
              <a:rPr lang="en-US" sz="2800" b="1" dirty="0"/>
              <a:t>Other lung expansion injury (lung rupture)</a:t>
            </a:r>
          </a:p>
          <a:p>
            <a:r>
              <a:rPr lang="en-US" sz="2400" dirty="0" err="1"/>
              <a:t>Mediastinal</a:t>
            </a:r>
            <a:r>
              <a:rPr lang="en-US" sz="2400" dirty="0"/>
              <a:t> emphysema:  escaping gas gathers around heart and lungs, applying pressure on vital organs</a:t>
            </a:r>
          </a:p>
          <a:p>
            <a:r>
              <a:rPr lang="en-US" sz="2400" dirty="0"/>
              <a:t>Subcutaneous emphysema:  escaping gas gathers under the skin, often near the neck applying pressure on the trachea</a:t>
            </a:r>
          </a:p>
          <a:p>
            <a:r>
              <a:rPr lang="en-US" sz="2400" dirty="0" err="1"/>
              <a:t>Pneumothorax</a:t>
            </a:r>
            <a:r>
              <a:rPr lang="en-US" sz="2400" dirty="0"/>
              <a:t>:  escaping gas gathers in the pleural sac surrounding the lungs, applying pressure and causing a lung collapse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28600" y="2133600"/>
            <a:ext cx="6096000" cy="4038600"/>
          </a:xfrm>
        </p:spPr>
        <p:txBody>
          <a:bodyPr>
            <a:normAutofit/>
          </a:bodyPr>
          <a:lstStyle/>
          <a:p>
            <a:pPr marL="914400" lvl="1" indent="-342900">
              <a:spcBef>
                <a:spcPct val="10000"/>
              </a:spcBef>
              <a:buFont typeface="Wingdings" charset="2"/>
              <a:buChar char="ü"/>
            </a:pPr>
            <a:r>
              <a:rPr lang="en-US" sz="2800" dirty="0" smtClean="0">
                <a:solidFill>
                  <a:schemeClr val="accent1"/>
                </a:solidFill>
              </a:rPr>
              <a:t>Accident </a:t>
            </a:r>
            <a:r>
              <a:rPr lang="en-US" sz="2800" dirty="0">
                <a:solidFill>
                  <a:schemeClr val="accent1"/>
                </a:solidFill>
              </a:rPr>
              <a:t>Prevention</a:t>
            </a:r>
          </a:p>
          <a:p>
            <a:pPr marL="914400" lvl="1" indent="-342900">
              <a:spcBef>
                <a:spcPct val="10000"/>
              </a:spcBef>
              <a:buFont typeface="Wingdings" charset="2"/>
              <a:buChar char="ü"/>
            </a:pPr>
            <a:r>
              <a:rPr lang="en-US" sz="2800" dirty="0">
                <a:solidFill>
                  <a:schemeClr val="accent1"/>
                </a:solidFill>
              </a:rPr>
              <a:t>Signs of Trouble Underwater</a:t>
            </a:r>
          </a:p>
          <a:p>
            <a:pPr marL="914400" lvl="1" indent="-342900">
              <a:spcBef>
                <a:spcPct val="10000"/>
              </a:spcBef>
              <a:buFont typeface="Wingdings" charset="2"/>
              <a:buChar char="ü"/>
            </a:pPr>
            <a:r>
              <a:rPr lang="en-US" sz="2800" dirty="0">
                <a:solidFill>
                  <a:schemeClr val="accent1"/>
                </a:solidFill>
              </a:rPr>
              <a:t>Underwater Emergencies</a:t>
            </a:r>
          </a:p>
          <a:p>
            <a:pPr marL="914400" lvl="1" indent="-342900">
              <a:spcBef>
                <a:spcPct val="10000"/>
              </a:spcBef>
              <a:buFont typeface="Wingdings" charset="2"/>
              <a:buChar char="ü"/>
            </a:pPr>
            <a:r>
              <a:rPr lang="en-US" sz="2800" dirty="0">
                <a:solidFill>
                  <a:schemeClr val="accent1"/>
                </a:solidFill>
              </a:rPr>
              <a:t>Major </a:t>
            </a:r>
            <a:r>
              <a:rPr lang="en-US" sz="2800" dirty="0" err="1">
                <a:solidFill>
                  <a:schemeClr val="accent1"/>
                </a:solidFill>
              </a:rPr>
              <a:t>Barotrauma</a:t>
            </a:r>
            <a:endParaRPr lang="en-US" sz="2800" dirty="0">
              <a:solidFill>
                <a:schemeClr val="accent1"/>
              </a:solidFill>
            </a:endParaRPr>
          </a:p>
          <a:p>
            <a:pPr marL="914400" lvl="1" indent="-342900">
              <a:spcBef>
                <a:spcPct val="10000"/>
              </a:spcBef>
              <a:buFont typeface="Wingdings" charset="2"/>
              <a:buChar char="ü"/>
            </a:pPr>
            <a:r>
              <a:rPr lang="en-US" sz="2800" dirty="0">
                <a:solidFill>
                  <a:schemeClr val="accent1"/>
                </a:solidFill>
              </a:rPr>
              <a:t>Marine Life Injuries</a:t>
            </a:r>
            <a:endParaRPr lang="en-US" sz="2800" dirty="0"/>
          </a:p>
        </p:txBody>
      </p:sp>
      <p:pic>
        <p:nvPicPr>
          <p:cNvPr id="3" name="Picture 5" descr="Surfacing diver.png                                            0000BD17&#10;Maxtor 300                     C168EF42:"/>
          <p:cNvPicPr>
            <a:picLocks noChangeAspect="1" noChangeArrowheads="1"/>
          </p:cNvPicPr>
          <p:nvPr/>
        </p:nvPicPr>
        <p:blipFill>
          <a:blip r:embed="rId2" cstate="print"/>
          <a:srcRect/>
          <a:stretch>
            <a:fillRect/>
          </a:stretch>
        </p:blipFill>
        <p:spPr bwMode="auto">
          <a:xfrm rot="766114">
            <a:off x="6452808" y="2148674"/>
            <a:ext cx="1822450" cy="2743200"/>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12"/>
          </p:nvPr>
        </p:nvSpPr>
        <p:spPr/>
        <p:txBody>
          <a:bodyPr/>
          <a:lstStyle/>
          <a:p>
            <a:fld id="{031A6A8E-E912-4501-8AD3-CBFDBC0F7E0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6" name="Rectangle 2"/>
          <p:cNvSpPr>
            <a:spLocks noGrp="1" noChangeArrowheads="1"/>
          </p:cNvSpPr>
          <p:nvPr>
            <p:ph type="title"/>
          </p:nvPr>
        </p:nvSpPr>
        <p:spPr>
          <a:xfrm>
            <a:off x="457200" y="685800"/>
            <a:ext cx="8229600" cy="1143000"/>
          </a:xfrm>
        </p:spPr>
        <p:txBody>
          <a:bodyPr>
            <a:normAutofit/>
          </a:bodyPr>
          <a:lstStyle/>
          <a:p>
            <a:r>
              <a:rPr lang="en-US" dirty="0"/>
              <a:t>Topics </a:t>
            </a:r>
            <a:r>
              <a:rPr lang="en-US" dirty="0" smtClean="0"/>
              <a:t>In </a:t>
            </a:r>
            <a:r>
              <a:rPr lang="en-US" dirty="0"/>
              <a:t>T</a:t>
            </a:r>
            <a:r>
              <a:rPr lang="en-US" dirty="0" smtClean="0"/>
              <a:t>his </a:t>
            </a:r>
            <a:r>
              <a:rPr lang="en-US" dirty="0"/>
              <a:t>C</a:t>
            </a:r>
            <a:r>
              <a:rPr lang="en-US" dirty="0" smtClean="0"/>
              <a:t>hapter</a:t>
            </a:r>
            <a:endParaRPr lang="en-US" dirty="0"/>
          </a:p>
        </p:txBody>
      </p:sp>
    </p:spTree>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7" name="Picture 5" descr="Boat op talk on radio.png                                      0000BD17&#10;Maxtor 300                     C168EF42:"/>
          <p:cNvPicPr>
            <a:picLocks noChangeAspect="1" noChangeArrowheads="1"/>
          </p:cNvPicPr>
          <p:nvPr/>
        </p:nvPicPr>
        <p:blipFill>
          <a:blip r:embed="rId2" cstate="print"/>
          <a:srcRect/>
          <a:stretch>
            <a:fillRect/>
          </a:stretch>
        </p:blipFill>
        <p:spPr bwMode="auto">
          <a:xfrm rot="501915">
            <a:off x="6671509" y="2641888"/>
            <a:ext cx="1955878" cy="2817008"/>
          </a:xfrm>
          <a:prstGeom prst="rect">
            <a:avLst/>
          </a:prstGeom>
          <a:ln>
            <a:noFill/>
          </a:ln>
          <a:effectLst>
            <a:outerShdw blurRad="292100" dist="139700" dir="2700000" algn="tl" rotWithShape="0">
              <a:srgbClr val="333333">
                <a:alpha val="65000"/>
              </a:srgbClr>
            </a:outerShdw>
          </a:effectLst>
        </p:spPr>
      </p:pic>
      <p:sp>
        <p:nvSpPr>
          <p:cNvPr id="90114" name="Rectangle 2"/>
          <p:cNvSpPr>
            <a:spLocks noGrp="1" noChangeArrowheads="1"/>
          </p:cNvSpPr>
          <p:nvPr>
            <p:ph type="title"/>
          </p:nvPr>
        </p:nvSpPr>
        <p:spPr>
          <a:xfrm>
            <a:off x="628650" y="579437"/>
            <a:ext cx="7886700" cy="1325563"/>
          </a:xfrm>
        </p:spPr>
        <p:txBody>
          <a:bodyPr>
            <a:normAutofit/>
          </a:bodyPr>
          <a:lstStyle/>
          <a:p>
            <a:r>
              <a:rPr lang="en-US" dirty="0"/>
              <a:t>Major </a:t>
            </a:r>
            <a:r>
              <a:rPr lang="en-US" dirty="0" err="1"/>
              <a:t>Barotrauma</a:t>
            </a:r>
            <a:endParaRPr lang="en-US" dirty="0"/>
          </a:p>
        </p:txBody>
      </p:sp>
      <p:sp>
        <p:nvSpPr>
          <p:cNvPr id="90115" name="Rectangle 3"/>
          <p:cNvSpPr>
            <a:spLocks noGrp="1" noChangeArrowheads="1"/>
          </p:cNvSpPr>
          <p:nvPr>
            <p:ph type="body" idx="1"/>
          </p:nvPr>
        </p:nvSpPr>
        <p:spPr>
          <a:xfrm>
            <a:off x="838200" y="2133600"/>
            <a:ext cx="7620000" cy="4525963"/>
          </a:xfrm>
        </p:spPr>
        <p:txBody>
          <a:bodyPr/>
          <a:lstStyle/>
          <a:p>
            <a:pPr>
              <a:buFontTx/>
              <a:buNone/>
            </a:pPr>
            <a:r>
              <a:rPr lang="en-US" sz="2800" b="1" dirty="0"/>
              <a:t>First Aid is the same for all DCI</a:t>
            </a:r>
          </a:p>
          <a:p>
            <a:r>
              <a:rPr lang="en-US" sz="2400" dirty="0"/>
              <a:t>Activate EMS / seek medical attention</a:t>
            </a:r>
          </a:p>
          <a:p>
            <a:r>
              <a:rPr lang="en-US" sz="2400" dirty="0"/>
              <a:t>Have patient lie down (left side preferred)</a:t>
            </a:r>
          </a:p>
          <a:p>
            <a:r>
              <a:rPr lang="en-US" sz="2400" dirty="0"/>
              <a:t>Administer oxygen</a:t>
            </a:r>
          </a:p>
          <a:p>
            <a:r>
              <a:rPr lang="en-US" sz="2400" dirty="0"/>
              <a:t>Provide fluids (if conscious)</a:t>
            </a:r>
          </a:p>
          <a:p>
            <a:r>
              <a:rPr lang="en-US" sz="2400" dirty="0"/>
              <a:t>Monitor patient</a:t>
            </a:r>
          </a:p>
          <a:p>
            <a:r>
              <a:rPr lang="en-US" sz="2400" dirty="0"/>
              <a:t>Treat for shock</a:t>
            </a:r>
          </a:p>
          <a:p>
            <a:r>
              <a:rPr lang="en-US" sz="2400" dirty="0"/>
              <a:t>Administer CPR when appropriate</a:t>
            </a:r>
          </a:p>
        </p:txBody>
      </p:sp>
      <p:sp>
        <p:nvSpPr>
          <p:cNvPr id="5" name="Slide Number Placeholder 4"/>
          <p:cNvSpPr>
            <a:spLocks noGrp="1"/>
          </p:cNvSpPr>
          <p:nvPr>
            <p:ph type="sldNum" sz="quarter" idx="12"/>
          </p:nvPr>
        </p:nvSpPr>
        <p:spPr/>
        <p:txBody>
          <a:bodyPr/>
          <a:lstStyle/>
          <a:p>
            <a:fld id="{031A6A8E-E912-4501-8AD3-CBFDBC0F7E0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28650" y="579437"/>
            <a:ext cx="7886700" cy="1325563"/>
          </a:xfrm>
        </p:spPr>
        <p:txBody>
          <a:bodyPr>
            <a:normAutofit/>
          </a:bodyPr>
          <a:lstStyle/>
          <a:p>
            <a:r>
              <a:rPr lang="en-US" dirty="0"/>
              <a:t>Marine Life Injuries</a:t>
            </a:r>
          </a:p>
        </p:txBody>
      </p:sp>
      <p:sp>
        <p:nvSpPr>
          <p:cNvPr id="91139" name="Rectangle 3"/>
          <p:cNvSpPr>
            <a:spLocks noGrp="1" noChangeArrowheads="1"/>
          </p:cNvSpPr>
          <p:nvPr>
            <p:ph type="body" idx="1"/>
          </p:nvPr>
        </p:nvSpPr>
        <p:spPr>
          <a:xfrm>
            <a:off x="838200" y="2133600"/>
            <a:ext cx="6477000" cy="4525963"/>
          </a:xfrm>
        </p:spPr>
        <p:txBody>
          <a:bodyPr/>
          <a:lstStyle/>
          <a:p>
            <a:pPr>
              <a:buFontTx/>
              <a:buNone/>
            </a:pPr>
            <a:r>
              <a:rPr lang="en-US" sz="2800" b="1" dirty="0"/>
              <a:t>Punctures – bites and spine wounds</a:t>
            </a:r>
          </a:p>
          <a:p>
            <a:r>
              <a:rPr lang="en-US" sz="2400" dirty="0"/>
              <a:t>Control bleeding</a:t>
            </a:r>
          </a:p>
          <a:p>
            <a:r>
              <a:rPr lang="en-US" sz="2400" dirty="0"/>
              <a:t>Clean with fresh water and soap</a:t>
            </a:r>
          </a:p>
          <a:p>
            <a:r>
              <a:rPr lang="en-US" sz="2400" dirty="0"/>
              <a:t>If spines are embedded in skin, remove if possible</a:t>
            </a:r>
          </a:p>
          <a:p>
            <a:r>
              <a:rPr lang="en-US" sz="2400" dirty="0"/>
              <a:t>Apply antiseptic / antibiotic</a:t>
            </a:r>
          </a:p>
          <a:p>
            <a:r>
              <a:rPr lang="en-US" sz="2400" dirty="0"/>
              <a:t>Bandage wound</a:t>
            </a:r>
          </a:p>
          <a:p>
            <a:r>
              <a:rPr lang="en-US" sz="2400" dirty="0"/>
              <a:t>Seek medical attention when appropriate</a:t>
            </a:r>
          </a:p>
        </p:txBody>
      </p:sp>
      <p:pic>
        <p:nvPicPr>
          <p:cNvPr id="91140" name="Picture 4" descr="&#10;Jellyfish.png                                                  0000BD17&#10;Maxtor 300                     C168EF42:"/>
          <p:cNvPicPr>
            <a:picLocks noChangeAspect="1" noChangeArrowheads="1"/>
          </p:cNvPicPr>
          <p:nvPr/>
        </p:nvPicPr>
        <p:blipFill>
          <a:blip r:embed="rId2" cstate="print"/>
          <a:srcRect l="13115" t="20000" r="25680"/>
          <a:stretch>
            <a:fillRect/>
          </a:stretch>
        </p:blipFill>
        <p:spPr bwMode="auto">
          <a:xfrm>
            <a:off x="6934200" y="2286000"/>
            <a:ext cx="1887415" cy="1752600"/>
          </a:xfrm>
          <a:prstGeom prst="rect">
            <a:avLst/>
          </a:prstGeom>
          <a:ln>
            <a:noFill/>
          </a:ln>
          <a:effectLst>
            <a:outerShdw blurRad="292100" dist="139700" dir="2700000" algn="tl" rotWithShape="0">
              <a:srgbClr val="333333">
                <a:alpha val="65000"/>
              </a:srgbClr>
            </a:outerShdw>
          </a:effectLst>
        </p:spPr>
      </p:pic>
      <p:pic>
        <p:nvPicPr>
          <p:cNvPr id="91142" name="Picture 6" descr="Lionfish.png                                                   0000BD17&#10;Maxtor 300                     C168EF42:"/>
          <p:cNvPicPr>
            <a:picLocks noChangeAspect="1" noChangeArrowheads="1"/>
          </p:cNvPicPr>
          <p:nvPr/>
        </p:nvPicPr>
        <p:blipFill>
          <a:blip r:embed="rId3" cstate="print"/>
          <a:srcRect/>
          <a:stretch>
            <a:fillRect/>
          </a:stretch>
        </p:blipFill>
        <p:spPr bwMode="auto">
          <a:xfrm>
            <a:off x="6934200" y="4191000"/>
            <a:ext cx="1905000" cy="1704620"/>
          </a:xfrm>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031A6A8E-E912-4501-8AD3-CBFDBC0F7E08}"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28650" y="579437"/>
            <a:ext cx="7886700" cy="1325563"/>
          </a:xfrm>
        </p:spPr>
        <p:txBody>
          <a:bodyPr>
            <a:normAutofit/>
          </a:bodyPr>
          <a:lstStyle/>
          <a:p>
            <a:r>
              <a:rPr lang="en-US" dirty="0"/>
              <a:t>Marine Life Injuries</a:t>
            </a:r>
          </a:p>
        </p:txBody>
      </p:sp>
      <p:sp>
        <p:nvSpPr>
          <p:cNvPr id="92163" name="Rectangle 3"/>
          <p:cNvSpPr>
            <a:spLocks noGrp="1" noChangeArrowheads="1"/>
          </p:cNvSpPr>
          <p:nvPr>
            <p:ph type="body" idx="1"/>
          </p:nvPr>
        </p:nvSpPr>
        <p:spPr>
          <a:xfrm>
            <a:off x="838200" y="2133600"/>
            <a:ext cx="7620000" cy="4525963"/>
          </a:xfrm>
        </p:spPr>
        <p:txBody>
          <a:bodyPr/>
          <a:lstStyle/>
          <a:p>
            <a:pPr>
              <a:buFontTx/>
              <a:buNone/>
            </a:pPr>
            <a:r>
              <a:rPr lang="en-US" sz="2800" b="1" dirty="0" err="1"/>
              <a:t>Envenomation</a:t>
            </a:r>
            <a:r>
              <a:rPr lang="en-US" b="1" dirty="0"/>
              <a:t> </a:t>
            </a:r>
          </a:p>
          <a:p>
            <a:r>
              <a:rPr lang="en-US" sz="2400" dirty="0"/>
              <a:t>Soak in hot water</a:t>
            </a:r>
          </a:p>
          <a:p>
            <a:r>
              <a:rPr lang="en-US" sz="2400" dirty="0"/>
              <a:t>Apply constriction bandage</a:t>
            </a:r>
          </a:p>
          <a:p>
            <a:r>
              <a:rPr lang="en-US" sz="2400" dirty="0"/>
              <a:t>Splint the limb, to limit movement</a:t>
            </a:r>
          </a:p>
          <a:p>
            <a:r>
              <a:rPr lang="en-US" sz="2400" dirty="0"/>
              <a:t>May be life-threatening;  seek medical attention,  and be prepared to administer CPR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28650" y="579437"/>
            <a:ext cx="7886700" cy="1325563"/>
          </a:xfrm>
        </p:spPr>
        <p:txBody>
          <a:bodyPr>
            <a:normAutofit/>
          </a:bodyPr>
          <a:lstStyle/>
          <a:p>
            <a:r>
              <a:rPr lang="en-US" dirty="0"/>
              <a:t>Marine Life Injuries</a:t>
            </a:r>
          </a:p>
        </p:txBody>
      </p:sp>
      <p:sp>
        <p:nvSpPr>
          <p:cNvPr id="93187" name="Rectangle 3"/>
          <p:cNvSpPr>
            <a:spLocks noGrp="1" noChangeArrowheads="1"/>
          </p:cNvSpPr>
          <p:nvPr>
            <p:ph type="body" idx="1"/>
          </p:nvPr>
        </p:nvSpPr>
        <p:spPr>
          <a:xfrm>
            <a:off x="838200" y="2133600"/>
            <a:ext cx="7620000" cy="4525963"/>
          </a:xfrm>
        </p:spPr>
        <p:txBody>
          <a:bodyPr/>
          <a:lstStyle/>
          <a:p>
            <a:pPr>
              <a:buFontTx/>
              <a:buNone/>
            </a:pPr>
            <a:r>
              <a:rPr lang="en-US" sz="2800" b="1" dirty="0"/>
              <a:t>Stings – jellyfish and corals</a:t>
            </a:r>
          </a:p>
          <a:p>
            <a:r>
              <a:rPr lang="en-US" sz="2400" dirty="0"/>
              <a:t>Remove any clinging tentacles (wear gloves)</a:t>
            </a:r>
          </a:p>
          <a:p>
            <a:r>
              <a:rPr lang="en-US" sz="2400" dirty="0"/>
              <a:t>Neutralize with diluted baking soda paste or ammonia</a:t>
            </a:r>
          </a:p>
          <a:p>
            <a:r>
              <a:rPr lang="en-US" sz="2400" dirty="0"/>
              <a:t>Clean with fresh water and soap</a:t>
            </a:r>
          </a:p>
          <a:p>
            <a:r>
              <a:rPr lang="en-US" sz="2400" dirty="0"/>
              <a:t>Sometimes may be life-threatening;  seek medical attention when appropriate, and be prepared to administer CPR</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28650" y="579437"/>
            <a:ext cx="7886700" cy="1325563"/>
          </a:xfrm>
        </p:spPr>
        <p:txBody>
          <a:bodyPr>
            <a:normAutofit/>
          </a:bodyPr>
          <a:lstStyle/>
          <a:p>
            <a:r>
              <a:rPr lang="en-US" dirty="0"/>
              <a:t>Marine Life Injuries</a:t>
            </a:r>
          </a:p>
        </p:txBody>
      </p:sp>
      <p:sp>
        <p:nvSpPr>
          <p:cNvPr id="94211" name="Rectangle 3"/>
          <p:cNvSpPr>
            <a:spLocks noGrp="1" noChangeArrowheads="1"/>
          </p:cNvSpPr>
          <p:nvPr>
            <p:ph type="body" idx="1"/>
          </p:nvPr>
        </p:nvSpPr>
        <p:spPr>
          <a:xfrm>
            <a:off x="838200" y="2133600"/>
            <a:ext cx="7620000" cy="4525963"/>
          </a:xfrm>
        </p:spPr>
        <p:txBody>
          <a:bodyPr/>
          <a:lstStyle/>
          <a:p>
            <a:pPr>
              <a:buFontTx/>
              <a:buNone/>
            </a:pPr>
            <a:r>
              <a:rPr lang="en-US" sz="2800" b="1" dirty="0"/>
              <a:t>Cuts and scrapes – coral and barnacles</a:t>
            </a:r>
          </a:p>
          <a:p>
            <a:r>
              <a:rPr lang="en-US" sz="2400" dirty="0"/>
              <a:t>Control bleeding</a:t>
            </a:r>
          </a:p>
          <a:p>
            <a:r>
              <a:rPr lang="en-US" sz="2400" dirty="0"/>
              <a:t>Clean with fresh water and soap</a:t>
            </a:r>
          </a:p>
          <a:p>
            <a:r>
              <a:rPr lang="en-US" sz="2400" dirty="0"/>
              <a:t>Apply antiseptic / antibiotic</a:t>
            </a:r>
          </a:p>
          <a:p>
            <a:r>
              <a:rPr lang="en-US" sz="2400" dirty="0"/>
              <a:t>Bandage wound </a:t>
            </a:r>
          </a:p>
          <a:p>
            <a:r>
              <a:rPr lang="en-US" sz="2400" dirty="0"/>
              <a:t>Seek medical attention when appropriate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28650" y="609600"/>
            <a:ext cx="7886700" cy="1325563"/>
          </a:xfrm>
        </p:spPr>
        <p:txBody>
          <a:bodyPr>
            <a:normAutofit/>
          </a:bodyPr>
          <a:lstStyle/>
          <a:p>
            <a:r>
              <a:rPr lang="en-US" dirty="0"/>
              <a:t>Summary</a:t>
            </a:r>
          </a:p>
        </p:txBody>
      </p:sp>
      <p:sp>
        <p:nvSpPr>
          <p:cNvPr id="96259" name="Rectangle 3"/>
          <p:cNvSpPr>
            <a:spLocks noGrp="1" noChangeArrowheads="1"/>
          </p:cNvSpPr>
          <p:nvPr>
            <p:ph type="body" idx="1"/>
          </p:nvPr>
        </p:nvSpPr>
        <p:spPr>
          <a:xfrm>
            <a:off x="838200" y="2133600"/>
            <a:ext cx="7620000" cy="4525963"/>
          </a:xfrm>
        </p:spPr>
        <p:txBody>
          <a:bodyPr/>
          <a:lstStyle/>
          <a:p>
            <a:pPr>
              <a:buFontTx/>
              <a:buNone/>
            </a:pPr>
            <a:r>
              <a:rPr lang="en-US" sz="2800" b="1" dirty="0"/>
              <a:t>Underwater emergencies</a:t>
            </a:r>
          </a:p>
          <a:p>
            <a:r>
              <a:rPr lang="en-US" sz="2400" dirty="0"/>
              <a:t>Most underwater accidents stem from a diver’s actions, inactions, or reactions</a:t>
            </a:r>
          </a:p>
          <a:p>
            <a:r>
              <a:rPr lang="en-US" sz="2400" dirty="0"/>
              <a:t>Unconsciousness is the most serious underwater emergency</a:t>
            </a:r>
          </a:p>
          <a:p>
            <a:r>
              <a:rPr lang="en-US" sz="2400" dirty="0"/>
              <a:t>The priority is to get an unconscious diver to the surface as quickly as possible</a:t>
            </a:r>
          </a:p>
        </p:txBody>
      </p:sp>
      <p:sp>
        <p:nvSpPr>
          <p:cNvPr id="4" name="Slide Number Placeholder 3"/>
          <p:cNvSpPr>
            <a:spLocks noGrp="1"/>
          </p:cNvSpPr>
          <p:nvPr>
            <p:ph type="sldNum" sz="quarter" idx="12"/>
          </p:nvPr>
        </p:nvSpPr>
        <p:spPr/>
        <p:txBody>
          <a:bodyPr/>
          <a:lstStyle/>
          <a:p>
            <a:fld id="{031A6A8E-E912-4501-8AD3-CBFDBC0F7E0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31A6A8E-E912-4501-8AD3-CBFDBC0F7E0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
        <p:nvSpPr>
          <p:cNvPr id="7" name="Rectangle 4"/>
          <p:cNvSpPr txBox="1">
            <a:spLocks noChangeArrowheads="1"/>
          </p:cNvSpPr>
          <p:nvPr/>
        </p:nvSpPr>
        <p:spPr>
          <a:xfrm>
            <a:off x="685800" y="2971800"/>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1" u="none" strike="noStrike" kern="1200" cap="none" spc="0" normalizeH="0" baseline="0" noProof="0" smtClean="0">
                <a:ln>
                  <a:noFill/>
                </a:ln>
                <a:solidFill>
                  <a:schemeClr val="accent1"/>
                </a:solidFill>
                <a:effectLst/>
                <a:uLnTx/>
                <a:uFillTx/>
                <a:latin typeface="+mj-lt"/>
                <a:ea typeface="+mj-ea"/>
                <a:cs typeface="+mj-cs"/>
              </a:rPr>
              <a:t>Scuba I.Q. Review</a:t>
            </a:r>
            <a:endParaRPr kumimoji="0" lang="en-US" sz="4400" b="1" i="1"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30" name="Rectangle 2"/>
          <p:cNvSpPr>
            <a:spLocks noGrp="1" noChangeArrowheads="1"/>
          </p:cNvSpPr>
          <p:nvPr>
            <p:ph type="title"/>
          </p:nvPr>
        </p:nvSpPr>
        <p:spPr/>
        <p:txBody>
          <a:bodyPr>
            <a:normAutofit/>
          </a:bodyPr>
          <a:lstStyle/>
          <a:p>
            <a:r>
              <a:rPr lang="en-US" dirty="0"/>
              <a:t>Scuba IQ Review</a:t>
            </a:r>
          </a:p>
        </p:txBody>
      </p:sp>
      <p:sp>
        <p:nvSpPr>
          <p:cNvPr id="99331" name="Rectangle 3"/>
          <p:cNvSpPr>
            <a:spLocks noGrp="1" noChangeArrowheads="1"/>
          </p:cNvSpPr>
          <p:nvPr>
            <p:ph type="body" idx="1"/>
          </p:nvPr>
        </p:nvSpPr>
        <p:spPr>
          <a:xfrm>
            <a:off x="1371600" y="2286000"/>
            <a:ext cx="7620000" cy="1447800"/>
          </a:xfrm>
        </p:spPr>
        <p:txBody>
          <a:bodyPr/>
          <a:lstStyle/>
          <a:p>
            <a:pPr marL="609600" indent="-609600">
              <a:lnSpc>
                <a:spcPct val="90000"/>
              </a:lnSpc>
              <a:buNone/>
            </a:pPr>
            <a:r>
              <a:rPr lang="en-US" sz="2800" dirty="0" smtClean="0">
                <a:solidFill>
                  <a:schemeClr val="bg1"/>
                </a:solidFill>
              </a:rPr>
              <a:t>        </a:t>
            </a:r>
            <a:r>
              <a:rPr lang="ru-RU" sz="2800" dirty="0" smtClean="0">
                <a:solidFill>
                  <a:schemeClr val="bg1"/>
                </a:solidFill>
              </a:rPr>
              <a:t>What </a:t>
            </a:r>
            <a:r>
              <a:rPr lang="ru-RU" sz="2800" dirty="0">
                <a:solidFill>
                  <a:schemeClr val="bg1"/>
                </a:solidFill>
              </a:rPr>
              <a:t>indicators might warn you </a:t>
            </a:r>
            <a:r>
              <a:rPr lang="ru-RU" sz="2800" dirty="0" smtClean="0">
                <a:solidFill>
                  <a:schemeClr val="bg1"/>
                </a:solidFill>
              </a:rPr>
              <a:t>that</a:t>
            </a:r>
            <a:r>
              <a:rPr lang="en-US" sz="2800" dirty="0" smtClean="0">
                <a:solidFill>
                  <a:schemeClr val="bg1"/>
                </a:solidFill>
              </a:rPr>
              <a:t> </a:t>
            </a:r>
            <a:r>
              <a:rPr lang="ru-RU" sz="2800" dirty="0" smtClean="0">
                <a:solidFill>
                  <a:schemeClr val="bg1"/>
                </a:solidFill>
              </a:rPr>
              <a:t>your </a:t>
            </a:r>
            <a:r>
              <a:rPr lang="ru-RU" sz="2800" dirty="0">
                <a:solidFill>
                  <a:schemeClr val="bg1"/>
                </a:solidFill>
              </a:rPr>
              <a:t>buddy may be experiencing problems?</a:t>
            </a:r>
            <a:r>
              <a:rPr lang="ru-RU" dirty="0">
                <a:solidFill>
                  <a:schemeClr val="bg1"/>
                </a:solidFill>
              </a:rPr>
              <a:t> </a:t>
            </a:r>
            <a:endParaRPr lang="en-US" dirty="0">
              <a:solidFill>
                <a:schemeClr val="bg1"/>
              </a:solidFill>
            </a:endParaRPr>
          </a:p>
        </p:txBody>
      </p:sp>
      <p:sp>
        <p:nvSpPr>
          <p:cNvPr id="99332" name="Rectangle 4"/>
          <p:cNvSpPr>
            <a:spLocks noChangeArrowheads="1"/>
          </p:cNvSpPr>
          <p:nvPr/>
        </p:nvSpPr>
        <p:spPr bwMode="auto">
          <a:xfrm>
            <a:off x="1371600" y="3505200"/>
            <a:ext cx="6629400" cy="2209800"/>
          </a:xfrm>
          <a:prstGeom prst="rect">
            <a:avLst/>
          </a:prstGeom>
          <a:noFill/>
          <a:ln w="9525">
            <a:noFill/>
            <a:miter lim="800000"/>
            <a:headEnd/>
            <a:tailEnd/>
          </a:ln>
          <a:effectLst/>
        </p:spPr>
        <p:txBody>
          <a:bodyPr/>
          <a:lstStyle/>
          <a:p>
            <a:pPr marL="342900" indent="-342900">
              <a:spcBef>
                <a:spcPct val="20000"/>
              </a:spcBef>
              <a:buFontTx/>
              <a:buChar char="•"/>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a:t>
            </a:r>
            <a:endParaRPr lang="en-US" sz="4800" b="1" dirty="0">
              <a:solidFill>
                <a:schemeClr val="bg1"/>
              </a:solidFill>
            </a:endParaRPr>
          </a:p>
        </p:txBody>
      </p:sp>
      <p:sp>
        <p:nvSpPr>
          <p:cNvPr id="10" name="Rounded Rectangle 9"/>
          <p:cNvSpPr/>
          <p:nvPr/>
        </p:nvSpPr>
        <p:spPr>
          <a:xfrm>
            <a:off x="685800" y="3581400"/>
            <a:ext cx="8001000" cy="2362200"/>
          </a:xfrm>
          <a:prstGeom prst="roundRect">
            <a:avLst>
              <a:gd name="adj" fmla="val 973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marL="342900" indent="-342900">
              <a:spcBef>
                <a:spcPct val="20000"/>
              </a:spcBef>
              <a:buFontTx/>
              <a:buChar char="•"/>
            </a:pPr>
            <a:r>
              <a:rPr lang="ru-RU" sz="2400" dirty="0" smtClean="0">
                <a:solidFill>
                  <a:schemeClr val="bg1"/>
                </a:solidFill>
              </a:rPr>
              <a:t>Poor buoyancy control</a:t>
            </a:r>
          </a:p>
          <a:p>
            <a:pPr marL="342900" indent="-342900">
              <a:spcBef>
                <a:spcPct val="20000"/>
              </a:spcBef>
              <a:buFontTx/>
              <a:buChar char="•"/>
            </a:pPr>
            <a:r>
              <a:rPr lang="ru-RU" sz="2400" dirty="0" smtClean="0">
                <a:solidFill>
                  <a:schemeClr val="bg1"/>
                </a:solidFill>
              </a:rPr>
              <a:t>Irregular breathing pattern</a:t>
            </a:r>
          </a:p>
          <a:p>
            <a:pPr marL="342900" indent="-342900">
              <a:spcBef>
                <a:spcPct val="20000"/>
              </a:spcBef>
              <a:buFontTx/>
              <a:buChar char="•"/>
            </a:pPr>
            <a:r>
              <a:rPr lang="ru-RU" sz="2400" dirty="0" smtClean="0">
                <a:solidFill>
                  <a:schemeClr val="bg1"/>
                </a:solidFill>
              </a:rPr>
              <a:t>Erratic or jerky movements</a:t>
            </a:r>
          </a:p>
          <a:p>
            <a:pPr marL="342900" indent="-342900">
              <a:spcBef>
                <a:spcPct val="20000"/>
              </a:spcBef>
              <a:buFontTx/>
              <a:buChar char="•"/>
            </a:pPr>
            <a:r>
              <a:rPr lang="ru-RU" sz="2400" dirty="0" smtClean="0">
                <a:solidFill>
                  <a:schemeClr val="bg1"/>
                </a:solidFill>
              </a:rPr>
              <a:t>Not maintaining buddy contact </a:t>
            </a:r>
          </a:p>
          <a:p>
            <a:pPr marL="342900" indent="-342900">
              <a:spcBef>
                <a:spcPct val="20000"/>
              </a:spcBef>
              <a:buFontTx/>
              <a:buChar char="•"/>
            </a:pPr>
            <a:r>
              <a:rPr lang="ru-RU" sz="2400" dirty="0" smtClean="0">
                <a:solidFill>
                  <a:schemeClr val="bg1"/>
                </a:solidFill>
              </a:rPr>
              <a:t>Disorientation</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54" name="Rectangle 2"/>
          <p:cNvSpPr>
            <a:spLocks noGrp="1" noChangeArrowheads="1"/>
          </p:cNvSpPr>
          <p:nvPr>
            <p:ph type="title"/>
          </p:nvPr>
        </p:nvSpPr>
        <p:spPr/>
        <p:txBody>
          <a:bodyPr>
            <a:normAutofit/>
          </a:bodyPr>
          <a:lstStyle/>
          <a:p>
            <a:r>
              <a:rPr lang="en-US" dirty="0"/>
              <a:t>Scuba IQ Review</a:t>
            </a:r>
          </a:p>
        </p:txBody>
      </p:sp>
      <p:sp>
        <p:nvSpPr>
          <p:cNvPr id="100355" name="Rectangle 3"/>
          <p:cNvSpPr>
            <a:spLocks noGrp="1" noChangeArrowheads="1"/>
          </p:cNvSpPr>
          <p:nvPr>
            <p:ph type="body" idx="1"/>
          </p:nvPr>
        </p:nvSpPr>
        <p:spPr>
          <a:xfrm>
            <a:off x="1295400" y="2286000"/>
            <a:ext cx="7620000" cy="1447800"/>
          </a:xfrm>
        </p:spPr>
        <p:txBody>
          <a:bodyPr/>
          <a:lstStyle/>
          <a:p>
            <a:pPr marL="609600" indent="-609600">
              <a:buNone/>
            </a:pPr>
            <a:r>
              <a:rPr lang="en-US" sz="2800" dirty="0" smtClean="0">
                <a:solidFill>
                  <a:schemeClr val="bg1"/>
                </a:solidFill>
              </a:rPr>
              <a:t>        What</a:t>
            </a:r>
            <a:r>
              <a:rPr lang="ru-RU" sz="2800" dirty="0" smtClean="0">
                <a:solidFill>
                  <a:schemeClr val="bg1"/>
                </a:solidFill>
              </a:rPr>
              <a:t> </a:t>
            </a:r>
            <a:r>
              <a:rPr lang="ru-RU" sz="2800" dirty="0">
                <a:solidFill>
                  <a:schemeClr val="bg1"/>
                </a:solidFill>
              </a:rPr>
              <a:t>are the watchwords to keep </a:t>
            </a:r>
            <a:r>
              <a:rPr lang="ru-RU" sz="2800" dirty="0" smtClean="0">
                <a:solidFill>
                  <a:schemeClr val="bg1"/>
                </a:solidFill>
              </a:rPr>
              <a:t>in</a:t>
            </a:r>
            <a:r>
              <a:rPr lang="en-US" sz="2800" dirty="0" smtClean="0">
                <a:solidFill>
                  <a:schemeClr val="bg1"/>
                </a:solidFill>
              </a:rPr>
              <a:t> </a:t>
            </a:r>
            <a:r>
              <a:rPr lang="ru-RU" sz="2800" dirty="0" smtClean="0">
                <a:solidFill>
                  <a:schemeClr val="bg1"/>
                </a:solidFill>
              </a:rPr>
              <a:t>mind </a:t>
            </a:r>
            <a:r>
              <a:rPr lang="ru-RU" sz="2800" dirty="0">
                <a:solidFill>
                  <a:schemeClr val="bg1"/>
                </a:solidFill>
              </a:rPr>
              <a:t>in any underwater problem?</a:t>
            </a:r>
            <a:endParaRPr lang="en-US" dirty="0">
              <a:solidFill>
                <a:schemeClr val="bg1"/>
              </a:solidFill>
            </a:endParaRPr>
          </a:p>
        </p:txBody>
      </p:sp>
      <p:sp>
        <p:nvSpPr>
          <p:cNvPr id="100356" name="Rectangle 4"/>
          <p:cNvSpPr>
            <a:spLocks noChangeArrowheads="1"/>
          </p:cNvSpPr>
          <p:nvPr/>
        </p:nvSpPr>
        <p:spPr bwMode="auto">
          <a:xfrm>
            <a:off x="1676400" y="3429000"/>
            <a:ext cx="6629400" cy="2743200"/>
          </a:xfrm>
          <a:prstGeom prst="rect">
            <a:avLst/>
          </a:prstGeom>
          <a:noFill/>
          <a:ln w="9525">
            <a:noFill/>
            <a:miter lim="800000"/>
            <a:headEnd/>
            <a:tailEnd/>
          </a:ln>
          <a:effectLst/>
        </p:spPr>
        <p:txBody>
          <a:bodyPr/>
          <a:lstStyle/>
          <a:p>
            <a:pPr marL="342900" indent="-342900">
              <a:spcBef>
                <a:spcPct val="20000"/>
              </a:spcBef>
              <a:buFontTx/>
              <a:buChar char="•"/>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2</a:t>
            </a:r>
            <a:endParaRPr lang="en-US" sz="4800" b="1" dirty="0">
              <a:solidFill>
                <a:schemeClr val="bg1"/>
              </a:solidFill>
            </a:endParaRPr>
          </a:p>
        </p:txBody>
      </p:sp>
      <p:sp>
        <p:nvSpPr>
          <p:cNvPr id="10" name="Rounded Rectangle 9"/>
          <p:cNvSpPr/>
          <p:nvPr/>
        </p:nvSpPr>
        <p:spPr>
          <a:xfrm>
            <a:off x="685800" y="3581400"/>
            <a:ext cx="8001000" cy="1143000"/>
          </a:xfrm>
          <a:prstGeom prst="roundRect">
            <a:avLst>
              <a:gd name="adj" fmla="val 1954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marL="342900" indent="-342900">
              <a:spcBef>
                <a:spcPct val="20000"/>
              </a:spcBef>
              <a:buFontTx/>
              <a:buChar char="•"/>
            </a:pPr>
            <a:r>
              <a:rPr lang="ru-RU" sz="2400" dirty="0" smtClean="0">
                <a:solidFill>
                  <a:schemeClr val="bg1"/>
                </a:solidFill>
              </a:rPr>
              <a:t>Stop your activity</a:t>
            </a:r>
          </a:p>
          <a:p>
            <a:pPr marL="342900" indent="-342900">
              <a:spcBef>
                <a:spcPct val="20000"/>
              </a:spcBef>
              <a:buFontTx/>
              <a:buChar char="•"/>
            </a:pPr>
            <a:r>
              <a:rPr lang="ru-RU" sz="2400" dirty="0" smtClean="0">
                <a:solidFill>
                  <a:schemeClr val="bg1"/>
                </a:solidFill>
              </a:rPr>
              <a:t>Keep your self-control and consider your options</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78" name="Rectangle 2"/>
          <p:cNvSpPr>
            <a:spLocks noGrp="1" noChangeArrowheads="1"/>
          </p:cNvSpPr>
          <p:nvPr>
            <p:ph type="title"/>
          </p:nvPr>
        </p:nvSpPr>
        <p:spPr/>
        <p:txBody>
          <a:bodyPr>
            <a:normAutofit/>
          </a:bodyPr>
          <a:lstStyle/>
          <a:p>
            <a:r>
              <a:rPr lang="en-US" dirty="0"/>
              <a:t>Scuba IQ Review</a:t>
            </a:r>
          </a:p>
        </p:txBody>
      </p:sp>
      <p:sp>
        <p:nvSpPr>
          <p:cNvPr id="101379" name="Rectangle 3"/>
          <p:cNvSpPr>
            <a:spLocks noGrp="1" noChangeArrowheads="1"/>
          </p:cNvSpPr>
          <p:nvPr>
            <p:ph type="body" idx="1"/>
          </p:nvPr>
        </p:nvSpPr>
        <p:spPr>
          <a:xfrm>
            <a:off x="1981200" y="2362200"/>
            <a:ext cx="7620000" cy="1447800"/>
          </a:xfrm>
        </p:spPr>
        <p:txBody>
          <a:bodyPr/>
          <a:lstStyle/>
          <a:p>
            <a:pPr marL="609600" indent="-609600">
              <a:buFontTx/>
              <a:buNone/>
            </a:pPr>
            <a:r>
              <a:rPr lang="ru-RU" sz="2800" dirty="0" smtClean="0">
                <a:solidFill>
                  <a:schemeClr val="bg1"/>
                </a:solidFill>
              </a:rPr>
              <a:t>  </a:t>
            </a:r>
            <a:r>
              <a:rPr lang="ru-RU" sz="2800" dirty="0">
                <a:solidFill>
                  <a:schemeClr val="bg1"/>
                </a:solidFill>
              </a:rPr>
              <a:t>Describe the carotid sinus reflex.</a:t>
            </a:r>
            <a:endParaRPr lang="en-US" dirty="0">
              <a:solidFill>
                <a:schemeClr val="bg1"/>
              </a:solidFill>
            </a:endParaRPr>
          </a:p>
        </p:txBody>
      </p:sp>
      <p:sp>
        <p:nvSpPr>
          <p:cNvPr id="101380" name="Rectangle 4"/>
          <p:cNvSpPr>
            <a:spLocks noChangeArrowheads="1"/>
          </p:cNvSpPr>
          <p:nvPr/>
        </p:nvSpPr>
        <p:spPr bwMode="auto">
          <a:xfrm>
            <a:off x="1219200" y="2743200"/>
            <a:ext cx="66294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3</a:t>
            </a:r>
            <a:endParaRPr lang="en-US" sz="4800" b="1" dirty="0">
              <a:solidFill>
                <a:schemeClr val="bg1"/>
              </a:solidFill>
            </a:endParaRPr>
          </a:p>
        </p:txBody>
      </p:sp>
      <p:sp>
        <p:nvSpPr>
          <p:cNvPr id="10" name="Rounded Rectangle 9"/>
          <p:cNvSpPr/>
          <p:nvPr/>
        </p:nvSpPr>
        <p:spPr>
          <a:xfrm>
            <a:off x="685800" y="3581400"/>
            <a:ext cx="8001000" cy="1752600"/>
          </a:xfrm>
          <a:prstGeom prst="roundRect">
            <a:avLst>
              <a:gd name="adj" fmla="val 1268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657600"/>
            <a:ext cx="6705600" cy="2743200"/>
          </a:xfrm>
          <a:prstGeom prst="rect">
            <a:avLst/>
          </a:prstGeom>
          <a:noFill/>
          <a:ln w="9525">
            <a:noFill/>
            <a:miter lim="800000"/>
            <a:headEnd/>
            <a:tailEnd/>
          </a:ln>
          <a:effectLst/>
        </p:spPr>
        <p:txBody>
          <a:bodyPr/>
          <a:lstStyle/>
          <a:p>
            <a:pPr marL="342900" indent="-342900">
              <a:spcBef>
                <a:spcPct val="20000"/>
              </a:spcBef>
            </a:pPr>
            <a:r>
              <a:rPr lang="ru-RU" sz="2400" dirty="0" smtClean="0">
                <a:solidFill>
                  <a:schemeClr val="bg1"/>
                </a:solidFill>
              </a:rPr>
              <a:t>	When external pressure is applied to the carotid arteries or to the sinuses themselves, the sinuses will react with a reduction in blood pressure and thus a reduction in oxygen to the brain.</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28650" y="579437"/>
            <a:ext cx="7886700" cy="1325563"/>
          </a:xfrm>
        </p:spPr>
        <p:txBody>
          <a:bodyPr>
            <a:normAutofit/>
          </a:bodyPr>
          <a:lstStyle/>
          <a:p>
            <a:r>
              <a:rPr lang="en-US" dirty="0"/>
              <a:t>Emergencies Underwater</a:t>
            </a:r>
          </a:p>
        </p:txBody>
      </p:sp>
      <p:sp>
        <p:nvSpPr>
          <p:cNvPr id="5123" name="Rectangle 3"/>
          <p:cNvSpPr>
            <a:spLocks noGrp="1" noChangeArrowheads="1"/>
          </p:cNvSpPr>
          <p:nvPr>
            <p:ph type="body" idx="1"/>
          </p:nvPr>
        </p:nvSpPr>
        <p:spPr>
          <a:xfrm>
            <a:off x="838200" y="2133600"/>
            <a:ext cx="7620000" cy="4525963"/>
          </a:xfrm>
        </p:spPr>
        <p:txBody>
          <a:bodyPr/>
          <a:lstStyle/>
          <a:p>
            <a:pPr>
              <a:buFontTx/>
              <a:buNone/>
            </a:pPr>
            <a:r>
              <a:rPr lang="en-US" sz="2800" b="1" dirty="0"/>
              <a:t>Naturally a diver is exposed to certain risks</a:t>
            </a:r>
            <a:r>
              <a:rPr lang="en-US" b="1" dirty="0"/>
              <a:t> </a:t>
            </a:r>
          </a:p>
          <a:p>
            <a:r>
              <a:rPr lang="en-US" sz="2400" dirty="0"/>
              <a:t>Hyperbaric (high pressure) environment</a:t>
            </a:r>
          </a:p>
          <a:p>
            <a:r>
              <a:rPr lang="en-US" sz="2400" dirty="0"/>
              <a:t>Temperature considerations</a:t>
            </a:r>
          </a:p>
          <a:p>
            <a:r>
              <a:rPr lang="en-US" sz="2400" dirty="0"/>
              <a:t>Physical hazards including currents, entanglement, and hostile marine life</a:t>
            </a:r>
          </a:p>
          <a:p>
            <a:pPr>
              <a:spcBef>
                <a:spcPct val="0"/>
              </a:spcBef>
            </a:pPr>
            <a:r>
              <a:rPr lang="en-US" sz="2400" dirty="0"/>
              <a:t>Poor judgment:  most common factor in accidents</a:t>
            </a:r>
            <a:r>
              <a:rPr lang="en-US" dirty="0"/>
              <a:t> </a:t>
            </a:r>
          </a:p>
        </p:txBody>
      </p:sp>
      <p:sp>
        <p:nvSpPr>
          <p:cNvPr id="4" name="Slide Number Placeholder 3"/>
          <p:cNvSpPr>
            <a:spLocks noGrp="1"/>
          </p:cNvSpPr>
          <p:nvPr>
            <p:ph type="sldNum" sz="quarter" idx="12"/>
          </p:nvPr>
        </p:nvSpPr>
        <p:spPr/>
        <p:txBody>
          <a:bodyPr/>
          <a:lstStyle/>
          <a:p>
            <a:fld id="{031A6A8E-E912-4501-8AD3-CBFDBC0F7E0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02" name="Rectangle 2"/>
          <p:cNvSpPr>
            <a:spLocks noGrp="1" noChangeArrowheads="1"/>
          </p:cNvSpPr>
          <p:nvPr>
            <p:ph type="title"/>
          </p:nvPr>
        </p:nvSpPr>
        <p:spPr/>
        <p:txBody>
          <a:bodyPr>
            <a:normAutofit/>
          </a:bodyPr>
          <a:lstStyle/>
          <a:p>
            <a:r>
              <a:rPr lang="en-US" dirty="0"/>
              <a:t>Scuba IQ Review</a:t>
            </a:r>
          </a:p>
        </p:txBody>
      </p:sp>
      <p:sp>
        <p:nvSpPr>
          <p:cNvPr id="102403" name="Rectangle 3"/>
          <p:cNvSpPr>
            <a:spLocks noGrp="1" noChangeArrowheads="1"/>
          </p:cNvSpPr>
          <p:nvPr>
            <p:ph type="body" idx="1"/>
          </p:nvPr>
        </p:nvSpPr>
        <p:spPr>
          <a:xfrm>
            <a:off x="1447800" y="2286000"/>
            <a:ext cx="7620000" cy="1447800"/>
          </a:xfrm>
        </p:spPr>
        <p:txBody>
          <a:bodyPr/>
          <a:lstStyle/>
          <a:p>
            <a:pPr marL="609600" indent="-609600">
              <a:buFontTx/>
              <a:buNone/>
            </a:pPr>
            <a:r>
              <a:rPr lang="ru-RU" sz="2800" dirty="0" smtClean="0">
                <a:solidFill>
                  <a:schemeClr val="bg1"/>
                </a:solidFill>
              </a:rPr>
              <a:t>  </a:t>
            </a:r>
            <a:r>
              <a:rPr lang="ru-RU" sz="2800" dirty="0">
                <a:solidFill>
                  <a:schemeClr val="bg1"/>
                </a:solidFill>
              </a:rPr>
              <a:t>	What is the danger of carbon monoxide contamination in a diver’s air supply?</a:t>
            </a:r>
            <a:endParaRPr lang="en-US" dirty="0">
              <a:solidFill>
                <a:schemeClr val="bg1"/>
              </a:solidFill>
            </a:endParaRPr>
          </a:p>
        </p:txBody>
      </p:sp>
      <p:sp>
        <p:nvSpPr>
          <p:cNvPr id="102404" name="Rectangle 4"/>
          <p:cNvSpPr>
            <a:spLocks noChangeArrowheads="1"/>
          </p:cNvSpPr>
          <p:nvPr/>
        </p:nvSpPr>
        <p:spPr bwMode="auto">
          <a:xfrm>
            <a:off x="1371600" y="3048000"/>
            <a:ext cx="66294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4</a:t>
            </a:r>
            <a:endParaRPr lang="en-US" sz="4800" b="1" dirty="0">
              <a:solidFill>
                <a:schemeClr val="bg1"/>
              </a:solidFill>
            </a:endParaRPr>
          </a:p>
        </p:txBody>
      </p:sp>
      <p:sp>
        <p:nvSpPr>
          <p:cNvPr id="10" name="Rounded Rectangle 9"/>
          <p:cNvSpPr/>
          <p:nvPr/>
        </p:nvSpPr>
        <p:spPr>
          <a:xfrm>
            <a:off x="685800" y="3581400"/>
            <a:ext cx="8001000" cy="1371600"/>
          </a:xfrm>
          <a:prstGeom prst="roundRect">
            <a:avLst>
              <a:gd name="adj" fmla="val 1539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676400" y="3581400"/>
            <a:ext cx="6705600" cy="2743200"/>
          </a:xfrm>
          <a:prstGeom prst="rect">
            <a:avLst/>
          </a:prstGeom>
          <a:noFill/>
          <a:ln w="9525">
            <a:noFill/>
            <a:miter lim="800000"/>
            <a:headEnd/>
            <a:tailEnd/>
          </a:ln>
          <a:effectLst/>
        </p:spPr>
        <p:txBody>
          <a:bodyPr/>
          <a:lstStyle/>
          <a:p>
            <a:pPr marL="342900" indent="-342900">
              <a:spcBef>
                <a:spcPct val="20000"/>
              </a:spcBef>
            </a:pPr>
            <a:r>
              <a:rPr lang="ru-RU" sz="2800" dirty="0" smtClean="0">
                <a:solidFill>
                  <a:srgbClr val="000000"/>
                </a:solidFill>
              </a:rPr>
              <a:t>	</a:t>
            </a:r>
            <a:r>
              <a:rPr lang="ru-RU" sz="2400" dirty="0" smtClean="0">
                <a:solidFill>
                  <a:schemeClr val="bg1"/>
                </a:solidFill>
              </a:rPr>
              <a:t>CO binds readily to hemoglobin, more so than oxygen, leading to insufficient oxygen to vital organs</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26" name="Rectangle 2"/>
          <p:cNvSpPr>
            <a:spLocks noGrp="1" noChangeArrowheads="1"/>
          </p:cNvSpPr>
          <p:nvPr>
            <p:ph type="title"/>
          </p:nvPr>
        </p:nvSpPr>
        <p:spPr/>
        <p:txBody>
          <a:bodyPr>
            <a:normAutofit/>
          </a:bodyPr>
          <a:lstStyle/>
          <a:p>
            <a:r>
              <a:rPr lang="en-US" dirty="0"/>
              <a:t>Scuba IQ Review</a:t>
            </a:r>
          </a:p>
        </p:txBody>
      </p:sp>
      <p:sp>
        <p:nvSpPr>
          <p:cNvPr id="103427" name="Rectangle 3"/>
          <p:cNvSpPr>
            <a:spLocks noGrp="1" noChangeArrowheads="1"/>
          </p:cNvSpPr>
          <p:nvPr>
            <p:ph type="body" idx="1"/>
          </p:nvPr>
        </p:nvSpPr>
        <p:spPr>
          <a:xfrm>
            <a:off x="1524000" y="2362200"/>
            <a:ext cx="7620000" cy="1447800"/>
          </a:xfrm>
        </p:spPr>
        <p:txBody>
          <a:bodyPr/>
          <a:lstStyle/>
          <a:p>
            <a:pPr marL="609600" indent="-609600">
              <a:buFontTx/>
              <a:buNone/>
            </a:pPr>
            <a:r>
              <a:rPr lang="ru-RU" sz="2800" b="1" dirty="0" smtClean="0">
                <a:solidFill>
                  <a:schemeClr val="bg1"/>
                </a:solidFill>
              </a:rPr>
              <a:t>  </a:t>
            </a:r>
            <a:r>
              <a:rPr lang="ru-RU" sz="2800" b="1" dirty="0">
                <a:solidFill>
                  <a:schemeClr val="bg1"/>
                </a:solidFill>
              </a:rPr>
              <a:t>	</a:t>
            </a:r>
            <a:r>
              <a:rPr lang="ru-RU" sz="2800" dirty="0">
                <a:solidFill>
                  <a:schemeClr val="bg1"/>
                </a:solidFill>
              </a:rPr>
              <a:t>What is the best way to deal with nitrogen narcosis problems?</a:t>
            </a:r>
            <a:endParaRPr lang="en-US" dirty="0">
              <a:solidFill>
                <a:schemeClr val="bg1"/>
              </a:solidFill>
            </a:endParaRPr>
          </a:p>
        </p:txBody>
      </p:sp>
      <p:sp>
        <p:nvSpPr>
          <p:cNvPr id="103428" name="Rectangle 4"/>
          <p:cNvSpPr>
            <a:spLocks noChangeArrowheads="1"/>
          </p:cNvSpPr>
          <p:nvPr/>
        </p:nvSpPr>
        <p:spPr bwMode="auto">
          <a:xfrm>
            <a:off x="1371600" y="3048000"/>
            <a:ext cx="66294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5</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5097"/>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752600" y="3657600"/>
            <a:ext cx="6705600" cy="2743200"/>
          </a:xfrm>
          <a:prstGeom prst="rect">
            <a:avLst/>
          </a:prstGeom>
          <a:noFill/>
          <a:ln w="9525">
            <a:noFill/>
            <a:miter lim="800000"/>
            <a:headEnd/>
            <a:tailEnd/>
          </a:ln>
          <a:effectLst/>
        </p:spPr>
        <p:txBody>
          <a:bodyPr/>
          <a:lstStyle/>
          <a:p>
            <a:pPr marL="342900" indent="-342900">
              <a:spcBef>
                <a:spcPct val="20000"/>
              </a:spcBef>
            </a:pPr>
            <a:r>
              <a:rPr lang="ru-RU" sz="2800" dirty="0" smtClean="0">
                <a:solidFill>
                  <a:srgbClr val="000000"/>
                </a:solidFill>
              </a:rPr>
              <a:t>	</a:t>
            </a:r>
            <a:r>
              <a:rPr lang="ru-RU" sz="2400" dirty="0" smtClean="0">
                <a:solidFill>
                  <a:schemeClr val="bg1"/>
                </a:solidFill>
              </a:rPr>
              <a:t>Narcosis passes quickly as the diver rises to shallower depths and disappears completely on ascent</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50" name="Rectangle 2"/>
          <p:cNvSpPr>
            <a:spLocks noGrp="1" noChangeArrowheads="1"/>
          </p:cNvSpPr>
          <p:nvPr>
            <p:ph type="title"/>
          </p:nvPr>
        </p:nvSpPr>
        <p:spPr/>
        <p:txBody>
          <a:bodyPr>
            <a:normAutofit/>
          </a:bodyPr>
          <a:lstStyle/>
          <a:p>
            <a:r>
              <a:rPr lang="en-US" dirty="0"/>
              <a:t>Scuba IQ Review</a:t>
            </a:r>
          </a:p>
        </p:txBody>
      </p:sp>
      <p:sp>
        <p:nvSpPr>
          <p:cNvPr id="104451" name="Rectangle 3"/>
          <p:cNvSpPr>
            <a:spLocks noGrp="1" noChangeArrowheads="1"/>
          </p:cNvSpPr>
          <p:nvPr>
            <p:ph type="body" idx="1"/>
          </p:nvPr>
        </p:nvSpPr>
        <p:spPr>
          <a:xfrm>
            <a:off x="1447800" y="2438400"/>
            <a:ext cx="7620000" cy="1447800"/>
          </a:xfrm>
        </p:spPr>
        <p:txBody>
          <a:bodyPr/>
          <a:lstStyle/>
          <a:p>
            <a:pPr marL="609600" indent="-609600">
              <a:buFontTx/>
              <a:buNone/>
            </a:pPr>
            <a:r>
              <a:rPr lang="ru-RU" sz="2800" dirty="0" smtClean="0">
                <a:solidFill>
                  <a:schemeClr val="bg1"/>
                </a:solidFill>
              </a:rPr>
              <a:t>  </a:t>
            </a:r>
            <a:r>
              <a:rPr lang="ru-RU" sz="2800" dirty="0">
                <a:solidFill>
                  <a:schemeClr val="bg1"/>
                </a:solidFill>
              </a:rPr>
              <a:t>	Describe the physics of an ear squeeze.</a:t>
            </a:r>
            <a:endParaRPr lang="en-US" dirty="0">
              <a:solidFill>
                <a:schemeClr val="bg1"/>
              </a:solidFill>
            </a:endParaRPr>
          </a:p>
        </p:txBody>
      </p:sp>
      <p:sp>
        <p:nvSpPr>
          <p:cNvPr id="104452" name="Rectangle 4"/>
          <p:cNvSpPr>
            <a:spLocks noChangeArrowheads="1"/>
          </p:cNvSpPr>
          <p:nvPr/>
        </p:nvSpPr>
        <p:spPr bwMode="auto">
          <a:xfrm>
            <a:off x="1371600" y="2743200"/>
            <a:ext cx="66294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6</a:t>
            </a:r>
            <a:endParaRPr lang="en-US" sz="4800" b="1" dirty="0">
              <a:solidFill>
                <a:schemeClr val="bg1"/>
              </a:solidFill>
            </a:endParaRPr>
          </a:p>
        </p:txBody>
      </p:sp>
      <p:sp>
        <p:nvSpPr>
          <p:cNvPr id="10" name="Rounded Rectangle 9"/>
          <p:cNvSpPr/>
          <p:nvPr/>
        </p:nvSpPr>
        <p:spPr>
          <a:xfrm>
            <a:off x="685800" y="3581400"/>
            <a:ext cx="8001000" cy="1143000"/>
          </a:xfrm>
          <a:prstGeom prst="roundRect">
            <a:avLst>
              <a:gd name="adj" fmla="val 20300"/>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752600" y="3657600"/>
            <a:ext cx="6705600" cy="2743200"/>
          </a:xfrm>
          <a:prstGeom prst="rect">
            <a:avLst/>
          </a:prstGeom>
          <a:noFill/>
          <a:ln w="9525">
            <a:noFill/>
            <a:miter lim="800000"/>
            <a:headEnd/>
            <a:tailEnd/>
          </a:ln>
          <a:effectLst/>
        </p:spPr>
        <p:txBody>
          <a:bodyPr/>
          <a:lstStyle/>
          <a:p>
            <a:pPr marL="342900" indent="-342900">
              <a:spcBef>
                <a:spcPct val="20000"/>
              </a:spcBef>
            </a:pPr>
            <a:r>
              <a:rPr lang="ru-RU" sz="2400" dirty="0" smtClean="0">
                <a:solidFill>
                  <a:schemeClr val="bg1"/>
                </a:solidFill>
              </a:rPr>
              <a:t>	An imbalance of pressure outside pressing on the eardrum and causing it to flex inward</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74" name="Rectangle 2"/>
          <p:cNvSpPr>
            <a:spLocks noGrp="1" noChangeArrowheads="1"/>
          </p:cNvSpPr>
          <p:nvPr>
            <p:ph type="title"/>
          </p:nvPr>
        </p:nvSpPr>
        <p:spPr/>
        <p:txBody>
          <a:bodyPr>
            <a:normAutofit/>
          </a:bodyPr>
          <a:lstStyle/>
          <a:p>
            <a:r>
              <a:rPr lang="en-US" dirty="0"/>
              <a:t>Scuba IQ Review</a:t>
            </a:r>
          </a:p>
        </p:txBody>
      </p:sp>
      <p:sp>
        <p:nvSpPr>
          <p:cNvPr id="105475" name="Rectangle 3"/>
          <p:cNvSpPr>
            <a:spLocks noGrp="1" noChangeArrowheads="1"/>
          </p:cNvSpPr>
          <p:nvPr>
            <p:ph type="body" idx="1"/>
          </p:nvPr>
        </p:nvSpPr>
        <p:spPr>
          <a:xfrm>
            <a:off x="1371600" y="2514600"/>
            <a:ext cx="7620000" cy="1447800"/>
          </a:xfrm>
        </p:spPr>
        <p:txBody>
          <a:bodyPr/>
          <a:lstStyle/>
          <a:p>
            <a:pPr marL="609600" indent="-609600">
              <a:buFontTx/>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Why is the BC a factor in dry suit squeezes?</a:t>
            </a:r>
            <a:endParaRPr lang="en-US" dirty="0">
              <a:solidFill>
                <a:schemeClr val="bg1"/>
              </a:solidFill>
            </a:endParaRPr>
          </a:p>
        </p:txBody>
      </p:sp>
      <p:sp>
        <p:nvSpPr>
          <p:cNvPr id="105476" name="Rectangle 4"/>
          <p:cNvSpPr>
            <a:spLocks noChangeArrowheads="1"/>
          </p:cNvSpPr>
          <p:nvPr/>
        </p:nvSpPr>
        <p:spPr bwMode="auto">
          <a:xfrm>
            <a:off x="1295400" y="3048000"/>
            <a:ext cx="68580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7</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6289"/>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676400" y="3657600"/>
            <a:ext cx="6781800" cy="2743200"/>
          </a:xfrm>
          <a:prstGeom prst="rect">
            <a:avLst/>
          </a:prstGeom>
          <a:noFill/>
          <a:ln w="9525">
            <a:noFill/>
            <a:miter lim="800000"/>
            <a:headEnd/>
            <a:tailEnd/>
          </a:ln>
          <a:effectLst/>
        </p:spPr>
        <p:txBody>
          <a:bodyPr/>
          <a:lstStyle/>
          <a:p>
            <a:pPr marL="342900" indent="-342900">
              <a:spcBef>
                <a:spcPct val="20000"/>
              </a:spcBef>
            </a:pPr>
            <a:r>
              <a:rPr lang="ru-RU" sz="2400" b="1" dirty="0" smtClean="0">
                <a:solidFill>
                  <a:srgbClr val="FCDB00"/>
                </a:solidFill>
              </a:rPr>
              <a:t>	</a:t>
            </a:r>
            <a:r>
              <a:rPr lang="ru-RU" sz="2400" dirty="0" smtClean="0">
                <a:solidFill>
                  <a:schemeClr val="bg1"/>
                </a:solidFill>
              </a:rPr>
              <a:t>Divers who use their BC to control their buoyancy may suffer a suit squeeze if air is not added to the suit</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5800" y="3581400"/>
            <a:ext cx="8001000" cy="1066800"/>
          </a:xfrm>
          <a:prstGeom prst="roundRect">
            <a:avLst>
              <a:gd name="adj" fmla="val 17821"/>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498" name="Rectangle 2"/>
          <p:cNvSpPr>
            <a:spLocks noGrp="1" noChangeArrowheads="1"/>
          </p:cNvSpPr>
          <p:nvPr>
            <p:ph type="title"/>
          </p:nvPr>
        </p:nvSpPr>
        <p:spPr/>
        <p:txBody>
          <a:bodyPr>
            <a:normAutofit/>
          </a:bodyPr>
          <a:lstStyle/>
          <a:p>
            <a:r>
              <a:rPr lang="en-US" dirty="0"/>
              <a:t>Scuba IQ Review</a:t>
            </a:r>
          </a:p>
        </p:txBody>
      </p:sp>
      <p:sp>
        <p:nvSpPr>
          <p:cNvPr id="106499" name="Rectangle 3"/>
          <p:cNvSpPr>
            <a:spLocks noGrp="1" noChangeArrowheads="1"/>
          </p:cNvSpPr>
          <p:nvPr>
            <p:ph type="body" idx="1"/>
          </p:nvPr>
        </p:nvSpPr>
        <p:spPr>
          <a:xfrm>
            <a:off x="1905000" y="2438400"/>
            <a:ext cx="7620000" cy="1447800"/>
          </a:xfrm>
        </p:spPr>
        <p:txBody>
          <a:bodyPr/>
          <a:lstStyle/>
          <a:p>
            <a:pPr marL="609600" indent="-609600">
              <a:buFontTx/>
              <a:buNone/>
            </a:pPr>
            <a:r>
              <a:rPr lang="ru-RU" sz="2800" dirty="0" smtClean="0">
                <a:solidFill>
                  <a:schemeClr val="bg1"/>
                </a:solidFill>
              </a:rPr>
              <a:t>What </a:t>
            </a:r>
            <a:r>
              <a:rPr lang="ru-RU" sz="2800" dirty="0">
                <a:solidFill>
                  <a:schemeClr val="bg1"/>
                </a:solidFill>
              </a:rPr>
              <a:t>is a barotrauma?</a:t>
            </a:r>
            <a:r>
              <a:rPr lang="ru-RU" dirty="0">
                <a:solidFill>
                  <a:schemeClr val="bg1"/>
                </a:solidFill>
              </a:rPr>
              <a:t> </a:t>
            </a:r>
            <a:endParaRPr lang="en-US" dirty="0">
              <a:solidFill>
                <a:schemeClr val="bg1"/>
              </a:solidFill>
            </a:endParaRPr>
          </a:p>
        </p:txBody>
      </p:sp>
      <p:sp>
        <p:nvSpPr>
          <p:cNvPr id="106500" name="Rectangle 4"/>
          <p:cNvSpPr>
            <a:spLocks noChangeArrowheads="1"/>
          </p:cNvSpPr>
          <p:nvPr/>
        </p:nvSpPr>
        <p:spPr bwMode="auto">
          <a:xfrm>
            <a:off x="1676400" y="2667000"/>
            <a:ext cx="68580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8</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81200" y="3810000"/>
            <a:ext cx="6705600" cy="2743200"/>
          </a:xfrm>
          <a:prstGeom prst="rect">
            <a:avLst/>
          </a:prstGeom>
          <a:noFill/>
          <a:ln w="9525">
            <a:noFill/>
            <a:miter lim="800000"/>
            <a:headEnd/>
            <a:tailEnd/>
          </a:ln>
          <a:effectLst/>
        </p:spPr>
        <p:txBody>
          <a:bodyPr/>
          <a:lstStyle/>
          <a:p>
            <a:pPr marL="342900" indent="-342900">
              <a:spcBef>
                <a:spcPct val="20000"/>
              </a:spcBef>
            </a:pPr>
            <a:r>
              <a:rPr lang="ru-RU" sz="2400" dirty="0" smtClean="0">
                <a:solidFill>
                  <a:schemeClr val="bg1"/>
                </a:solidFill>
              </a:rPr>
              <a:t>Any pressure related injury</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22" name="Rectangle 2"/>
          <p:cNvSpPr>
            <a:spLocks noGrp="1" noChangeArrowheads="1"/>
          </p:cNvSpPr>
          <p:nvPr>
            <p:ph type="title"/>
          </p:nvPr>
        </p:nvSpPr>
        <p:spPr/>
        <p:txBody>
          <a:bodyPr>
            <a:normAutofit/>
          </a:bodyPr>
          <a:lstStyle/>
          <a:p>
            <a:r>
              <a:rPr lang="en-US" dirty="0"/>
              <a:t>Scuba IQ Review</a:t>
            </a:r>
          </a:p>
        </p:txBody>
      </p:sp>
      <p:sp>
        <p:nvSpPr>
          <p:cNvPr id="107523" name="Rectangle 3"/>
          <p:cNvSpPr>
            <a:spLocks noGrp="1" noChangeArrowheads="1"/>
          </p:cNvSpPr>
          <p:nvPr>
            <p:ph type="body" idx="1"/>
          </p:nvPr>
        </p:nvSpPr>
        <p:spPr>
          <a:xfrm>
            <a:off x="1371600" y="2286000"/>
            <a:ext cx="7620000" cy="1447800"/>
          </a:xfrm>
        </p:spPr>
        <p:txBody>
          <a:bodyPr/>
          <a:lstStyle/>
          <a:p>
            <a:pPr marL="609600" indent="-609600">
              <a:buFontTx/>
              <a:buNone/>
            </a:pPr>
            <a:r>
              <a:rPr lang="ru-RU" sz="2800" dirty="0" smtClean="0">
                <a:solidFill>
                  <a:schemeClr val="bg1"/>
                </a:solidFill>
              </a:rPr>
              <a:t>  </a:t>
            </a:r>
            <a:r>
              <a:rPr lang="ru-RU" sz="2800" dirty="0">
                <a:solidFill>
                  <a:schemeClr val="bg1"/>
                </a:solidFill>
              </a:rPr>
              <a:t>	Why is recommended ascent rate only 9m/ 30ft per minute?</a:t>
            </a:r>
            <a:endParaRPr lang="en-US" dirty="0">
              <a:solidFill>
                <a:schemeClr val="bg1"/>
              </a:solidFill>
            </a:endParaRPr>
          </a:p>
        </p:txBody>
      </p:sp>
      <p:sp>
        <p:nvSpPr>
          <p:cNvPr id="107524" name="Rectangle 4"/>
          <p:cNvSpPr>
            <a:spLocks noChangeArrowheads="1"/>
          </p:cNvSpPr>
          <p:nvPr/>
        </p:nvSpPr>
        <p:spPr bwMode="auto">
          <a:xfrm>
            <a:off x="1371600" y="3048000"/>
            <a:ext cx="6858000" cy="2743200"/>
          </a:xfrm>
          <a:prstGeom prst="rect">
            <a:avLst/>
          </a:prstGeom>
          <a:noFill/>
          <a:ln w="9525">
            <a:noFill/>
            <a:miter lim="800000"/>
            <a:headEnd/>
            <a:tailEnd/>
          </a:ln>
          <a:effectLst/>
        </p:spPr>
        <p:txBody>
          <a:bodyPr/>
          <a:lstStyle/>
          <a:p>
            <a:pPr marL="342900" indent="-3429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9</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6289"/>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600200" y="3657600"/>
            <a:ext cx="6934200" cy="2743200"/>
          </a:xfrm>
          <a:prstGeom prst="rect">
            <a:avLst/>
          </a:prstGeom>
          <a:noFill/>
          <a:ln w="9525">
            <a:noFill/>
            <a:miter lim="800000"/>
            <a:headEnd/>
            <a:tailEnd/>
          </a:ln>
          <a:effectLst/>
        </p:spPr>
        <p:txBody>
          <a:bodyPr/>
          <a:lstStyle/>
          <a:p>
            <a:pPr marL="342900" indent="-342900">
              <a:spcBef>
                <a:spcPct val="20000"/>
              </a:spcBef>
            </a:pPr>
            <a:r>
              <a:rPr lang="ru-RU" sz="2800" dirty="0" smtClean="0">
                <a:solidFill>
                  <a:srgbClr val="000000"/>
                </a:solidFill>
              </a:rPr>
              <a:t>	</a:t>
            </a:r>
            <a:r>
              <a:rPr lang="ru-RU" sz="2400" dirty="0" smtClean="0">
                <a:solidFill>
                  <a:schemeClr val="bg1"/>
                </a:solidFill>
              </a:rPr>
              <a:t>Most dive computers have an ascent rate of 30 ft per minute, allowing the diver’s physiology to catch up with the physics</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46" name="Rectangle 2"/>
          <p:cNvSpPr>
            <a:spLocks noGrp="1" noChangeArrowheads="1"/>
          </p:cNvSpPr>
          <p:nvPr>
            <p:ph type="title"/>
          </p:nvPr>
        </p:nvSpPr>
        <p:spPr/>
        <p:txBody>
          <a:bodyPr>
            <a:normAutofit/>
          </a:bodyPr>
          <a:lstStyle/>
          <a:p>
            <a:r>
              <a:rPr lang="en-US" dirty="0"/>
              <a:t>Scuba IQ Review</a:t>
            </a:r>
          </a:p>
        </p:txBody>
      </p:sp>
      <p:sp>
        <p:nvSpPr>
          <p:cNvPr id="108547" name="Rectangle 3"/>
          <p:cNvSpPr>
            <a:spLocks noGrp="1" noChangeArrowheads="1"/>
          </p:cNvSpPr>
          <p:nvPr>
            <p:ph type="body" idx="1"/>
          </p:nvPr>
        </p:nvSpPr>
        <p:spPr>
          <a:xfrm>
            <a:off x="1447800" y="2286000"/>
            <a:ext cx="7620000" cy="1447800"/>
          </a:xfrm>
        </p:spPr>
        <p:txBody>
          <a:bodyPr/>
          <a:lstStyle/>
          <a:p>
            <a:pPr marL="609600" indent="-609600">
              <a:buFontTx/>
              <a:buNone/>
            </a:pPr>
            <a:r>
              <a:rPr lang="en-US" dirty="0" smtClean="0">
                <a:solidFill>
                  <a:schemeClr val="bg1"/>
                </a:solidFill>
              </a:rPr>
              <a:t> </a:t>
            </a:r>
            <a:r>
              <a:rPr lang="en-US" dirty="0" smtClean="0">
                <a:solidFill>
                  <a:schemeClr val="bg1"/>
                </a:solidFill>
              </a:rPr>
              <a:t>     </a:t>
            </a:r>
            <a:r>
              <a:rPr lang="ru-RU" sz="2800" dirty="0" smtClean="0">
                <a:solidFill>
                  <a:schemeClr val="bg1"/>
                </a:solidFill>
              </a:rPr>
              <a:t>  </a:t>
            </a:r>
            <a:r>
              <a:rPr lang="ru-RU" sz="2800" dirty="0">
                <a:solidFill>
                  <a:schemeClr val="bg1"/>
                </a:solidFill>
              </a:rPr>
              <a:t>List some contributing factors to the occurrence of decompression sickness</a:t>
            </a:r>
            <a:endParaRPr lang="en-US" sz="2800" dirty="0">
              <a:solidFill>
                <a:schemeClr val="bg1"/>
              </a:solidFill>
            </a:endParaRPr>
          </a:p>
        </p:txBody>
      </p:sp>
      <p:sp>
        <p:nvSpPr>
          <p:cNvPr id="108548" name="Rectangle 4"/>
          <p:cNvSpPr>
            <a:spLocks noChangeArrowheads="1"/>
          </p:cNvSpPr>
          <p:nvPr/>
        </p:nvSpPr>
        <p:spPr bwMode="auto">
          <a:xfrm>
            <a:off x="838200" y="2895600"/>
            <a:ext cx="8686800" cy="3810000"/>
          </a:xfrm>
          <a:prstGeom prst="rect">
            <a:avLst/>
          </a:prstGeom>
          <a:noFill/>
          <a:ln w="9525">
            <a:noFill/>
            <a:miter lim="800000"/>
            <a:headEnd/>
            <a:tailEnd/>
          </a:ln>
          <a:effectLst/>
        </p:spPr>
        <p:txBody>
          <a:bodyPr/>
          <a:lstStyle/>
          <a:p>
            <a:pPr marL="609600" indent="-609600">
              <a:spcBef>
                <a:spcPct val="20000"/>
              </a:spcBef>
            </a:pPr>
            <a:endParaRPr lang="en-US" sz="2800" b="1"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10</a:t>
            </a:r>
            <a:endParaRPr lang="en-US" sz="4800" b="1" dirty="0">
              <a:solidFill>
                <a:schemeClr val="bg1"/>
              </a:solidFill>
            </a:endParaRPr>
          </a:p>
        </p:txBody>
      </p:sp>
      <p:sp>
        <p:nvSpPr>
          <p:cNvPr id="10" name="Rounded Rectangle 9"/>
          <p:cNvSpPr/>
          <p:nvPr/>
        </p:nvSpPr>
        <p:spPr>
          <a:xfrm>
            <a:off x="685800" y="3581400"/>
            <a:ext cx="8001000" cy="2133600"/>
          </a:xfrm>
          <a:prstGeom prst="roundRect">
            <a:avLst>
              <a:gd name="adj" fmla="val 973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762000" y="3657600"/>
            <a:ext cx="4572000" cy="2743200"/>
          </a:xfrm>
          <a:prstGeom prst="rect">
            <a:avLst/>
          </a:prstGeom>
          <a:noFill/>
          <a:ln w="9525">
            <a:noFill/>
            <a:miter lim="800000"/>
            <a:headEnd/>
            <a:tailEnd/>
          </a:ln>
          <a:effectLst/>
        </p:spPr>
        <p:txBody>
          <a:bodyPr/>
          <a:lstStyle/>
          <a:p>
            <a:pPr marL="1371600" lvl="2" indent="-457200">
              <a:spcBef>
                <a:spcPts val="400"/>
              </a:spcBef>
              <a:buFontTx/>
              <a:buChar char="•"/>
            </a:pPr>
            <a:r>
              <a:rPr lang="ru-RU" sz="2000" dirty="0" smtClean="0">
                <a:solidFill>
                  <a:schemeClr val="bg1"/>
                </a:solidFill>
              </a:rPr>
              <a:t>Dehydration</a:t>
            </a:r>
          </a:p>
          <a:p>
            <a:pPr marL="1371600" lvl="2" indent="-457200">
              <a:spcBef>
                <a:spcPts val="400"/>
              </a:spcBef>
              <a:buFontTx/>
              <a:buChar char="•"/>
            </a:pPr>
            <a:r>
              <a:rPr lang="ru-RU" sz="2000" dirty="0" smtClean="0">
                <a:solidFill>
                  <a:schemeClr val="bg1"/>
                </a:solidFill>
              </a:rPr>
              <a:t>Hypothermia and heat related injuries</a:t>
            </a:r>
          </a:p>
          <a:p>
            <a:pPr marL="1371600" lvl="2" indent="-457200">
              <a:spcBef>
                <a:spcPts val="400"/>
              </a:spcBef>
              <a:buFontTx/>
              <a:buChar char="•"/>
            </a:pPr>
            <a:r>
              <a:rPr lang="ru-RU" sz="2000" dirty="0" smtClean="0">
                <a:solidFill>
                  <a:schemeClr val="bg1"/>
                </a:solidFill>
              </a:rPr>
              <a:t>Working hard</a:t>
            </a:r>
          </a:p>
          <a:p>
            <a:pPr marL="1371600" lvl="2" indent="-457200">
              <a:spcBef>
                <a:spcPts val="400"/>
              </a:spcBef>
              <a:buFont typeface="Times" charset="0"/>
              <a:buChar char="•"/>
            </a:pPr>
            <a:r>
              <a:rPr lang="ru-RU" sz="2000" dirty="0" smtClean="0">
                <a:solidFill>
                  <a:schemeClr val="bg1"/>
                </a:solidFill>
              </a:rPr>
              <a:t>Poor physical </a:t>
            </a:r>
            <a:r>
              <a:rPr lang="ru-RU" sz="2000" dirty="0" smtClean="0">
                <a:solidFill>
                  <a:schemeClr val="bg1"/>
                </a:solidFill>
              </a:rPr>
              <a:t>condition</a:t>
            </a:r>
            <a:endParaRPr lang="en-US" sz="2000" dirty="0">
              <a:solidFill>
                <a:schemeClr val="bg1"/>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
        <p:nvSpPr>
          <p:cNvPr id="14" name="Rectangle 13"/>
          <p:cNvSpPr/>
          <p:nvPr/>
        </p:nvSpPr>
        <p:spPr>
          <a:xfrm>
            <a:off x="4114800" y="3223419"/>
            <a:ext cx="4572000" cy="2872581"/>
          </a:xfrm>
          <a:prstGeom prst="rect">
            <a:avLst/>
          </a:prstGeom>
        </p:spPr>
        <p:txBody>
          <a:bodyPr>
            <a:spAutoFit/>
          </a:bodyPr>
          <a:lstStyle/>
          <a:p>
            <a:pPr marL="1371600" lvl="2" indent="-457200">
              <a:spcBef>
                <a:spcPts val="400"/>
              </a:spcBef>
              <a:buFont typeface="Times" charset="0"/>
              <a:buChar char="•"/>
            </a:pPr>
            <a:endParaRPr lang="ru-RU" sz="2000" dirty="0" smtClean="0">
              <a:solidFill>
                <a:schemeClr val="bg1"/>
              </a:solidFill>
            </a:endParaRPr>
          </a:p>
          <a:p>
            <a:pPr marL="1371600" lvl="2" indent="-457200">
              <a:spcBef>
                <a:spcPts val="400"/>
              </a:spcBef>
              <a:buFontTx/>
              <a:buChar char="•"/>
            </a:pPr>
            <a:r>
              <a:rPr lang="ru-RU" sz="2000" dirty="0" smtClean="0">
                <a:solidFill>
                  <a:schemeClr val="bg1"/>
                </a:solidFill>
              </a:rPr>
              <a:t>Heavy smoking</a:t>
            </a:r>
          </a:p>
          <a:p>
            <a:pPr marL="1371600" lvl="2" indent="-457200">
              <a:spcBef>
                <a:spcPts val="400"/>
              </a:spcBef>
              <a:buFontTx/>
              <a:buChar char="•"/>
            </a:pPr>
            <a:r>
              <a:rPr lang="ru-RU" sz="2000" dirty="0" smtClean="0">
                <a:solidFill>
                  <a:schemeClr val="bg1"/>
                </a:solidFill>
              </a:rPr>
              <a:t>Alcohol abuse or abuse of other drugs</a:t>
            </a:r>
            <a:endParaRPr lang="en-US" sz="2000" dirty="0" smtClean="0">
              <a:solidFill>
                <a:schemeClr val="bg1"/>
              </a:solidFill>
            </a:endParaRPr>
          </a:p>
          <a:p>
            <a:pPr marL="1371600" lvl="2" indent="-457200">
              <a:spcBef>
                <a:spcPts val="400"/>
              </a:spcBef>
              <a:buFontTx/>
              <a:buChar char="•"/>
            </a:pPr>
            <a:r>
              <a:rPr lang="ru-RU" sz="2000" dirty="0" smtClean="0">
                <a:solidFill>
                  <a:schemeClr val="bg1"/>
                </a:solidFill>
              </a:rPr>
              <a:t>Fatigue before the dive</a:t>
            </a:r>
          </a:p>
          <a:p>
            <a:pPr marL="1371600" lvl="2" indent="-457200">
              <a:spcBef>
                <a:spcPts val="400"/>
              </a:spcBef>
              <a:buFontTx/>
              <a:buChar char="•"/>
            </a:pPr>
            <a:r>
              <a:rPr lang="ru-RU" sz="2000" dirty="0" smtClean="0">
                <a:solidFill>
                  <a:schemeClr val="bg1"/>
                </a:solidFill>
              </a:rPr>
              <a:t>Obesity</a:t>
            </a:r>
          </a:p>
          <a:p>
            <a:pPr marL="1371600" lvl="2" indent="-457200">
              <a:spcBef>
                <a:spcPts val="400"/>
              </a:spcBef>
              <a:buFontTx/>
              <a:buChar char="•"/>
            </a:pPr>
            <a:r>
              <a:rPr lang="ru-RU" sz="2000" dirty="0" smtClean="0">
                <a:solidFill>
                  <a:schemeClr val="bg1"/>
                </a:solidFill>
              </a:rPr>
              <a:t>Dive conditions</a:t>
            </a:r>
          </a:p>
          <a:p>
            <a:pPr marL="609600" indent="-609600">
              <a:spcBef>
                <a:spcPct val="20000"/>
              </a:spcBef>
            </a:pPr>
            <a:endParaRPr lang="en-US" sz="2000" dirty="0">
              <a:solidFill>
                <a:schemeClr val="bg1"/>
              </a:solidFill>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85800" y="2133600"/>
            <a:ext cx="8001000" cy="12192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70" name="Rectangle 2"/>
          <p:cNvSpPr>
            <a:spLocks noGrp="1" noChangeArrowheads="1"/>
          </p:cNvSpPr>
          <p:nvPr>
            <p:ph type="title"/>
          </p:nvPr>
        </p:nvSpPr>
        <p:spPr/>
        <p:txBody>
          <a:bodyPr>
            <a:normAutofit/>
          </a:bodyPr>
          <a:lstStyle/>
          <a:p>
            <a:r>
              <a:rPr lang="en-US" dirty="0"/>
              <a:t>Scuba IQ Review</a:t>
            </a:r>
          </a:p>
        </p:txBody>
      </p:sp>
      <p:sp>
        <p:nvSpPr>
          <p:cNvPr id="109571" name="Rectangle 3"/>
          <p:cNvSpPr>
            <a:spLocks noGrp="1" noChangeArrowheads="1"/>
          </p:cNvSpPr>
          <p:nvPr>
            <p:ph type="body" idx="1"/>
          </p:nvPr>
        </p:nvSpPr>
        <p:spPr>
          <a:xfrm>
            <a:off x="1447800" y="2286000"/>
            <a:ext cx="7620000" cy="1447800"/>
          </a:xfrm>
        </p:spPr>
        <p:txBody>
          <a:bodyPr/>
          <a:lstStyle/>
          <a:p>
            <a:pPr marL="609600" indent="-609600">
              <a:lnSpc>
                <a:spcPct val="90000"/>
              </a:lnSpc>
              <a:buFontTx/>
              <a:buNone/>
            </a:pPr>
            <a:r>
              <a:rPr lang="ru-RU" sz="2800" dirty="0" smtClean="0">
                <a:solidFill>
                  <a:schemeClr val="bg1"/>
                </a:solidFill>
              </a:rPr>
              <a:t> </a:t>
            </a:r>
            <a:r>
              <a:rPr lang="ru-RU" sz="2800" dirty="0">
                <a:solidFill>
                  <a:schemeClr val="bg1"/>
                </a:solidFill>
              </a:rPr>
              <a:t>	What is </a:t>
            </a:r>
            <a:r>
              <a:rPr lang="en-US" sz="2800" dirty="0">
                <a:solidFill>
                  <a:schemeClr val="bg1"/>
                </a:solidFill>
              </a:rPr>
              <a:t>the</a:t>
            </a:r>
            <a:r>
              <a:rPr lang="ru-RU" sz="2800" dirty="0">
                <a:solidFill>
                  <a:schemeClr val="bg1"/>
                </a:solidFill>
              </a:rPr>
              <a:t> difference </a:t>
            </a:r>
            <a:r>
              <a:rPr lang="ru-RU" sz="2800" dirty="0" smtClean="0">
                <a:solidFill>
                  <a:schemeClr val="bg1"/>
                </a:solidFill>
              </a:rPr>
              <a:t>between</a:t>
            </a:r>
            <a:r>
              <a:rPr lang="en-US" sz="2800" dirty="0" smtClean="0">
                <a:solidFill>
                  <a:schemeClr val="bg1"/>
                </a:solidFill>
              </a:rPr>
              <a:t> </a:t>
            </a:r>
            <a:r>
              <a:rPr lang="ru-RU" sz="2800" dirty="0" smtClean="0">
                <a:solidFill>
                  <a:schemeClr val="bg1"/>
                </a:solidFill>
              </a:rPr>
              <a:t>Type </a:t>
            </a:r>
            <a:r>
              <a:rPr lang="ru-RU" sz="2800" dirty="0">
                <a:solidFill>
                  <a:schemeClr val="bg1"/>
                </a:solidFill>
              </a:rPr>
              <a:t>I and Type II bends?</a:t>
            </a:r>
            <a:endParaRPr lang="ru-RU" dirty="0">
              <a:solidFill>
                <a:schemeClr val="bg1"/>
              </a:solidFill>
            </a:endParaRPr>
          </a:p>
          <a:p>
            <a:pPr marL="609600" indent="-609600">
              <a:lnSpc>
                <a:spcPct val="90000"/>
              </a:lnSpc>
              <a:buFontTx/>
              <a:buNone/>
            </a:pPr>
            <a:endParaRPr lang="en-US" sz="2800" b="1" dirty="0">
              <a:solidFill>
                <a:srgbClr val="FCDB00"/>
              </a:solidFill>
            </a:endParaRPr>
          </a:p>
        </p:txBody>
      </p:sp>
      <p:sp>
        <p:nvSpPr>
          <p:cNvPr id="109572" name="Rectangle 4"/>
          <p:cNvSpPr>
            <a:spLocks noChangeArrowheads="1"/>
          </p:cNvSpPr>
          <p:nvPr/>
        </p:nvSpPr>
        <p:spPr bwMode="auto">
          <a:xfrm>
            <a:off x="304800" y="2743200"/>
            <a:ext cx="7848600" cy="2209800"/>
          </a:xfrm>
          <a:prstGeom prst="rect">
            <a:avLst/>
          </a:prstGeom>
          <a:noFill/>
          <a:ln w="9525">
            <a:noFill/>
            <a:miter lim="800000"/>
            <a:headEnd/>
            <a:tailEnd/>
          </a:ln>
          <a:effectLst/>
        </p:spPr>
        <p:txBody>
          <a:bodyPr/>
          <a:lstStyle/>
          <a:p>
            <a:pPr marL="1371600" lvl="2" indent="-457200">
              <a:spcBef>
                <a:spcPct val="20000"/>
              </a:spcBef>
            </a:pPr>
            <a:endParaRPr lang="ru-RU" sz="2400" b="1" dirty="0">
              <a:solidFill>
                <a:schemeClr val="bg1"/>
              </a:solidFill>
            </a:endParaRPr>
          </a:p>
        </p:txBody>
      </p:sp>
      <p:sp>
        <p:nvSpPr>
          <p:cNvPr id="109573" name="Rectangle 5"/>
          <p:cNvSpPr>
            <a:spLocks noChangeArrowheads="1"/>
          </p:cNvSpPr>
          <p:nvPr/>
        </p:nvSpPr>
        <p:spPr bwMode="auto">
          <a:xfrm>
            <a:off x="1066800" y="5181600"/>
            <a:ext cx="7848600" cy="38100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6" name="Slide Number Placeholder 5"/>
          <p:cNvSpPr>
            <a:spLocks noGrp="1"/>
          </p:cNvSpPr>
          <p:nvPr>
            <p:ph type="sldNum" sz="quarter" idx="12"/>
          </p:nvPr>
        </p:nvSpPr>
        <p:spPr/>
        <p:txBody>
          <a:bodyPr/>
          <a:lstStyle/>
          <a:p>
            <a:fld id="{031A6A8E-E912-4501-8AD3-CBFDBC0F7E08}"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www.tdisdi.com</a:t>
            </a:r>
            <a:endParaRPr lang="en-US"/>
          </a:p>
        </p:txBody>
      </p:sp>
      <p:sp>
        <p:nvSpPr>
          <p:cNvPr id="8" name="Donut 7"/>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11</a:t>
            </a:r>
            <a:endParaRPr lang="en-US" sz="4800" b="1" dirty="0">
              <a:solidFill>
                <a:schemeClr val="bg1"/>
              </a:solidFill>
            </a:endParaRPr>
          </a:p>
        </p:txBody>
      </p:sp>
      <p:sp>
        <p:nvSpPr>
          <p:cNvPr id="11" name="Rounded Rectangle 10"/>
          <p:cNvSpPr/>
          <p:nvPr/>
        </p:nvSpPr>
        <p:spPr>
          <a:xfrm>
            <a:off x="685800" y="3505200"/>
            <a:ext cx="8001000" cy="2819400"/>
          </a:xfrm>
          <a:prstGeom prst="roundRect">
            <a:avLst>
              <a:gd name="adj" fmla="val 973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p:cNvSpPr txBox="1"/>
          <p:nvPr/>
        </p:nvSpPr>
        <p:spPr>
          <a:xfrm>
            <a:off x="990600" y="34290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3" name="Rectangle 5"/>
          <p:cNvSpPr>
            <a:spLocks noChangeArrowheads="1"/>
          </p:cNvSpPr>
          <p:nvPr/>
        </p:nvSpPr>
        <p:spPr bwMode="auto">
          <a:xfrm>
            <a:off x="609600" y="3505200"/>
            <a:ext cx="7924800" cy="2743200"/>
          </a:xfrm>
          <a:prstGeom prst="rect">
            <a:avLst/>
          </a:prstGeom>
          <a:noFill/>
          <a:ln w="9525">
            <a:noFill/>
            <a:miter lim="800000"/>
            <a:headEnd/>
            <a:tailEnd/>
          </a:ln>
          <a:effectLst/>
        </p:spPr>
        <p:txBody>
          <a:bodyPr/>
          <a:lstStyle/>
          <a:p>
            <a:pPr marL="1371600" lvl="2" indent="-457200">
              <a:spcBef>
                <a:spcPct val="20000"/>
              </a:spcBef>
            </a:pPr>
            <a:r>
              <a:rPr lang="ru-RU" sz="2400" dirty="0" smtClean="0">
                <a:solidFill>
                  <a:schemeClr val="bg1"/>
                </a:solidFill>
              </a:rPr>
              <a:t>	Type I:  May produce a rash like reddening of the skin, usually on the upper body and arms and may be accompanied by mild, transient joint pain;  joint pain is more common and often exists in the absence of skin </a:t>
            </a:r>
            <a:r>
              <a:rPr lang="ru-RU" sz="2400" dirty="0" smtClean="0">
                <a:solidFill>
                  <a:schemeClr val="bg1"/>
                </a:solidFill>
              </a:rPr>
              <a:t>involvement</a:t>
            </a:r>
            <a:endParaRPr lang="en-US" sz="2400" dirty="0" smtClean="0">
              <a:solidFill>
                <a:schemeClr val="bg1"/>
              </a:solidFill>
            </a:endParaRPr>
          </a:p>
          <a:p>
            <a:pPr marL="609600" indent="-609600">
              <a:spcBef>
                <a:spcPct val="20000"/>
              </a:spcBef>
            </a:pPr>
            <a:r>
              <a:rPr lang="ru-RU" sz="2400" dirty="0" smtClean="0">
                <a:solidFill>
                  <a:schemeClr val="bg1"/>
                </a:solidFill>
              </a:rPr>
              <a:t>	</a:t>
            </a:r>
            <a:r>
              <a:rPr lang="en-US" sz="2400" dirty="0" smtClean="0">
                <a:solidFill>
                  <a:schemeClr val="bg1"/>
                </a:solidFill>
              </a:rPr>
              <a:t>	 </a:t>
            </a:r>
            <a:r>
              <a:rPr lang="en-US" sz="2400" dirty="0" smtClean="0">
                <a:solidFill>
                  <a:schemeClr val="bg1"/>
                </a:solidFill>
              </a:rPr>
              <a:t>      </a:t>
            </a:r>
            <a:r>
              <a:rPr lang="ru-RU" sz="2400" dirty="0" smtClean="0">
                <a:solidFill>
                  <a:schemeClr val="bg1"/>
                </a:solidFill>
              </a:rPr>
              <a:t>Type </a:t>
            </a:r>
            <a:r>
              <a:rPr lang="ru-RU" sz="2400" dirty="0" smtClean="0">
                <a:solidFill>
                  <a:schemeClr val="bg1"/>
                </a:solidFill>
              </a:rPr>
              <a:t>II:  Any sign that demonstrates </a:t>
            </a:r>
            <a:r>
              <a:rPr lang="ru-RU" sz="2400" dirty="0" smtClean="0">
                <a:solidFill>
                  <a:schemeClr val="bg1"/>
                </a:solidFill>
              </a:rPr>
              <a:t>impairme</a:t>
            </a:r>
            <a:r>
              <a:rPr lang="en-US" sz="2400" dirty="0" err="1" smtClean="0">
                <a:solidFill>
                  <a:schemeClr val="bg1"/>
                </a:solidFill>
              </a:rPr>
              <a:t>nt</a:t>
            </a:r>
            <a:r>
              <a:rPr lang="en-US" sz="2400" dirty="0" smtClean="0">
                <a:solidFill>
                  <a:schemeClr val="bg1"/>
                </a:solidFill>
              </a:rPr>
              <a:t>                 	       </a:t>
            </a:r>
            <a:r>
              <a:rPr lang="ru-RU" sz="2400" dirty="0" smtClean="0">
                <a:solidFill>
                  <a:schemeClr val="bg1"/>
                </a:solidFill>
              </a:rPr>
              <a:t>of </a:t>
            </a:r>
            <a:r>
              <a:rPr lang="ru-RU" sz="2400" dirty="0" smtClean="0">
                <a:solidFill>
                  <a:schemeClr val="bg1"/>
                </a:solidFill>
              </a:rPr>
              <a:t>motor skills, thought process, or behavior</a:t>
            </a:r>
            <a:endParaRPr lang="en-US" sz="3200" dirty="0" smtClean="0">
              <a:solidFill>
                <a:srgbClr val="000000"/>
              </a:solidFill>
            </a:endParaRPr>
          </a:p>
          <a:p>
            <a:pPr marL="609600" indent="-609600">
              <a:spcBef>
                <a:spcPct val="20000"/>
              </a:spcBef>
            </a:pPr>
            <a:endParaRPr lang="en-US" sz="3200" dirty="0" smtClean="0">
              <a:solidFill>
                <a:srgbClr val="000000"/>
              </a:solidFill>
            </a:endParaRPr>
          </a:p>
          <a:p>
            <a:pPr marL="1371600" lvl="2" indent="-457200">
              <a:spcBef>
                <a:spcPct val="20000"/>
              </a:spcBef>
            </a:pPr>
            <a:endParaRPr lang="ru-RU" sz="2400" dirty="0">
              <a:solidFill>
                <a:schemeClr val="bg1"/>
              </a:solidFill>
            </a:endParaRPr>
          </a:p>
        </p:txBody>
      </p:sp>
      <p:sp>
        <p:nvSpPr>
          <p:cNvPr id="14" name="TextBox 13"/>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ppt_w*0.05"/>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anim calcmode="lin" valueType="num">
                                      <p:cBhvr>
                                        <p:cTn id="9" dur="500" fill="hold"/>
                                        <p:tgtEl>
                                          <p:spTgt spid="11"/>
                                        </p:tgtEl>
                                        <p:attrNameLst>
                                          <p:attrName>ppt_x</p:attrName>
                                        </p:attrNameLst>
                                      </p:cBhvr>
                                      <p:tavLst>
                                        <p:tav tm="0">
                                          <p:val>
                                            <p:strVal val="#ppt_x-.2"/>
                                          </p:val>
                                        </p:tav>
                                        <p:tav tm="100000">
                                          <p:val>
                                            <p:strVal val="#ppt_x"/>
                                          </p:val>
                                        </p:tav>
                                      </p:tavLst>
                                    </p:anim>
                                    <p:anim calcmode="lin" valueType="num">
                                      <p:cBhvr>
                                        <p:cTn id="10" dur="500" fill="hold"/>
                                        <p:tgtEl>
                                          <p:spTgt spid="11"/>
                                        </p:tgtEl>
                                        <p:attrNameLst>
                                          <p:attrName>ppt_y</p:attrName>
                                        </p:attrNameLst>
                                      </p:cBhvr>
                                      <p:tavLst>
                                        <p:tav tm="0">
                                          <p:val>
                                            <p:strVal val="#ppt_y"/>
                                          </p:val>
                                        </p:tav>
                                        <p:tav tm="100000">
                                          <p:val>
                                            <p:strVal val="#ppt_y"/>
                                          </p:val>
                                        </p:tav>
                                      </p:tavLst>
                                    </p:anim>
                                    <p:animEffect transition="in" filter="fade">
                                      <p:cBhvr>
                                        <p:cTn id="11" dur="500"/>
                                        <p:tgtEl>
                                          <p:spTgt spid="11"/>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strVal val="#ppt_w*0.05"/>
                                          </p:val>
                                        </p:tav>
                                        <p:tav tm="100000">
                                          <p:val>
                                            <p:strVal val="#ppt_w"/>
                                          </p:val>
                                        </p:tav>
                                      </p:tavLst>
                                    </p:anim>
                                    <p:anim calcmode="lin" valueType="num">
                                      <p:cBhvr>
                                        <p:cTn id="15" dur="500" fill="hold"/>
                                        <p:tgtEl>
                                          <p:spTgt spid="12"/>
                                        </p:tgtEl>
                                        <p:attrNameLst>
                                          <p:attrName>ppt_h</p:attrName>
                                        </p:attrNameLst>
                                      </p:cBhvr>
                                      <p:tavLst>
                                        <p:tav tm="0">
                                          <p:val>
                                            <p:strVal val="#ppt_h"/>
                                          </p:val>
                                        </p:tav>
                                        <p:tav tm="100000">
                                          <p:val>
                                            <p:strVal val="#ppt_h"/>
                                          </p:val>
                                        </p:tav>
                                      </p:tavLst>
                                    </p:anim>
                                    <p:anim calcmode="lin" valueType="num">
                                      <p:cBhvr>
                                        <p:cTn id="16" dur="500" fill="hold"/>
                                        <p:tgtEl>
                                          <p:spTgt spid="12"/>
                                        </p:tgtEl>
                                        <p:attrNameLst>
                                          <p:attrName>ppt_x</p:attrName>
                                        </p:attrNameLst>
                                      </p:cBhvr>
                                      <p:tavLst>
                                        <p:tav tm="0">
                                          <p:val>
                                            <p:strVal val="#ppt_x-.2"/>
                                          </p:val>
                                        </p:tav>
                                        <p:tav tm="100000">
                                          <p:val>
                                            <p:strVal val="#ppt_x"/>
                                          </p:val>
                                        </p:tav>
                                      </p:tavLst>
                                    </p:anim>
                                    <p:anim calcmode="lin" valueType="num">
                                      <p:cBhvr>
                                        <p:cTn id="17" dur="500" fill="hold"/>
                                        <p:tgtEl>
                                          <p:spTgt spid="12"/>
                                        </p:tgtEl>
                                        <p:attrNameLst>
                                          <p:attrName>ppt_y</p:attrName>
                                        </p:attrNameLst>
                                      </p:cBhvr>
                                      <p:tavLst>
                                        <p:tav tm="0">
                                          <p:val>
                                            <p:strVal val="#ppt_y"/>
                                          </p:val>
                                        </p:tav>
                                        <p:tav tm="100000">
                                          <p:val>
                                            <p:strVal val="#ppt_y"/>
                                          </p:val>
                                        </p:tav>
                                      </p:tavLst>
                                    </p:anim>
                                    <p:animEffect transition="in" filter="fade">
                                      <p:cBhvr>
                                        <p:cTn id="18" dur="500"/>
                                        <p:tgtEl>
                                          <p:spTgt spid="12"/>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strVal val="#ppt_w*0.05"/>
                                          </p:val>
                                        </p:tav>
                                        <p:tav tm="100000">
                                          <p:val>
                                            <p:strVal val="#ppt_w"/>
                                          </p:val>
                                        </p:tav>
                                      </p:tavLst>
                                    </p:anim>
                                    <p:anim calcmode="lin" valueType="num">
                                      <p:cBhvr>
                                        <p:cTn id="22" dur="500" fill="hold"/>
                                        <p:tgtEl>
                                          <p:spTgt spid="13"/>
                                        </p:tgtEl>
                                        <p:attrNameLst>
                                          <p:attrName>ppt_h</p:attrName>
                                        </p:attrNameLst>
                                      </p:cBhvr>
                                      <p:tavLst>
                                        <p:tav tm="0">
                                          <p:val>
                                            <p:strVal val="#ppt_h"/>
                                          </p:val>
                                        </p:tav>
                                        <p:tav tm="100000">
                                          <p:val>
                                            <p:strVal val="#ppt_h"/>
                                          </p:val>
                                        </p:tav>
                                      </p:tavLst>
                                    </p:anim>
                                    <p:anim calcmode="lin" valueType="num">
                                      <p:cBhvr>
                                        <p:cTn id="23" dur="500" fill="hold"/>
                                        <p:tgtEl>
                                          <p:spTgt spid="13"/>
                                        </p:tgtEl>
                                        <p:attrNameLst>
                                          <p:attrName>ppt_x</p:attrName>
                                        </p:attrNameLst>
                                      </p:cBhvr>
                                      <p:tavLst>
                                        <p:tav tm="0">
                                          <p:val>
                                            <p:strVal val="#ppt_x-.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p:txBody>
          <a:bodyPr>
            <a:normAutofit/>
          </a:bodyPr>
          <a:lstStyle/>
          <a:p>
            <a:r>
              <a:rPr lang="en-US" dirty="0"/>
              <a:t>Scuba IQ Review</a:t>
            </a:r>
          </a:p>
        </p:txBody>
      </p:sp>
      <p:sp>
        <p:nvSpPr>
          <p:cNvPr id="110595" name="Rectangle 3"/>
          <p:cNvSpPr>
            <a:spLocks noGrp="1" noChangeArrowheads="1"/>
          </p:cNvSpPr>
          <p:nvPr>
            <p:ph type="body" idx="1"/>
          </p:nvPr>
        </p:nvSpPr>
        <p:spPr>
          <a:xfrm>
            <a:off x="1295400" y="2286000"/>
            <a:ext cx="7620000" cy="1447800"/>
          </a:xfrm>
        </p:spPr>
        <p:txBody>
          <a:bodyPr/>
          <a:lstStyle/>
          <a:p>
            <a:pPr marL="609600" indent="-609600">
              <a:lnSpc>
                <a:spcPct val="90000"/>
              </a:lnSpc>
              <a:buFontTx/>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What is the on-scene treatment of choice in the event of decompression sickness?</a:t>
            </a:r>
          </a:p>
          <a:p>
            <a:pPr marL="609600" indent="-609600">
              <a:lnSpc>
                <a:spcPct val="90000"/>
              </a:lnSpc>
              <a:buFontTx/>
              <a:buNone/>
            </a:pPr>
            <a:endParaRPr lang="en-US" sz="2400" b="1" dirty="0">
              <a:solidFill>
                <a:srgbClr val="FCDB00"/>
              </a:solidFill>
            </a:endParaRPr>
          </a:p>
        </p:txBody>
      </p:sp>
      <p:sp>
        <p:nvSpPr>
          <p:cNvPr id="110597" name="Rectangle 5"/>
          <p:cNvSpPr>
            <a:spLocks noChangeArrowheads="1"/>
          </p:cNvSpPr>
          <p:nvPr/>
        </p:nvSpPr>
        <p:spPr bwMode="auto">
          <a:xfrm>
            <a:off x="1066800" y="3352800"/>
            <a:ext cx="7848600" cy="28194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12</a:t>
            </a:r>
            <a:endParaRPr lang="en-US" sz="4800" b="1" dirty="0">
              <a:solidFill>
                <a:schemeClr val="bg1"/>
              </a:solidFill>
            </a:endParaRPr>
          </a:p>
        </p:txBody>
      </p:sp>
      <p:sp>
        <p:nvSpPr>
          <p:cNvPr id="10" name="Rounded Rectangle 9"/>
          <p:cNvSpPr/>
          <p:nvPr/>
        </p:nvSpPr>
        <p:spPr>
          <a:xfrm>
            <a:off x="685800" y="3581400"/>
            <a:ext cx="8001000" cy="1447800"/>
          </a:xfrm>
          <a:prstGeom prst="roundRect">
            <a:avLst>
              <a:gd name="adj" fmla="val 19268"/>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6705600" cy="2743200"/>
          </a:xfrm>
          <a:prstGeom prst="rect">
            <a:avLst/>
          </a:prstGeom>
          <a:noFill/>
          <a:ln w="9525">
            <a:noFill/>
            <a:miter lim="800000"/>
            <a:headEnd/>
            <a:tailEnd/>
          </a:ln>
          <a:effectLst/>
        </p:spPr>
        <p:txBody>
          <a:bodyPr/>
          <a:lstStyle/>
          <a:p>
            <a:pPr marL="609600" indent="-609600">
              <a:spcBef>
                <a:spcPct val="20000"/>
              </a:spcBef>
            </a:pPr>
            <a:r>
              <a:rPr lang="ru-RU" sz="2400" b="1" dirty="0" smtClean="0">
                <a:solidFill>
                  <a:srgbClr val="000000"/>
                </a:solidFill>
              </a:rPr>
              <a:t>	</a:t>
            </a:r>
            <a:r>
              <a:rPr lang="ru-RU" sz="2400" dirty="0" smtClean="0">
                <a:solidFill>
                  <a:schemeClr val="bg1"/>
                </a:solidFill>
              </a:rPr>
              <a:t>Keep the victim calm, cool and relaxed. Deliver high flow oxygen to the victim for as long as possible during transport to a dive physician</a:t>
            </a:r>
            <a:endParaRPr lang="en-US" sz="2400" dirty="0" smtClean="0">
              <a:solidFill>
                <a:schemeClr val="bg1"/>
              </a:solidFill>
            </a:endParaRPr>
          </a:p>
          <a:p>
            <a:pPr marL="609600" indent="-609600">
              <a:spcBef>
                <a:spcPct val="20000"/>
              </a:spcBef>
            </a:pP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18" name="Rectangle 2"/>
          <p:cNvSpPr>
            <a:spLocks noGrp="1" noChangeArrowheads="1"/>
          </p:cNvSpPr>
          <p:nvPr>
            <p:ph type="title"/>
          </p:nvPr>
        </p:nvSpPr>
        <p:spPr/>
        <p:txBody>
          <a:bodyPr>
            <a:normAutofit/>
          </a:bodyPr>
          <a:lstStyle/>
          <a:p>
            <a:r>
              <a:rPr lang="en-US" dirty="0"/>
              <a:t>Scuba IQ Review</a:t>
            </a:r>
          </a:p>
        </p:txBody>
      </p:sp>
      <p:sp>
        <p:nvSpPr>
          <p:cNvPr id="111619" name="Rectangle 3"/>
          <p:cNvSpPr>
            <a:spLocks noGrp="1" noChangeArrowheads="1"/>
          </p:cNvSpPr>
          <p:nvPr>
            <p:ph type="body" idx="1"/>
          </p:nvPr>
        </p:nvSpPr>
        <p:spPr>
          <a:xfrm>
            <a:off x="1066800" y="2286000"/>
            <a:ext cx="7620000" cy="1447800"/>
          </a:xfrm>
        </p:spPr>
        <p:txBody>
          <a:bodyPr/>
          <a:lstStyle/>
          <a:p>
            <a:pPr marL="609600" indent="-609600">
              <a:lnSpc>
                <a:spcPct val="90000"/>
              </a:lnSpc>
              <a:buFontTx/>
              <a:buNone/>
            </a:pPr>
            <a:r>
              <a:rPr lang="ru-RU" sz="2800" b="1" dirty="0" smtClean="0">
                <a:solidFill>
                  <a:srgbClr val="FCDB00"/>
                </a:solidFill>
              </a:rPr>
              <a:t> </a:t>
            </a:r>
            <a:r>
              <a:rPr lang="ru-RU" sz="2800" b="1" dirty="0">
                <a:solidFill>
                  <a:srgbClr val="FCDB00"/>
                </a:solidFill>
              </a:rPr>
              <a:t>	</a:t>
            </a:r>
            <a:r>
              <a:rPr lang="en-US" sz="2800" b="1" dirty="0" smtClean="0">
                <a:solidFill>
                  <a:srgbClr val="FCDB00"/>
                </a:solidFill>
              </a:rPr>
              <a:t>     </a:t>
            </a:r>
            <a:r>
              <a:rPr lang="ru-RU" sz="2800" dirty="0" smtClean="0">
                <a:solidFill>
                  <a:schemeClr val="bg1"/>
                </a:solidFill>
              </a:rPr>
              <a:t>How </a:t>
            </a:r>
            <a:r>
              <a:rPr lang="ru-RU" sz="2800" dirty="0">
                <a:solidFill>
                  <a:schemeClr val="bg1"/>
                </a:solidFill>
              </a:rPr>
              <a:t>does a lung </a:t>
            </a:r>
            <a:r>
              <a:rPr lang="ru-RU" sz="2800" dirty="0" smtClean="0">
                <a:solidFill>
                  <a:schemeClr val="bg1"/>
                </a:solidFill>
              </a:rPr>
              <a:t>over-expansio</a:t>
            </a:r>
            <a:r>
              <a:rPr lang="en-US" sz="2800" dirty="0" smtClean="0">
                <a:solidFill>
                  <a:schemeClr val="bg1"/>
                </a:solidFill>
              </a:rPr>
              <a:t>n </a:t>
            </a:r>
            <a:r>
              <a:rPr lang="ru-RU" sz="2800" dirty="0" smtClean="0">
                <a:solidFill>
                  <a:schemeClr val="bg1"/>
                </a:solidFill>
              </a:rPr>
              <a:t>injury </a:t>
            </a:r>
            <a:r>
              <a:rPr lang="en-US" sz="2800" dirty="0" smtClean="0">
                <a:solidFill>
                  <a:schemeClr val="bg1"/>
                </a:solidFill>
              </a:rPr>
              <a:t>  	 	 </a:t>
            </a:r>
            <a:r>
              <a:rPr lang="ru-RU" sz="2800" dirty="0" smtClean="0">
                <a:solidFill>
                  <a:schemeClr val="bg1"/>
                </a:solidFill>
              </a:rPr>
              <a:t>happen</a:t>
            </a:r>
            <a:r>
              <a:rPr lang="ru-RU" sz="2800" dirty="0">
                <a:solidFill>
                  <a:schemeClr val="bg1"/>
                </a:solidFill>
              </a:rPr>
              <a:t>?</a:t>
            </a:r>
            <a:endParaRPr lang="ru-RU" dirty="0">
              <a:solidFill>
                <a:schemeClr val="bg1"/>
              </a:solidFill>
            </a:endParaRPr>
          </a:p>
          <a:p>
            <a:pPr marL="609600" indent="-609600">
              <a:lnSpc>
                <a:spcPct val="90000"/>
              </a:lnSpc>
              <a:buFontTx/>
              <a:buNone/>
            </a:pPr>
            <a:endParaRPr lang="en-US" sz="2800" b="1" dirty="0">
              <a:solidFill>
                <a:srgbClr val="FCDB00"/>
              </a:solidFill>
            </a:endParaRPr>
          </a:p>
        </p:txBody>
      </p:sp>
      <p:sp>
        <p:nvSpPr>
          <p:cNvPr id="111620" name="Rectangle 4"/>
          <p:cNvSpPr>
            <a:spLocks noChangeArrowheads="1"/>
          </p:cNvSpPr>
          <p:nvPr/>
        </p:nvSpPr>
        <p:spPr bwMode="auto">
          <a:xfrm>
            <a:off x="1066800" y="3124200"/>
            <a:ext cx="6324600" cy="28194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13</a:t>
            </a:r>
            <a:endParaRPr lang="en-US" sz="4800" b="1" dirty="0">
              <a:solidFill>
                <a:schemeClr val="bg1"/>
              </a:solidFill>
            </a:endParaRPr>
          </a:p>
        </p:txBody>
      </p:sp>
      <p:sp>
        <p:nvSpPr>
          <p:cNvPr id="10" name="Rounded Rectangle 9"/>
          <p:cNvSpPr/>
          <p:nvPr/>
        </p:nvSpPr>
        <p:spPr>
          <a:xfrm>
            <a:off x="685800" y="3505200"/>
            <a:ext cx="8001000" cy="1295400"/>
          </a:xfrm>
          <a:prstGeom prst="roundRect">
            <a:avLst>
              <a:gd name="adj" fmla="val 17726"/>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447800" y="3657600"/>
            <a:ext cx="6705600" cy="2743200"/>
          </a:xfrm>
          <a:prstGeom prst="rect">
            <a:avLst/>
          </a:prstGeom>
          <a:noFill/>
          <a:ln w="9525">
            <a:noFill/>
            <a:miter lim="800000"/>
            <a:headEnd/>
            <a:tailEnd/>
          </a:ln>
          <a:effectLst/>
        </p:spPr>
        <p:txBody>
          <a:bodyPr/>
          <a:lstStyle/>
          <a:p>
            <a:pPr marL="609600" indent="-609600">
              <a:spcBef>
                <a:spcPct val="20000"/>
              </a:spcBef>
            </a:pPr>
            <a:r>
              <a:rPr lang="ru-RU" sz="2400" dirty="0" smtClean="0">
                <a:solidFill>
                  <a:srgbClr val="000000"/>
                </a:solidFill>
              </a:rPr>
              <a:t>	</a:t>
            </a:r>
            <a:r>
              <a:rPr lang="ru-RU" sz="2400" dirty="0" smtClean="0">
                <a:solidFill>
                  <a:schemeClr val="bg1"/>
                </a:solidFill>
              </a:rPr>
              <a:t>Temporary or permanent lung blockage, breath holding</a:t>
            </a:r>
            <a:endParaRPr lang="en-US" sz="2400" dirty="0" smtClean="0">
              <a:solidFill>
                <a:schemeClr val="bg1"/>
              </a:solidFill>
            </a:endParaRPr>
          </a:p>
          <a:p>
            <a:pPr marL="609600" indent="-609600">
              <a:spcBef>
                <a:spcPct val="20000"/>
              </a:spcBef>
            </a:pP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28650" y="579437"/>
            <a:ext cx="7886700" cy="1325563"/>
          </a:xfrm>
        </p:spPr>
        <p:txBody>
          <a:bodyPr>
            <a:normAutofit/>
          </a:bodyPr>
          <a:lstStyle/>
          <a:p>
            <a:r>
              <a:rPr lang="en-US" dirty="0"/>
              <a:t>Emergencies Underwater</a:t>
            </a:r>
          </a:p>
        </p:txBody>
      </p:sp>
      <p:sp>
        <p:nvSpPr>
          <p:cNvPr id="95235" name="Rectangle 3"/>
          <p:cNvSpPr>
            <a:spLocks noGrp="1" noChangeArrowheads="1"/>
          </p:cNvSpPr>
          <p:nvPr>
            <p:ph type="body" idx="1"/>
          </p:nvPr>
        </p:nvSpPr>
        <p:spPr>
          <a:xfrm>
            <a:off x="838200" y="2133600"/>
            <a:ext cx="7620000" cy="4525963"/>
          </a:xfrm>
        </p:spPr>
        <p:txBody>
          <a:bodyPr/>
          <a:lstStyle/>
          <a:p>
            <a:pPr>
              <a:buFontTx/>
              <a:buNone/>
            </a:pPr>
            <a:r>
              <a:rPr lang="en-US" sz="2800" b="1" dirty="0"/>
              <a:t>Unconsciousness is the most serious </a:t>
            </a:r>
          </a:p>
          <a:p>
            <a:pPr>
              <a:spcBef>
                <a:spcPct val="0"/>
              </a:spcBef>
              <a:buFontTx/>
              <a:buNone/>
            </a:pPr>
            <a:r>
              <a:rPr lang="en-US" sz="2800" b="1" dirty="0"/>
              <a:t>underwater emergency</a:t>
            </a:r>
            <a:endParaRPr lang="en-US" b="1" dirty="0"/>
          </a:p>
          <a:p>
            <a:r>
              <a:rPr lang="en-US" sz="2400" dirty="0"/>
              <a:t>The priority is to get an unconscious diver to the surface as quickly as possible</a:t>
            </a:r>
          </a:p>
        </p:txBody>
      </p:sp>
      <p:pic>
        <p:nvPicPr>
          <p:cNvPr id="95236" name="Picture 4" descr="Turn diver over.png                                            0000BD17&#10;Maxtor 300                     C168EF42:"/>
          <p:cNvPicPr>
            <a:picLocks noChangeAspect="1" noChangeArrowheads="1"/>
          </p:cNvPicPr>
          <p:nvPr/>
        </p:nvPicPr>
        <p:blipFill>
          <a:blip r:embed="rId2" cstate="print"/>
          <a:srcRect/>
          <a:stretch>
            <a:fillRect/>
          </a:stretch>
        </p:blipFill>
        <p:spPr bwMode="auto">
          <a:xfrm>
            <a:off x="3200400" y="4038600"/>
            <a:ext cx="3333750" cy="22860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42" name="Rectangle 2"/>
          <p:cNvSpPr>
            <a:spLocks noGrp="1" noChangeArrowheads="1"/>
          </p:cNvSpPr>
          <p:nvPr>
            <p:ph type="title"/>
          </p:nvPr>
        </p:nvSpPr>
        <p:spPr/>
        <p:txBody>
          <a:bodyPr>
            <a:normAutofit/>
          </a:bodyPr>
          <a:lstStyle/>
          <a:p>
            <a:r>
              <a:rPr lang="en-US" dirty="0"/>
              <a:t>Scuba IQ Review</a:t>
            </a:r>
          </a:p>
        </p:txBody>
      </p:sp>
      <p:sp>
        <p:nvSpPr>
          <p:cNvPr id="112643" name="Rectangle 3"/>
          <p:cNvSpPr>
            <a:spLocks noGrp="1" noChangeArrowheads="1"/>
          </p:cNvSpPr>
          <p:nvPr>
            <p:ph type="body" idx="1"/>
          </p:nvPr>
        </p:nvSpPr>
        <p:spPr>
          <a:xfrm>
            <a:off x="1371600" y="2286000"/>
            <a:ext cx="7315200" cy="1447800"/>
          </a:xfrm>
        </p:spPr>
        <p:txBody>
          <a:bodyPr/>
          <a:lstStyle/>
          <a:p>
            <a:pPr marL="609600" indent="-609600">
              <a:lnSpc>
                <a:spcPct val="90000"/>
              </a:lnSpc>
              <a:buFontTx/>
              <a:buNone/>
            </a:pPr>
            <a:r>
              <a:rPr lang="ru-RU" sz="2800" b="1" dirty="0" smtClean="0">
                <a:solidFill>
                  <a:schemeClr val="bg1"/>
                </a:solidFill>
              </a:rPr>
              <a:t> </a:t>
            </a:r>
            <a:r>
              <a:rPr lang="ru-RU" sz="2800" b="1" dirty="0">
                <a:solidFill>
                  <a:schemeClr val="bg1"/>
                </a:solidFill>
              </a:rPr>
              <a:t>	</a:t>
            </a:r>
            <a:r>
              <a:rPr lang="ru-RU" sz="2800" dirty="0">
                <a:solidFill>
                  <a:schemeClr val="bg1"/>
                </a:solidFill>
              </a:rPr>
              <a:t>List the most common signs and symptoms of a lung over-expansion injury</a:t>
            </a:r>
          </a:p>
          <a:p>
            <a:pPr marL="609600" indent="-609600">
              <a:lnSpc>
                <a:spcPct val="90000"/>
              </a:lnSpc>
              <a:buFontTx/>
              <a:buNone/>
            </a:pPr>
            <a:endParaRPr lang="en-US" sz="2400" b="1" dirty="0">
              <a:solidFill>
                <a:srgbClr val="FCDB00"/>
              </a:solidFill>
            </a:endParaRPr>
          </a:p>
        </p:txBody>
      </p:sp>
      <p:sp>
        <p:nvSpPr>
          <p:cNvPr id="112644" name="Rectangle 4"/>
          <p:cNvSpPr>
            <a:spLocks noChangeArrowheads="1"/>
          </p:cNvSpPr>
          <p:nvPr/>
        </p:nvSpPr>
        <p:spPr bwMode="auto">
          <a:xfrm>
            <a:off x="1447800" y="3124200"/>
            <a:ext cx="6324600" cy="2819400"/>
          </a:xfrm>
          <a:prstGeom prst="rect">
            <a:avLst/>
          </a:prstGeom>
          <a:noFill/>
          <a:ln w="9525">
            <a:noFill/>
            <a:miter lim="800000"/>
            <a:headEnd/>
            <a:tailEnd/>
          </a:ln>
          <a:effectLst/>
        </p:spPr>
        <p:txBody>
          <a:bodyPr/>
          <a:lstStyle/>
          <a:p>
            <a:pPr marL="609600" indent="-609600">
              <a:spcBef>
                <a:spcPct val="20000"/>
              </a:spcBef>
              <a:buFontTx/>
              <a:buChar char="•"/>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40</a:t>
            </a:fld>
            <a:endParaRPr lang="en-US"/>
          </a:p>
        </p:txBody>
      </p:sp>
      <p:sp>
        <p:nvSpPr>
          <p:cNvPr id="6" name="Footer Placeholder 5"/>
          <p:cNvSpPr>
            <a:spLocks noGrp="1"/>
          </p:cNvSpPr>
          <p:nvPr>
            <p:ph type="ftr" sz="quarter" idx="11"/>
          </p:nvPr>
        </p:nvSpPr>
        <p:spPr/>
        <p:txBody>
          <a:bodyPr/>
          <a:lstStyle/>
          <a:p>
            <a:r>
              <a:rPr lang="en-US" dirty="0" smtClean="0"/>
              <a:t>www.tdisdi.com</a:t>
            </a:r>
            <a:endParaRPr lang="en-US" dirty="0"/>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14</a:t>
            </a:r>
            <a:endParaRPr lang="en-US" sz="4800" b="1" dirty="0">
              <a:solidFill>
                <a:schemeClr val="bg1"/>
              </a:solidFill>
            </a:endParaRPr>
          </a:p>
        </p:txBody>
      </p:sp>
      <p:sp>
        <p:nvSpPr>
          <p:cNvPr id="10" name="Rounded Rectangle 9"/>
          <p:cNvSpPr/>
          <p:nvPr/>
        </p:nvSpPr>
        <p:spPr>
          <a:xfrm>
            <a:off x="685800" y="3581400"/>
            <a:ext cx="8001000" cy="2667000"/>
          </a:xfrm>
          <a:prstGeom prst="roundRect">
            <a:avLst>
              <a:gd name="adj" fmla="val 6177"/>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828800" y="3581400"/>
            <a:ext cx="6705600" cy="2743200"/>
          </a:xfrm>
          <a:prstGeom prst="rect">
            <a:avLst/>
          </a:prstGeom>
          <a:noFill/>
          <a:ln w="9525">
            <a:noFill/>
            <a:miter lim="800000"/>
            <a:headEnd/>
            <a:tailEnd/>
          </a:ln>
          <a:effectLst/>
        </p:spPr>
        <p:txBody>
          <a:bodyPr/>
          <a:lstStyle/>
          <a:p>
            <a:pPr marL="609600" indent="-609600">
              <a:spcBef>
                <a:spcPct val="20000"/>
              </a:spcBef>
              <a:buFontTx/>
              <a:buChar char="•"/>
            </a:pPr>
            <a:r>
              <a:rPr lang="ru-RU" sz="2400" dirty="0" smtClean="0">
                <a:solidFill>
                  <a:schemeClr val="bg1"/>
                </a:solidFill>
              </a:rPr>
              <a:t>Shortness of breath</a:t>
            </a:r>
          </a:p>
          <a:p>
            <a:pPr marL="609600" indent="-609600">
              <a:spcBef>
                <a:spcPct val="20000"/>
              </a:spcBef>
              <a:buFontTx/>
              <a:buChar char="•"/>
            </a:pPr>
            <a:r>
              <a:rPr lang="ru-RU" sz="2400" dirty="0" smtClean="0">
                <a:solidFill>
                  <a:schemeClr val="bg1"/>
                </a:solidFill>
              </a:rPr>
              <a:t>Pain in the center of the chest </a:t>
            </a:r>
          </a:p>
          <a:p>
            <a:pPr marL="609600" indent="-609600">
              <a:spcBef>
                <a:spcPct val="20000"/>
              </a:spcBef>
              <a:buFontTx/>
              <a:buChar char="•"/>
            </a:pPr>
            <a:r>
              <a:rPr lang="ru-RU" sz="2400" dirty="0" smtClean="0">
                <a:solidFill>
                  <a:schemeClr val="bg1"/>
                </a:solidFill>
              </a:rPr>
              <a:t>Rapid erratic pulse </a:t>
            </a:r>
          </a:p>
          <a:p>
            <a:pPr marL="609600" indent="-609600">
              <a:spcBef>
                <a:spcPct val="20000"/>
              </a:spcBef>
              <a:buFontTx/>
              <a:buChar char="•"/>
            </a:pPr>
            <a:r>
              <a:rPr lang="ru-RU" sz="2400" dirty="0" smtClean="0">
                <a:solidFill>
                  <a:schemeClr val="bg1"/>
                </a:solidFill>
              </a:rPr>
              <a:t>Signs and symptoms of shock </a:t>
            </a:r>
          </a:p>
          <a:p>
            <a:pPr marL="609600" indent="-609600">
              <a:spcBef>
                <a:spcPct val="20000"/>
              </a:spcBef>
              <a:buFontTx/>
              <a:buChar char="•"/>
            </a:pPr>
            <a:r>
              <a:rPr lang="ru-RU" sz="2400" dirty="0" smtClean="0">
                <a:solidFill>
                  <a:schemeClr val="bg1"/>
                </a:solidFill>
              </a:rPr>
              <a:t>Swelling around the neck </a:t>
            </a:r>
          </a:p>
          <a:p>
            <a:pPr marL="609600" indent="-609600">
              <a:spcBef>
                <a:spcPct val="20000"/>
              </a:spcBef>
              <a:buFontTx/>
              <a:buChar char="•"/>
            </a:pPr>
            <a:r>
              <a:rPr lang="ru-RU" sz="2400" dirty="0" smtClean="0">
                <a:solidFill>
                  <a:schemeClr val="bg1"/>
                </a:solidFill>
              </a:rPr>
              <a:t>Possible voice changes</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66" name="Rectangle 2"/>
          <p:cNvSpPr>
            <a:spLocks noGrp="1" noChangeArrowheads="1"/>
          </p:cNvSpPr>
          <p:nvPr>
            <p:ph type="title"/>
          </p:nvPr>
        </p:nvSpPr>
        <p:spPr/>
        <p:txBody>
          <a:bodyPr>
            <a:normAutofit/>
          </a:bodyPr>
          <a:lstStyle/>
          <a:p>
            <a:r>
              <a:rPr lang="en-US" dirty="0"/>
              <a:t>Scuba IQ Review</a:t>
            </a:r>
          </a:p>
        </p:txBody>
      </p:sp>
      <p:sp>
        <p:nvSpPr>
          <p:cNvPr id="113667" name="Rectangle 3"/>
          <p:cNvSpPr>
            <a:spLocks noGrp="1" noChangeArrowheads="1"/>
          </p:cNvSpPr>
          <p:nvPr>
            <p:ph type="body" idx="1"/>
          </p:nvPr>
        </p:nvSpPr>
        <p:spPr>
          <a:xfrm>
            <a:off x="1371600" y="2286000"/>
            <a:ext cx="7315200" cy="1447800"/>
          </a:xfrm>
        </p:spPr>
        <p:txBody>
          <a:bodyPr/>
          <a:lstStyle/>
          <a:p>
            <a:pPr marL="609600" indent="-609600">
              <a:lnSpc>
                <a:spcPct val="90000"/>
              </a:lnSpc>
              <a:buFontTx/>
              <a:buNone/>
            </a:pPr>
            <a:r>
              <a:rPr lang="ru-RU" sz="2800" dirty="0" smtClean="0">
                <a:solidFill>
                  <a:schemeClr val="bg1"/>
                </a:solidFill>
              </a:rPr>
              <a:t> </a:t>
            </a:r>
            <a:r>
              <a:rPr lang="ru-RU" sz="2800" dirty="0">
                <a:solidFill>
                  <a:schemeClr val="bg1"/>
                </a:solidFill>
              </a:rPr>
              <a:t>	Why is a lung over-expansion injury immediately life threatening?</a:t>
            </a:r>
          </a:p>
          <a:p>
            <a:pPr marL="609600" indent="-609600">
              <a:lnSpc>
                <a:spcPct val="90000"/>
              </a:lnSpc>
              <a:buFontTx/>
              <a:buNone/>
            </a:pPr>
            <a:endParaRPr lang="en-US" sz="2400" dirty="0">
              <a:solidFill>
                <a:schemeClr val="bg1"/>
              </a:solidFill>
            </a:endParaRPr>
          </a:p>
        </p:txBody>
      </p:sp>
      <p:sp>
        <p:nvSpPr>
          <p:cNvPr id="113668" name="Rectangle 4"/>
          <p:cNvSpPr>
            <a:spLocks noChangeArrowheads="1"/>
          </p:cNvSpPr>
          <p:nvPr/>
        </p:nvSpPr>
        <p:spPr bwMode="auto">
          <a:xfrm>
            <a:off x="1066800" y="2971800"/>
            <a:ext cx="6324600" cy="28194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15</a:t>
            </a:r>
            <a:endParaRPr lang="en-US" sz="4800" b="1" dirty="0">
              <a:solidFill>
                <a:schemeClr val="bg1"/>
              </a:solidFill>
            </a:endParaRPr>
          </a:p>
        </p:txBody>
      </p:sp>
      <p:sp>
        <p:nvSpPr>
          <p:cNvPr id="10" name="Rounded Rectangle 9"/>
          <p:cNvSpPr/>
          <p:nvPr/>
        </p:nvSpPr>
        <p:spPr>
          <a:xfrm>
            <a:off x="685800" y="3581400"/>
            <a:ext cx="8001000" cy="1219200"/>
          </a:xfrm>
          <a:prstGeom prst="roundRect">
            <a:avLst>
              <a:gd name="adj" fmla="val 15395"/>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162800" cy="2743200"/>
          </a:xfrm>
          <a:prstGeom prst="rect">
            <a:avLst/>
          </a:prstGeom>
          <a:noFill/>
          <a:ln w="9525">
            <a:noFill/>
            <a:miter lim="800000"/>
            <a:headEnd/>
            <a:tailEnd/>
          </a:ln>
          <a:effectLst/>
        </p:spPr>
        <p:txBody>
          <a:bodyPr/>
          <a:lstStyle/>
          <a:p>
            <a:pPr marL="609600" indent="-609600">
              <a:spcBef>
                <a:spcPct val="20000"/>
              </a:spcBef>
            </a:pPr>
            <a:r>
              <a:rPr lang="ru-RU" sz="2400" dirty="0" smtClean="0">
                <a:solidFill>
                  <a:schemeClr val="bg1"/>
                </a:solidFill>
              </a:rPr>
              <a:t>	Bubbles of air that escape from the lungs can travel to all parts of the body</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447800"/>
          </a:xfrm>
          <a:prstGeom prst="roundRect">
            <a:avLst>
              <a:gd name="adj" fmla="val 13688"/>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5800" y="3733800"/>
            <a:ext cx="8001000" cy="2362200"/>
          </a:xfrm>
          <a:prstGeom prst="roundRect">
            <a:avLst>
              <a:gd name="adj" fmla="val 8274"/>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4690" name="Rectangle 2"/>
          <p:cNvSpPr>
            <a:spLocks noGrp="1" noChangeArrowheads="1"/>
          </p:cNvSpPr>
          <p:nvPr>
            <p:ph type="title"/>
          </p:nvPr>
        </p:nvSpPr>
        <p:spPr/>
        <p:txBody>
          <a:bodyPr>
            <a:normAutofit/>
          </a:bodyPr>
          <a:lstStyle/>
          <a:p>
            <a:r>
              <a:rPr lang="en-US" dirty="0"/>
              <a:t>Scuba IQ Review</a:t>
            </a:r>
          </a:p>
        </p:txBody>
      </p:sp>
      <p:sp>
        <p:nvSpPr>
          <p:cNvPr id="114691" name="Rectangle 3"/>
          <p:cNvSpPr>
            <a:spLocks noGrp="1" noChangeArrowheads="1"/>
          </p:cNvSpPr>
          <p:nvPr>
            <p:ph type="body" idx="1"/>
          </p:nvPr>
        </p:nvSpPr>
        <p:spPr>
          <a:xfrm>
            <a:off x="1295400" y="2209800"/>
            <a:ext cx="7315200" cy="1447800"/>
          </a:xfrm>
        </p:spPr>
        <p:txBody>
          <a:bodyPr>
            <a:normAutofit fontScale="92500" lnSpcReduction="10000"/>
          </a:bodyPr>
          <a:lstStyle/>
          <a:p>
            <a:pPr marL="609600" indent="-609600">
              <a:lnSpc>
                <a:spcPct val="90000"/>
              </a:lnSpc>
              <a:buFontTx/>
              <a:buNone/>
            </a:pPr>
            <a:r>
              <a:rPr lang="ru-RU" sz="2800" dirty="0" smtClean="0">
                <a:solidFill>
                  <a:schemeClr val="bg1"/>
                </a:solidFill>
              </a:rPr>
              <a:t> </a:t>
            </a:r>
            <a:r>
              <a:rPr lang="ru-RU" sz="2800" dirty="0">
                <a:solidFill>
                  <a:schemeClr val="bg1"/>
                </a:solidFill>
              </a:rPr>
              <a:t>	Why is decompression sickness a venous gas embolism and bubbles in the blood from a lung over-expansion injury an arterial gas embolism? </a:t>
            </a:r>
            <a:endParaRPr lang="ru-RU" sz="2400" dirty="0">
              <a:solidFill>
                <a:schemeClr val="bg1"/>
              </a:solidFill>
            </a:endParaRPr>
          </a:p>
          <a:p>
            <a:pPr marL="609600" indent="-609600">
              <a:lnSpc>
                <a:spcPct val="90000"/>
              </a:lnSpc>
              <a:buFontTx/>
              <a:buNone/>
            </a:pPr>
            <a:endParaRPr lang="en-US" sz="2000" dirty="0">
              <a:solidFill>
                <a:schemeClr val="bg1"/>
              </a:solidFill>
            </a:endParaRPr>
          </a:p>
        </p:txBody>
      </p:sp>
      <p:sp>
        <p:nvSpPr>
          <p:cNvPr id="114692" name="Rectangle 4"/>
          <p:cNvSpPr>
            <a:spLocks noChangeArrowheads="1"/>
          </p:cNvSpPr>
          <p:nvPr/>
        </p:nvSpPr>
        <p:spPr bwMode="auto">
          <a:xfrm>
            <a:off x="1066800" y="3505200"/>
            <a:ext cx="7162800" cy="2819400"/>
          </a:xfrm>
          <a:prstGeom prst="rect">
            <a:avLst/>
          </a:prstGeom>
          <a:noFill/>
          <a:ln w="9525">
            <a:noFill/>
            <a:miter lim="800000"/>
            <a:headEnd/>
            <a:tailEnd/>
          </a:ln>
          <a:effectLst/>
        </p:spPr>
        <p:txBody>
          <a:bodyPr/>
          <a:lstStyle/>
          <a:p>
            <a:pPr marL="609600" indent="-609600">
              <a:spcBef>
                <a:spcPct val="20000"/>
              </a:spcBef>
            </a:pPr>
            <a:endParaRPr lang="en-US" sz="2400" b="1" dirty="0">
              <a:solidFill>
                <a:schemeClr val="bg1"/>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16</a:t>
            </a:r>
            <a:endParaRPr lang="en-US" sz="4800" b="1" dirty="0">
              <a:solidFill>
                <a:schemeClr val="bg1"/>
              </a:solidFill>
            </a:endParaRPr>
          </a:p>
        </p:txBody>
      </p:sp>
      <p:sp>
        <p:nvSpPr>
          <p:cNvPr id="11" name="TextBox 10"/>
          <p:cNvSpPr txBox="1"/>
          <p:nvPr/>
        </p:nvSpPr>
        <p:spPr>
          <a:xfrm>
            <a:off x="990600" y="36576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219200" y="3733800"/>
            <a:ext cx="7315200" cy="2743200"/>
          </a:xfrm>
          <a:prstGeom prst="rect">
            <a:avLst/>
          </a:prstGeom>
          <a:noFill/>
          <a:ln w="9525">
            <a:noFill/>
            <a:miter lim="800000"/>
            <a:headEnd/>
            <a:tailEnd/>
          </a:ln>
          <a:effectLst/>
        </p:spPr>
        <p:txBody>
          <a:bodyPr/>
          <a:lstStyle/>
          <a:p>
            <a:pPr marL="609600" indent="-609600">
              <a:spcBef>
                <a:spcPct val="20000"/>
              </a:spcBef>
            </a:pPr>
            <a:r>
              <a:rPr lang="ru-RU" sz="2400" dirty="0" smtClean="0">
                <a:solidFill>
                  <a:schemeClr val="bg1"/>
                </a:solidFill>
              </a:rPr>
              <a:t>	Arterial gas embolism takes place on the arterial side of the circulation as air moves through the alveoli into the blood, as opposed to DCS nitrogen bubbles on the venous side of the circulation where bubbles form as the nitrogen is moving out of the tissues and back towards the lungs</a:t>
            </a:r>
            <a:endParaRPr lang="en-US" sz="2400" dirty="0">
              <a:solidFill>
                <a:schemeClr val="bg1"/>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5800" y="3581400"/>
            <a:ext cx="8001000" cy="1828800"/>
          </a:xfrm>
          <a:prstGeom prst="roundRect">
            <a:avLst>
              <a:gd name="adj" fmla="val 13980"/>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5714" name="Rectangle 2"/>
          <p:cNvSpPr>
            <a:spLocks noGrp="1" noChangeArrowheads="1"/>
          </p:cNvSpPr>
          <p:nvPr>
            <p:ph type="title"/>
          </p:nvPr>
        </p:nvSpPr>
        <p:spPr/>
        <p:txBody>
          <a:bodyPr>
            <a:normAutofit/>
          </a:bodyPr>
          <a:lstStyle/>
          <a:p>
            <a:r>
              <a:rPr lang="en-US" dirty="0"/>
              <a:t>Scuba IQ Review</a:t>
            </a:r>
          </a:p>
        </p:txBody>
      </p:sp>
      <p:sp>
        <p:nvSpPr>
          <p:cNvPr id="115715" name="Rectangle 3"/>
          <p:cNvSpPr>
            <a:spLocks noGrp="1" noChangeArrowheads="1"/>
          </p:cNvSpPr>
          <p:nvPr>
            <p:ph type="body" idx="1"/>
          </p:nvPr>
        </p:nvSpPr>
        <p:spPr>
          <a:xfrm>
            <a:off x="1295400" y="2133600"/>
            <a:ext cx="7315200" cy="1447800"/>
          </a:xfrm>
        </p:spPr>
        <p:txBody>
          <a:bodyPr/>
          <a:lstStyle/>
          <a:p>
            <a:pPr marL="609600" indent="-609600">
              <a:lnSpc>
                <a:spcPct val="90000"/>
              </a:lnSpc>
              <a:buFontTx/>
              <a:buNone/>
            </a:pPr>
            <a:r>
              <a:rPr lang="ru-RU" sz="2800" b="1" dirty="0" smtClean="0">
                <a:solidFill>
                  <a:schemeClr val="bg1"/>
                </a:solidFill>
              </a:rPr>
              <a:t> </a:t>
            </a:r>
            <a:r>
              <a:rPr lang="ru-RU" sz="2800" b="1" dirty="0">
                <a:solidFill>
                  <a:schemeClr val="bg1"/>
                </a:solidFill>
              </a:rPr>
              <a:t>	</a:t>
            </a:r>
            <a:r>
              <a:rPr lang="ru-RU" sz="2800" dirty="0">
                <a:solidFill>
                  <a:schemeClr val="bg1"/>
                </a:solidFill>
              </a:rPr>
              <a:t>Describe the signs and symptoms of a venomous puncture wound from a lionfish or stonefish. </a:t>
            </a:r>
            <a:endParaRPr lang="ru-RU" sz="2400" dirty="0">
              <a:solidFill>
                <a:schemeClr val="bg1"/>
              </a:solidFill>
            </a:endParaRPr>
          </a:p>
          <a:p>
            <a:pPr marL="609600" indent="-609600">
              <a:lnSpc>
                <a:spcPct val="90000"/>
              </a:lnSpc>
              <a:buFontTx/>
              <a:buNone/>
            </a:pPr>
            <a:endParaRPr lang="en-US" sz="2000" b="1" dirty="0">
              <a:solidFill>
                <a:schemeClr val="bg1"/>
              </a:solidFill>
            </a:endParaRPr>
          </a:p>
        </p:txBody>
      </p:sp>
      <p:sp>
        <p:nvSpPr>
          <p:cNvPr id="115716" name="Rectangle 4"/>
          <p:cNvSpPr>
            <a:spLocks noChangeArrowheads="1"/>
          </p:cNvSpPr>
          <p:nvPr/>
        </p:nvSpPr>
        <p:spPr bwMode="auto">
          <a:xfrm>
            <a:off x="1066800" y="3505200"/>
            <a:ext cx="7162800" cy="28194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17</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371600" y="3657600"/>
            <a:ext cx="7162800" cy="2743200"/>
          </a:xfrm>
          <a:prstGeom prst="rect">
            <a:avLst/>
          </a:prstGeom>
          <a:noFill/>
          <a:ln w="9525">
            <a:noFill/>
            <a:miter lim="800000"/>
            <a:headEnd/>
            <a:tailEnd/>
          </a:ln>
          <a:effectLst/>
        </p:spPr>
        <p:txBody>
          <a:bodyPr/>
          <a:lstStyle/>
          <a:p>
            <a:pPr marL="609600" indent="-609600">
              <a:spcBef>
                <a:spcPct val="20000"/>
              </a:spcBef>
            </a:pPr>
            <a:r>
              <a:rPr lang="ru-RU" sz="2400" dirty="0" smtClean="0">
                <a:solidFill>
                  <a:schemeClr val="bg1"/>
                </a:solidFill>
              </a:rPr>
              <a:t>	Punctures from the spines produce an immediate intense pain that persists for many </a:t>
            </a:r>
            <a:r>
              <a:rPr lang="ru-RU" sz="2400" dirty="0" smtClean="0">
                <a:solidFill>
                  <a:schemeClr val="bg1"/>
                </a:solidFill>
              </a:rPr>
              <a:t>hours.</a:t>
            </a:r>
            <a:r>
              <a:rPr lang="en-US" sz="2400" dirty="0" smtClean="0">
                <a:solidFill>
                  <a:schemeClr val="bg1"/>
                </a:solidFill>
              </a:rPr>
              <a:t> </a:t>
            </a:r>
            <a:r>
              <a:rPr lang="ru-RU" sz="2400" dirty="0" smtClean="0">
                <a:solidFill>
                  <a:schemeClr val="bg1"/>
                </a:solidFill>
              </a:rPr>
              <a:t>The </a:t>
            </a:r>
            <a:r>
              <a:rPr lang="ru-RU" sz="2400" dirty="0" smtClean="0">
                <a:solidFill>
                  <a:schemeClr val="bg1"/>
                </a:solidFill>
              </a:rPr>
              <a:t>victim may show signs of weakness, nausea and vomiting;  cardiac arrest is </a:t>
            </a:r>
            <a:r>
              <a:rPr lang="ru-RU" sz="2400" dirty="0" smtClean="0">
                <a:solidFill>
                  <a:schemeClr val="bg1"/>
                </a:solidFill>
              </a:rPr>
              <a:t>possible</a:t>
            </a:r>
            <a:r>
              <a:rPr lang="en-US" sz="2400" dirty="0" smtClean="0">
                <a:solidFill>
                  <a:schemeClr val="bg1"/>
                </a:solidFill>
              </a:rPr>
              <a:t>.</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85800" y="2133600"/>
            <a:ext cx="8001000" cy="1295400"/>
          </a:xfrm>
          <a:prstGeom prst="roundRect">
            <a:avLst/>
          </a:prstGeom>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685800" y="3581400"/>
            <a:ext cx="8001000" cy="1066800"/>
          </a:xfrm>
          <a:prstGeom prst="roundRect">
            <a:avLst>
              <a:gd name="adj" fmla="val 20247"/>
            </a:avLst>
          </a:prstGeom>
          <a:ln>
            <a:noFill/>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6738" name="Rectangle 2"/>
          <p:cNvSpPr>
            <a:spLocks noGrp="1" noChangeArrowheads="1"/>
          </p:cNvSpPr>
          <p:nvPr>
            <p:ph type="title"/>
          </p:nvPr>
        </p:nvSpPr>
        <p:spPr/>
        <p:txBody>
          <a:bodyPr>
            <a:normAutofit/>
          </a:bodyPr>
          <a:lstStyle/>
          <a:p>
            <a:r>
              <a:rPr lang="en-US" dirty="0"/>
              <a:t>Scuba IQ Review</a:t>
            </a:r>
          </a:p>
        </p:txBody>
      </p:sp>
      <p:sp>
        <p:nvSpPr>
          <p:cNvPr id="116739" name="Rectangle 3"/>
          <p:cNvSpPr>
            <a:spLocks noGrp="1" noChangeArrowheads="1"/>
          </p:cNvSpPr>
          <p:nvPr>
            <p:ph type="body" idx="1"/>
          </p:nvPr>
        </p:nvSpPr>
        <p:spPr>
          <a:xfrm>
            <a:off x="1295400" y="2286000"/>
            <a:ext cx="7315200" cy="1447800"/>
          </a:xfrm>
        </p:spPr>
        <p:txBody>
          <a:bodyPr/>
          <a:lstStyle/>
          <a:p>
            <a:pPr marL="609600" indent="-609600">
              <a:lnSpc>
                <a:spcPct val="90000"/>
              </a:lnSpc>
              <a:buFontTx/>
              <a:buNone/>
            </a:pPr>
            <a:r>
              <a:rPr lang="ru-RU" sz="2800" b="1" dirty="0" smtClean="0">
                <a:solidFill>
                  <a:srgbClr val="FCDB00"/>
                </a:solidFill>
              </a:rPr>
              <a:t> </a:t>
            </a:r>
            <a:r>
              <a:rPr lang="ru-RU" sz="2800" b="1" dirty="0">
                <a:solidFill>
                  <a:srgbClr val="FCDB00"/>
                </a:solidFill>
              </a:rPr>
              <a:t>	</a:t>
            </a:r>
            <a:r>
              <a:rPr lang="ru-RU" sz="2800" dirty="0">
                <a:solidFill>
                  <a:schemeClr val="bg1"/>
                </a:solidFill>
              </a:rPr>
              <a:t>Describe how you would handle the tentacles of a stinging jellyfish</a:t>
            </a:r>
            <a:endParaRPr lang="ru-RU" sz="2400" dirty="0">
              <a:solidFill>
                <a:schemeClr val="bg1"/>
              </a:solidFill>
            </a:endParaRPr>
          </a:p>
          <a:p>
            <a:pPr marL="609600" indent="-609600">
              <a:lnSpc>
                <a:spcPct val="90000"/>
              </a:lnSpc>
              <a:buFontTx/>
              <a:buNone/>
            </a:pPr>
            <a:endParaRPr lang="en-US" sz="2000" dirty="0">
              <a:solidFill>
                <a:schemeClr val="bg1"/>
              </a:solidFill>
            </a:endParaRPr>
          </a:p>
        </p:txBody>
      </p:sp>
      <p:sp>
        <p:nvSpPr>
          <p:cNvPr id="116740" name="Rectangle 4"/>
          <p:cNvSpPr>
            <a:spLocks noChangeArrowheads="1"/>
          </p:cNvSpPr>
          <p:nvPr/>
        </p:nvSpPr>
        <p:spPr bwMode="auto">
          <a:xfrm>
            <a:off x="1752600" y="3352800"/>
            <a:ext cx="7162800" cy="2819400"/>
          </a:xfrm>
          <a:prstGeom prst="rect">
            <a:avLst/>
          </a:prstGeom>
          <a:noFill/>
          <a:ln w="9525">
            <a:noFill/>
            <a:miter lim="800000"/>
            <a:headEnd/>
            <a:tailEnd/>
          </a:ln>
          <a:effectLst/>
        </p:spPr>
        <p:txBody>
          <a:bodyPr/>
          <a:lstStyle/>
          <a:p>
            <a:pPr marL="609600" indent="-609600">
              <a:spcBef>
                <a:spcPct val="20000"/>
              </a:spcBef>
            </a:pPr>
            <a:endParaRPr lang="en-US" sz="3200" dirty="0">
              <a:solidFill>
                <a:srgbClr val="000000"/>
              </a:solidFill>
            </a:endParaRPr>
          </a:p>
        </p:txBody>
      </p:sp>
      <p:sp>
        <p:nvSpPr>
          <p:cNvPr id="5" name="Slide Number Placeholder 4"/>
          <p:cNvSpPr>
            <a:spLocks noGrp="1"/>
          </p:cNvSpPr>
          <p:nvPr>
            <p:ph type="sldNum" sz="quarter" idx="12"/>
          </p:nvPr>
        </p:nvSpPr>
        <p:spPr/>
        <p:txBody>
          <a:bodyPr/>
          <a:lstStyle/>
          <a:p>
            <a:fld id="{031A6A8E-E912-4501-8AD3-CBFDBC0F7E0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
        <p:nvSpPr>
          <p:cNvPr id="7" name="Donut 6"/>
          <p:cNvSpPr/>
          <p:nvPr/>
        </p:nvSpPr>
        <p:spPr>
          <a:xfrm>
            <a:off x="8001000" y="152400"/>
            <a:ext cx="990600" cy="1048871"/>
          </a:xfrm>
          <a:prstGeom prst="donut">
            <a:avLst>
              <a:gd name="adj" fmla="val 96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8001000" y="228600"/>
            <a:ext cx="990600" cy="830997"/>
          </a:xfrm>
          <a:prstGeom prst="rect">
            <a:avLst/>
          </a:prstGeom>
          <a:noFill/>
        </p:spPr>
        <p:txBody>
          <a:bodyPr wrap="square" rtlCol="0">
            <a:spAutoFit/>
          </a:bodyPr>
          <a:lstStyle/>
          <a:p>
            <a:pPr algn="ctr"/>
            <a:r>
              <a:rPr lang="en-US" sz="4800" b="1" dirty="0" smtClean="0">
                <a:solidFill>
                  <a:schemeClr val="bg1"/>
                </a:solidFill>
              </a:rPr>
              <a:t>18</a:t>
            </a:r>
            <a:endParaRPr lang="en-US" sz="4800" b="1" dirty="0">
              <a:solidFill>
                <a:schemeClr val="bg1"/>
              </a:solidFill>
            </a:endParaRPr>
          </a:p>
        </p:txBody>
      </p:sp>
      <p:sp>
        <p:nvSpPr>
          <p:cNvPr id="11" name="TextBox 10"/>
          <p:cNvSpPr txBox="1"/>
          <p:nvPr/>
        </p:nvSpPr>
        <p:spPr>
          <a:xfrm>
            <a:off x="990600" y="3505200"/>
            <a:ext cx="790601"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A</a:t>
            </a:r>
            <a:endParaRPr lang="en-US" sz="7200" b="1" dirty="0">
              <a:solidFill>
                <a:schemeClr val="bg1"/>
              </a:solidFill>
              <a:effectLst>
                <a:innerShdw blurRad="63500" dist="50800" dir="8100000">
                  <a:prstClr val="black">
                    <a:alpha val="50000"/>
                  </a:prstClr>
                </a:innerShdw>
              </a:effectLst>
              <a:latin typeface="+mj-lt"/>
            </a:endParaRPr>
          </a:p>
        </p:txBody>
      </p:sp>
      <p:sp>
        <p:nvSpPr>
          <p:cNvPr id="12" name="Rectangle 5"/>
          <p:cNvSpPr>
            <a:spLocks noChangeArrowheads="1"/>
          </p:cNvSpPr>
          <p:nvPr/>
        </p:nvSpPr>
        <p:spPr bwMode="auto">
          <a:xfrm>
            <a:off x="1981200" y="3733800"/>
            <a:ext cx="6705600" cy="2743200"/>
          </a:xfrm>
          <a:prstGeom prst="rect">
            <a:avLst/>
          </a:prstGeom>
          <a:noFill/>
          <a:ln w="9525">
            <a:noFill/>
            <a:miter lim="800000"/>
            <a:headEnd/>
            <a:tailEnd/>
          </a:ln>
          <a:effectLst/>
        </p:spPr>
        <p:txBody>
          <a:bodyPr/>
          <a:lstStyle/>
          <a:p>
            <a:pPr marL="609600" indent="-609600">
              <a:spcBef>
                <a:spcPct val="20000"/>
              </a:spcBef>
            </a:pPr>
            <a:r>
              <a:rPr lang="ru-RU" sz="2400" dirty="0" smtClean="0">
                <a:solidFill>
                  <a:schemeClr val="bg1"/>
                </a:solidFill>
              </a:rPr>
              <a:t>With golves</a:t>
            </a:r>
            <a:endParaRPr lang="en-US" sz="2800" dirty="0">
              <a:solidFill>
                <a:srgbClr val="000000"/>
              </a:solidFill>
            </a:endParaRPr>
          </a:p>
        </p:txBody>
      </p:sp>
      <p:sp>
        <p:nvSpPr>
          <p:cNvPr id="13" name="TextBox 12"/>
          <p:cNvSpPr txBox="1"/>
          <p:nvPr/>
        </p:nvSpPr>
        <p:spPr>
          <a:xfrm>
            <a:off x="914400" y="2057400"/>
            <a:ext cx="846707" cy="1200329"/>
          </a:xfrm>
          <a:prstGeom prst="rect">
            <a:avLst/>
          </a:prstGeom>
          <a:noFill/>
          <a:effectLst/>
        </p:spPr>
        <p:txBody>
          <a:bodyPr wrap="none" rtlCol="0">
            <a:spAutoFit/>
          </a:bodyPr>
          <a:lstStyle/>
          <a:p>
            <a:r>
              <a:rPr lang="en-US" sz="7200" b="1" dirty="0" smtClean="0">
                <a:solidFill>
                  <a:schemeClr val="bg1"/>
                </a:solidFill>
                <a:effectLst>
                  <a:innerShdw blurRad="63500" dist="50800" dir="8100000">
                    <a:prstClr val="black">
                      <a:alpha val="50000"/>
                    </a:prstClr>
                  </a:innerShdw>
                </a:effectLst>
                <a:latin typeface="+mj-lt"/>
              </a:rPr>
              <a:t>Q</a:t>
            </a:r>
            <a:endParaRPr lang="en-US" sz="7200" b="1" dirty="0">
              <a:solidFill>
                <a:schemeClr val="bg1"/>
              </a:solidFill>
              <a:effectLst>
                <a:innerShdw blurRad="63500" dist="50800" dir="8100000">
                  <a:prstClr val="black">
                    <a:alpha val="50000"/>
                  </a:prstClr>
                </a:innerShdw>
              </a:effectLst>
              <a:latin typeface="+mj-lt"/>
            </a:endParaRPr>
          </a:p>
        </p:txBody>
      </p:sp>
    </p:spTree>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ppt_w*0.05"/>
                                          </p:val>
                                        </p:tav>
                                        <p:tav tm="100000">
                                          <p:val>
                                            <p:strVal val="#ppt_w"/>
                                          </p:val>
                                        </p:tav>
                                      </p:tavLst>
                                    </p:anim>
                                    <p:anim calcmode="lin" valueType="num">
                                      <p:cBhvr>
                                        <p:cTn id="8" dur="500" fill="hold"/>
                                        <p:tgtEl>
                                          <p:spTgt spid="10"/>
                                        </p:tgtEl>
                                        <p:attrNameLst>
                                          <p:attrName>ppt_h</p:attrName>
                                        </p:attrNameLst>
                                      </p:cBhvr>
                                      <p:tavLst>
                                        <p:tav tm="0">
                                          <p:val>
                                            <p:strVal val="#ppt_h"/>
                                          </p:val>
                                        </p:tav>
                                        <p:tav tm="100000">
                                          <p:val>
                                            <p:strVal val="#ppt_h"/>
                                          </p:val>
                                        </p:tav>
                                      </p:tavLst>
                                    </p:anim>
                                    <p:anim calcmode="lin" valueType="num">
                                      <p:cBhvr>
                                        <p:cTn id="9" dur="500" fill="hold"/>
                                        <p:tgtEl>
                                          <p:spTgt spid="10"/>
                                        </p:tgtEl>
                                        <p:attrNameLst>
                                          <p:attrName>ppt_x</p:attrName>
                                        </p:attrNameLst>
                                      </p:cBhvr>
                                      <p:tavLst>
                                        <p:tav tm="0">
                                          <p:val>
                                            <p:strVal val="#ppt_x-.2"/>
                                          </p:val>
                                        </p:tav>
                                        <p:tav tm="100000">
                                          <p:val>
                                            <p:strVal val="#ppt_x"/>
                                          </p:val>
                                        </p:tav>
                                      </p:tavLst>
                                    </p:anim>
                                    <p:anim calcmode="lin" valueType="num">
                                      <p:cBhvr>
                                        <p:cTn id="10" dur="500" fill="hold"/>
                                        <p:tgtEl>
                                          <p:spTgt spid="10"/>
                                        </p:tgtEl>
                                        <p:attrNameLst>
                                          <p:attrName>ppt_y</p:attrName>
                                        </p:attrNameLst>
                                      </p:cBhvr>
                                      <p:tavLst>
                                        <p:tav tm="0">
                                          <p:val>
                                            <p:strVal val="#ppt_y"/>
                                          </p:val>
                                        </p:tav>
                                        <p:tav tm="100000">
                                          <p:val>
                                            <p:strVal val="#ppt_y"/>
                                          </p:val>
                                        </p:tav>
                                      </p:tavLst>
                                    </p:anim>
                                    <p:animEffect transition="in" filter="fade">
                                      <p:cBhvr>
                                        <p:cTn id="11" dur="500"/>
                                        <p:tgtEl>
                                          <p:spTgt spid="10"/>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strVal val="#ppt_w*0.05"/>
                                          </p:val>
                                        </p:tav>
                                        <p:tav tm="100000">
                                          <p:val>
                                            <p:strVal val="#ppt_w"/>
                                          </p:val>
                                        </p:tav>
                                      </p:tavLst>
                                    </p:anim>
                                    <p:anim calcmode="lin" valueType="num">
                                      <p:cBhvr>
                                        <p:cTn id="15" dur="500" fill="hold"/>
                                        <p:tgtEl>
                                          <p:spTgt spid="11"/>
                                        </p:tgtEl>
                                        <p:attrNameLst>
                                          <p:attrName>ppt_h</p:attrName>
                                        </p:attrNameLst>
                                      </p:cBhvr>
                                      <p:tavLst>
                                        <p:tav tm="0">
                                          <p:val>
                                            <p:strVal val="#ppt_h"/>
                                          </p:val>
                                        </p:tav>
                                        <p:tav tm="100000">
                                          <p:val>
                                            <p:strVal val="#ppt_h"/>
                                          </p:val>
                                        </p:tav>
                                      </p:tavLst>
                                    </p:anim>
                                    <p:anim calcmode="lin" valueType="num">
                                      <p:cBhvr>
                                        <p:cTn id="16" dur="500" fill="hold"/>
                                        <p:tgtEl>
                                          <p:spTgt spid="11"/>
                                        </p:tgtEl>
                                        <p:attrNameLst>
                                          <p:attrName>ppt_x</p:attrName>
                                        </p:attrNameLst>
                                      </p:cBhvr>
                                      <p:tavLst>
                                        <p:tav tm="0">
                                          <p:val>
                                            <p:strVal val="#ppt_x-.2"/>
                                          </p:val>
                                        </p:tav>
                                        <p:tav tm="100000">
                                          <p:val>
                                            <p:strVal val="#ppt_x"/>
                                          </p:val>
                                        </p:tav>
                                      </p:tavLst>
                                    </p:anim>
                                    <p:anim calcmode="lin" valueType="num">
                                      <p:cBhvr>
                                        <p:cTn id="17" dur="500" fill="hold"/>
                                        <p:tgtEl>
                                          <p:spTgt spid="11"/>
                                        </p:tgtEl>
                                        <p:attrNameLst>
                                          <p:attrName>ppt_y</p:attrName>
                                        </p:attrNameLst>
                                      </p:cBhvr>
                                      <p:tavLst>
                                        <p:tav tm="0">
                                          <p:val>
                                            <p:strVal val="#ppt_y"/>
                                          </p:val>
                                        </p:tav>
                                        <p:tav tm="100000">
                                          <p:val>
                                            <p:strVal val="#ppt_y"/>
                                          </p:val>
                                        </p:tav>
                                      </p:tavLst>
                                    </p:anim>
                                    <p:animEffect transition="in" filter="fade">
                                      <p:cBhvr>
                                        <p:cTn id="18" dur="500"/>
                                        <p:tgtEl>
                                          <p:spTgt spid="11"/>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strVal val="#ppt_w*0.05"/>
                                          </p:val>
                                        </p:tav>
                                        <p:tav tm="100000">
                                          <p:val>
                                            <p:strVal val="#ppt_w"/>
                                          </p:val>
                                        </p:tav>
                                      </p:tavLst>
                                    </p:anim>
                                    <p:anim calcmode="lin" valueType="num">
                                      <p:cBhvr>
                                        <p:cTn id="22" dur="500" fill="hold"/>
                                        <p:tgtEl>
                                          <p:spTgt spid="12"/>
                                        </p:tgtEl>
                                        <p:attrNameLst>
                                          <p:attrName>ppt_h</p:attrName>
                                        </p:attrNameLst>
                                      </p:cBhvr>
                                      <p:tavLst>
                                        <p:tav tm="0">
                                          <p:val>
                                            <p:strVal val="#ppt_h"/>
                                          </p:val>
                                        </p:tav>
                                        <p:tav tm="100000">
                                          <p:val>
                                            <p:strVal val="#ppt_h"/>
                                          </p:val>
                                        </p:tav>
                                      </p:tavLst>
                                    </p:anim>
                                    <p:anim calcmode="lin" valueType="num">
                                      <p:cBhvr>
                                        <p:cTn id="23" dur="500" fill="hold"/>
                                        <p:tgtEl>
                                          <p:spTgt spid="12"/>
                                        </p:tgtEl>
                                        <p:attrNameLst>
                                          <p:attrName>ppt_x</p:attrName>
                                        </p:attrNameLst>
                                      </p:cBhvr>
                                      <p:tavLst>
                                        <p:tav tm="0">
                                          <p:val>
                                            <p:strVal val="#ppt_x-.2"/>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838200" y="2895600"/>
            <a:ext cx="7620000" cy="1524000"/>
          </a:xfrm>
        </p:spPr>
        <p:txBody>
          <a:bodyPr/>
          <a:lstStyle/>
          <a:p>
            <a:pPr indent="-222250" algn="ctr">
              <a:buFontTx/>
              <a:buNone/>
            </a:pPr>
            <a:r>
              <a:rPr lang="en-US" sz="4400" b="1" i="1" dirty="0">
                <a:solidFill>
                  <a:schemeClr val="accent1"/>
                </a:solidFill>
              </a:rPr>
              <a:t>Any Questions</a:t>
            </a:r>
            <a:r>
              <a:rPr lang="en-US" sz="1400" b="1" i="1" dirty="0">
                <a:solidFill>
                  <a:schemeClr val="accent1"/>
                </a:solidFill>
              </a:rPr>
              <a:t> </a:t>
            </a:r>
            <a:r>
              <a:rPr lang="en-US" sz="4400" b="1" i="1" dirty="0">
                <a:solidFill>
                  <a:schemeClr val="accent1"/>
                </a:solidFill>
              </a:rPr>
              <a:t>?</a:t>
            </a:r>
          </a:p>
          <a:p>
            <a:pPr lvl="1">
              <a:buFontTx/>
              <a:buNone/>
            </a:pPr>
            <a:endParaRPr lang="en-US" dirty="0"/>
          </a:p>
        </p:txBody>
      </p:sp>
      <p:sp>
        <p:nvSpPr>
          <p:cNvPr id="4" name="Footer Placeholder 3"/>
          <p:cNvSpPr>
            <a:spLocks noGrp="1"/>
          </p:cNvSpPr>
          <p:nvPr>
            <p:ph type="ftr" sz="quarter" idx="11"/>
          </p:nvPr>
        </p:nvSpPr>
        <p:spPr/>
        <p:txBody>
          <a:bodyPr/>
          <a:lstStyle/>
          <a:p>
            <a:r>
              <a:rPr lang="en-US" smtClean="0"/>
              <a:t>www.tdisdi.com</a:t>
            </a:r>
            <a:endParaRPr lang="en-US"/>
          </a:p>
        </p:txBody>
      </p:sp>
      <p:sp>
        <p:nvSpPr>
          <p:cNvPr id="5" name="Slide Number Placeholder 4"/>
          <p:cNvSpPr>
            <a:spLocks noGrp="1"/>
          </p:cNvSpPr>
          <p:nvPr>
            <p:ph type="sldNum" sz="quarter" idx="12"/>
          </p:nvPr>
        </p:nvSpPr>
        <p:spPr/>
        <p:txBody>
          <a:bodyPr/>
          <a:lstStyle/>
          <a:p>
            <a:fld id="{031A6A8E-E912-4501-8AD3-CBFDBC0F7E08}" type="slidenum">
              <a:rPr lang="en-US" smtClean="0"/>
              <a:pPr/>
              <a:t>45</a:t>
            </a:fld>
            <a:endParaRPr lang="en-US"/>
          </a:p>
        </p:txBody>
      </p:sp>
    </p:spTree>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28650" y="579437"/>
            <a:ext cx="7886700" cy="1325563"/>
          </a:xfrm>
        </p:spPr>
        <p:txBody>
          <a:bodyPr>
            <a:normAutofit/>
          </a:bodyPr>
          <a:lstStyle/>
          <a:p>
            <a:r>
              <a:rPr lang="en-US" dirty="0"/>
              <a:t>Accident Prevention</a:t>
            </a:r>
          </a:p>
        </p:txBody>
      </p:sp>
      <p:sp>
        <p:nvSpPr>
          <p:cNvPr id="74755" name="Rectangle 3"/>
          <p:cNvSpPr>
            <a:spLocks noGrp="1" noChangeArrowheads="1"/>
          </p:cNvSpPr>
          <p:nvPr>
            <p:ph type="body" idx="1"/>
          </p:nvPr>
        </p:nvSpPr>
        <p:spPr>
          <a:xfrm>
            <a:off x="838200" y="2103437"/>
            <a:ext cx="7620000" cy="4525963"/>
          </a:xfrm>
        </p:spPr>
        <p:txBody>
          <a:bodyPr/>
          <a:lstStyle/>
          <a:p>
            <a:pPr>
              <a:buFontTx/>
              <a:buNone/>
            </a:pPr>
            <a:r>
              <a:rPr lang="en-US" sz="2800" b="1" dirty="0"/>
              <a:t>Avoid being overtaken by the unexpected</a:t>
            </a:r>
          </a:p>
          <a:p>
            <a:r>
              <a:rPr lang="en-US" sz="2400" dirty="0"/>
              <a:t>Pre-dive preparation</a:t>
            </a:r>
          </a:p>
          <a:p>
            <a:r>
              <a:rPr lang="en-US" sz="2400" dirty="0"/>
              <a:t>Dive plan</a:t>
            </a:r>
          </a:p>
          <a:p>
            <a:endParaRPr lang="en-US" sz="2400" dirty="0"/>
          </a:p>
        </p:txBody>
      </p:sp>
      <p:pic>
        <p:nvPicPr>
          <p:cNvPr id="74757" name="Picture 5" descr="Dive Plan_00131.png                                            0000BD17&#10;Maxtor 300                     C168EF42:"/>
          <p:cNvPicPr>
            <a:picLocks noChangeAspect="1" noChangeArrowheads="1"/>
          </p:cNvPicPr>
          <p:nvPr/>
        </p:nvPicPr>
        <p:blipFill>
          <a:blip r:embed="rId2" cstate="print"/>
          <a:srcRect/>
          <a:stretch>
            <a:fillRect/>
          </a:stretch>
        </p:blipFill>
        <p:spPr bwMode="auto">
          <a:xfrm>
            <a:off x="3657600" y="3429000"/>
            <a:ext cx="3055276" cy="2362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28650" y="579437"/>
            <a:ext cx="7886700" cy="1325563"/>
          </a:xfrm>
        </p:spPr>
        <p:txBody>
          <a:bodyPr>
            <a:normAutofit/>
          </a:bodyPr>
          <a:lstStyle/>
          <a:p>
            <a:r>
              <a:rPr lang="en-US" dirty="0"/>
              <a:t>Accident Prevention</a:t>
            </a:r>
          </a:p>
        </p:txBody>
      </p:sp>
      <p:sp>
        <p:nvSpPr>
          <p:cNvPr id="75779" name="Rectangle 3"/>
          <p:cNvSpPr>
            <a:spLocks noGrp="1" noChangeArrowheads="1"/>
          </p:cNvSpPr>
          <p:nvPr>
            <p:ph type="body" idx="1"/>
          </p:nvPr>
        </p:nvSpPr>
        <p:spPr>
          <a:xfrm>
            <a:off x="838200" y="2133600"/>
            <a:ext cx="7620000" cy="4525963"/>
          </a:xfrm>
        </p:spPr>
        <p:txBody>
          <a:bodyPr/>
          <a:lstStyle/>
          <a:p>
            <a:pPr>
              <a:buFontTx/>
              <a:buNone/>
            </a:pPr>
            <a:r>
              <a:rPr lang="en-US" sz="2800" b="1" dirty="0"/>
              <a:t>Fine tune the dive plan, during the dive,  </a:t>
            </a:r>
          </a:p>
          <a:p>
            <a:pPr>
              <a:spcBef>
                <a:spcPct val="0"/>
              </a:spcBef>
              <a:buFontTx/>
              <a:buNone/>
            </a:pPr>
            <a:r>
              <a:rPr lang="en-US" sz="2800" b="1" dirty="0"/>
              <a:t>to accommodate . . .</a:t>
            </a:r>
          </a:p>
          <a:p>
            <a:r>
              <a:rPr lang="en-US" sz="2400" dirty="0"/>
              <a:t>Changing currents</a:t>
            </a:r>
          </a:p>
          <a:p>
            <a:r>
              <a:rPr lang="en-US" sz="2400" dirty="0" err="1"/>
              <a:t>Thermoclines</a:t>
            </a:r>
            <a:endParaRPr lang="en-US" sz="2400" dirty="0"/>
          </a:p>
          <a:p>
            <a:r>
              <a:rPr lang="en-US" sz="2400" dirty="0"/>
              <a:t>Surge</a:t>
            </a:r>
          </a:p>
          <a:p>
            <a:r>
              <a:rPr lang="en-US" sz="2400" dirty="0"/>
              <a:t>Lingering at areas of interest</a:t>
            </a:r>
          </a:p>
          <a:p>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28650" y="579437"/>
            <a:ext cx="7886700" cy="1325563"/>
          </a:xfrm>
        </p:spPr>
        <p:txBody>
          <a:bodyPr>
            <a:normAutofit/>
          </a:bodyPr>
          <a:lstStyle/>
          <a:p>
            <a:r>
              <a:rPr lang="en-US" dirty="0"/>
              <a:t>Accident Prevention</a:t>
            </a:r>
          </a:p>
        </p:txBody>
      </p:sp>
      <p:sp>
        <p:nvSpPr>
          <p:cNvPr id="76803" name="Rectangle 3"/>
          <p:cNvSpPr>
            <a:spLocks noGrp="1" noChangeArrowheads="1"/>
          </p:cNvSpPr>
          <p:nvPr>
            <p:ph type="body" idx="1"/>
          </p:nvPr>
        </p:nvSpPr>
        <p:spPr>
          <a:xfrm>
            <a:off x="838200" y="2133600"/>
            <a:ext cx="7620000" cy="4525963"/>
          </a:xfrm>
        </p:spPr>
        <p:txBody>
          <a:bodyPr/>
          <a:lstStyle/>
          <a:p>
            <a:pPr>
              <a:buFontTx/>
              <a:buNone/>
            </a:pPr>
            <a:r>
              <a:rPr lang="en-US" sz="2800" b="1" dirty="0"/>
              <a:t>Most accidents stem from . . .</a:t>
            </a:r>
          </a:p>
          <a:p>
            <a:r>
              <a:rPr lang="en-US" sz="2400" dirty="0"/>
              <a:t>Actions by a diver</a:t>
            </a:r>
          </a:p>
          <a:p>
            <a:r>
              <a:rPr lang="en-US" sz="2400" dirty="0"/>
              <a:t>Inactions by a diver</a:t>
            </a:r>
          </a:p>
          <a:p>
            <a:r>
              <a:rPr lang="en-US" sz="2400" dirty="0"/>
              <a:t>Reactions by a diver</a:t>
            </a:r>
          </a:p>
          <a:p>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28650" y="579437"/>
            <a:ext cx="7886700" cy="1325563"/>
          </a:xfrm>
        </p:spPr>
        <p:txBody>
          <a:bodyPr>
            <a:normAutofit/>
          </a:bodyPr>
          <a:lstStyle/>
          <a:p>
            <a:r>
              <a:rPr lang="en-US" dirty="0"/>
              <a:t>Signs of Trouble Underwater</a:t>
            </a:r>
          </a:p>
        </p:txBody>
      </p:sp>
      <p:sp>
        <p:nvSpPr>
          <p:cNvPr id="77827" name="Rectangle 3"/>
          <p:cNvSpPr>
            <a:spLocks noGrp="1" noChangeArrowheads="1"/>
          </p:cNvSpPr>
          <p:nvPr>
            <p:ph type="body" idx="1"/>
          </p:nvPr>
        </p:nvSpPr>
        <p:spPr>
          <a:xfrm>
            <a:off x="838200" y="2103437"/>
            <a:ext cx="7620000" cy="4525963"/>
          </a:xfrm>
        </p:spPr>
        <p:txBody>
          <a:bodyPr/>
          <a:lstStyle/>
          <a:p>
            <a:pPr>
              <a:buFontTx/>
              <a:buNone/>
            </a:pPr>
            <a:r>
              <a:rPr lang="en-US" sz="2800" b="1" dirty="0"/>
              <a:t>Watch buddy for indications of a problem</a:t>
            </a:r>
          </a:p>
          <a:p>
            <a:r>
              <a:rPr lang="en-US" sz="2400" dirty="0"/>
              <a:t>Slower or faster than normal descent or ascent</a:t>
            </a:r>
          </a:p>
          <a:p>
            <a:r>
              <a:rPr lang="en-US" sz="2400" dirty="0"/>
              <a:t>Poor buoyancy control</a:t>
            </a:r>
          </a:p>
          <a:p>
            <a:r>
              <a:rPr lang="en-US" sz="2400" dirty="0"/>
              <a:t>Irregular breathing patterns</a:t>
            </a:r>
          </a:p>
          <a:p>
            <a:r>
              <a:rPr lang="en-US" sz="2400" dirty="0"/>
              <a:t>Erratic movements</a:t>
            </a:r>
          </a:p>
          <a:p>
            <a:r>
              <a:rPr lang="en-US" sz="2400" dirty="0"/>
              <a:t>Lack of attention</a:t>
            </a:r>
          </a:p>
          <a:p>
            <a:endParaRPr lang="en-US" sz="2400" dirty="0"/>
          </a:p>
        </p:txBody>
      </p:sp>
      <p:sp>
        <p:nvSpPr>
          <p:cNvPr id="4" name="Slide Number Placeholder 3"/>
          <p:cNvSpPr>
            <a:spLocks noGrp="1"/>
          </p:cNvSpPr>
          <p:nvPr>
            <p:ph type="sldNum" sz="quarter" idx="12"/>
          </p:nvPr>
        </p:nvSpPr>
        <p:spPr/>
        <p:txBody>
          <a:bodyPr/>
          <a:lstStyle/>
          <a:p>
            <a:fld id="{031A6A8E-E912-4501-8AD3-CBFDBC0F7E0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28650" y="579437"/>
            <a:ext cx="7886700" cy="1325563"/>
          </a:xfrm>
        </p:spPr>
        <p:txBody>
          <a:bodyPr>
            <a:normAutofit/>
          </a:bodyPr>
          <a:lstStyle/>
          <a:p>
            <a:r>
              <a:rPr lang="en-US" dirty="0"/>
              <a:t>Underwater Emergencies</a:t>
            </a:r>
          </a:p>
        </p:txBody>
      </p:sp>
      <p:sp>
        <p:nvSpPr>
          <p:cNvPr id="78851" name="Rectangle 3"/>
          <p:cNvSpPr>
            <a:spLocks noGrp="1" noChangeArrowheads="1"/>
          </p:cNvSpPr>
          <p:nvPr>
            <p:ph type="body" idx="1"/>
          </p:nvPr>
        </p:nvSpPr>
        <p:spPr>
          <a:xfrm>
            <a:off x="3581400" y="2133600"/>
            <a:ext cx="5334000" cy="4648200"/>
          </a:xfrm>
        </p:spPr>
        <p:txBody>
          <a:bodyPr/>
          <a:lstStyle/>
          <a:p>
            <a:pPr>
              <a:buFontTx/>
              <a:buNone/>
            </a:pPr>
            <a:r>
              <a:rPr lang="en-US" sz="2800" b="1" dirty="0"/>
              <a:t>Entangled Diver</a:t>
            </a:r>
          </a:p>
          <a:p>
            <a:r>
              <a:rPr lang="en-US" sz="2400" dirty="0"/>
              <a:t>May be avoided by staying aware</a:t>
            </a:r>
          </a:p>
          <a:p>
            <a:r>
              <a:rPr lang="en-US" sz="2400" dirty="0"/>
              <a:t>Typically involves tank valve, dangling hoses or gauges</a:t>
            </a:r>
          </a:p>
          <a:p>
            <a:r>
              <a:rPr lang="en-US" sz="2400" dirty="0"/>
              <a:t>If entangled:  stop activity, maintain self-control, consider options</a:t>
            </a:r>
          </a:p>
          <a:p>
            <a:r>
              <a:rPr lang="en-US" sz="2400" dirty="0"/>
              <a:t>Often a diver will be able to back-out of the entanglement</a:t>
            </a:r>
          </a:p>
          <a:p>
            <a:r>
              <a:rPr lang="en-US" sz="2400" dirty="0"/>
              <a:t>Sometimes a dive knife or other cutting device will be needed</a:t>
            </a:r>
          </a:p>
        </p:txBody>
      </p:sp>
      <p:pic>
        <p:nvPicPr>
          <p:cNvPr id="78852" name="Picture 4" descr="Entangle_00078.png                                             0000BD17&#10;Maxtor 300                     C168EF42:"/>
          <p:cNvPicPr>
            <a:picLocks noChangeAspect="1" noChangeArrowheads="1"/>
          </p:cNvPicPr>
          <p:nvPr/>
        </p:nvPicPr>
        <p:blipFill>
          <a:blip r:embed="rId2" cstate="print"/>
          <a:srcRect/>
          <a:stretch>
            <a:fillRect/>
          </a:stretch>
        </p:blipFill>
        <p:spPr bwMode="auto">
          <a:xfrm rot="-941927">
            <a:off x="1022937" y="2557595"/>
            <a:ext cx="1822450" cy="2743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031A6A8E-E912-4501-8AD3-CBFDBC0F7E08}"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www.tdisdi.com</a:t>
            </a:r>
            <a:endParaRPr lang="en-US"/>
          </a:p>
        </p:txBody>
      </p:sp>
    </p:spTree>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heme1">
  <a:themeElements>
    <a:clrScheme name="Scuba Dive">
      <a:dk1>
        <a:sysClr val="windowText" lastClr="000000"/>
      </a:dk1>
      <a:lt1>
        <a:sysClr val="window" lastClr="FFFFFF"/>
      </a:lt1>
      <a:dk2>
        <a:srgbClr val="595959"/>
      </a:dk2>
      <a:lt2>
        <a:srgbClr val="E7E6E6"/>
      </a:lt2>
      <a:accent1>
        <a:srgbClr val="0F6BB5"/>
      </a:accent1>
      <a:accent2>
        <a:srgbClr val="00A1B2"/>
      </a:accent2>
      <a:accent3>
        <a:srgbClr val="6DC4E9"/>
      </a:accent3>
      <a:accent4>
        <a:srgbClr val="69C184"/>
      </a:accent4>
      <a:accent5>
        <a:srgbClr val="0E4B64"/>
      </a:accent5>
      <a:accent6>
        <a:srgbClr val="A87B4F"/>
      </a:accent6>
      <a:hlink>
        <a:srgbClr val="0F6BB5"/>
      </a:hlink>
      <a:folHlink>
        <a:srgbClr val="00A1B2"/>
      </a:folHlink>
    </a:clrScheme>
    <a:fontScheme name="Custom 1">
      <a:majorFont>
        <a:latin typeface="Myriad Pro"/>
        <a:ea typeface=""/>
        <a:cs typeface=""/>
      </a:majorFont>
      <a:minorFont>
        <a:latin typeface="Myriad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112</TotalTime>
  <Words>1215</Words>
  <Application>Microsoft Office PowerPoint</Application>
  <PresentationFormat>On-screen Show (4:3)</PresentationFormat>
  <Paragraphs>360</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Myriad Pro</vt:lpstr>
      <vt:lpstr>Wingdings</vt:lpstr>
      <vt:lpstr>Times</vt:lpstr>
      <vt:lpstr>Calibri</vt:lpstr>
      <vt:lpstr>Times New Roman</vt:lpstr>
      <vt:lpstr>Theme1</vt:lpstr>
      <vt:lpstr>Chapter Five</vt:lpstr>
      <vt:lpstr>Topics In This Chapter</vt:lpstr>
      <vt:lpstr>Emergencies Underwater</vt:lpstr>
      <vt:lpstr>Emergencies Underwater</vt:lpstr>
      <vt:lpstr>Accident Prevention</vt:lpstr>
      <vt:lpstr>Accident Prevention</vt:lpstr>
      <vt:lpstr>Accident Prevention</vt:lpstr>
      <vt:lpstr>Signs of Trouble Underwater</vt:lpstr>
      <vt:lpstr>Underwater Emergencies</vt:lpstr>
      <vt:lpstr>Underwater Emergencies</vt:lpstr>
      <vt:lpstr>Underwater Emergencies</vt:lpstr>
      <vt:lpstr>Underwater Emergencies</vt:lpstr>
      <vt:lpstr>Underwater Emergencies</vt:lpstr>
      <vt:lpstr>Major Barotrauma</vt:lpstr>
      <vt:lpstr>Major Barotrauma</vt:lpstr>
      <vt:lpstr>Major Barotrauma</vt:lpstr>
      <vt:lpstr>Major Barotrauma</vt:lpstr>
      <vt:lpstr>Major Barotrauma</vt:lpstr>
      <vt:lpstr>Major Barotrauma</vt:lpstr>
      <vt:lpstr>Major Barotrauma</vt:lpstr>
      <vt:lpstr>Marine Life Injuries</vt:lpstr>
      <vt:lpstr>Marine Life Injuries</vt:lpstr>
      <vt:lpstr>Marine Life Injuries</vt:lpstr>
      <vt:lpstr>Marine Life Injuries</vt:lpstr>
      <vt:lpstr>Summary</vt:lpstr>
      <vt:lpstr>Slide 26</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Scuba IQ Review</vt:lpstr>
      <vt:lpstr>Slide 45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Aaron Lazar</dc:creator>
  <cp:lastModifiedBy>Aaron Lazar</cp:lastModifiedBy>
  <cp:revision>12</cp:revision>
  <dcterms:created xsi:type="dcterms:W3CDTF">2017-05-17T13:37:05Z</dcterms:created>
  <dcterms:modified xsi:type="dcterms:W3CDTF">2017-05-17T15:29:30Z</dcterms:modified>
</cp:coreProperties>
</file>