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60" r:id="rId1"/>
  </p:sldMasterIdLst>
  <p:notesMasterIdLst>
    <p:notesMasterId r:id="rId46"/>
  </p:notesMasterIdLst>
  <p:sldIdLst>
    <p:sldId id="306" r:id="rId2"/>
    <p:sldId id="350" r:id="rId3"/>
    <p:sldId id="312" r:id="rId4"/>
    <p:sldId id="313" r:id="rId5"/>
    <p:sldId id="314" r:id="rId6"/>
    <p:sldId id="315"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53" r:id="rId21"/>
    <p:sldId id="354" r:id="rId22"/>
    <p:sldId id="355" r:id="rId23"/>
    <p:sldId id="356" r:id="rId24"/>
    <p:sldId id="329" r:id="rId25"/>
    <p:sldId id="330" r:id="rId26"/>
    <p:sldId id="331" r:id="rId27"/>
    <p:sldId id="332" r:id="rId28"/>
    <p:sldId id="333" r:id="rId29"/>
    <p:sldId id="334" r:id="rId30"/>
    <p:sldId id="335" r:id="rId31"/>
    <p:sldId id="336" r:id="rId32"/>
    <p:sldId id="337" r:id="rId33"/>
    <p:sldId id="338" r:id="rId34"/>
    <p:sldId id="339" r:id="rId35"/>
    <p:sldId id="351" r:id="rId36"/>
    <p:sldId id="341" r:id="rId37"/>
    <p:sldId id="342" r:id="rId38"/>
    <p:sldId id="343" r:id="rId39"/>
    <p:sldId id="344" r:id="rId40"/>
    <p:sldId id="345" r:id="rId41"/>
    <p:sldId id="346" r:id="rId42"/>
    <p:sldId id="347" r:id="rId43"/>
    <p:sldId id="348" r:id="rId44"/>
    <p:sldId id="352" r:id="rId45"/>
  </p:sldIdLst>
  <p:sldSz cx="9144000" cy="6858000" type="screen4x3"/>
  <p:notesSz cx="6858000" cy="9144000"/>
  <p:embeddedFontLst>
    <p:embeddedFont>
      <p:font typeface="Times" pitchFamily="18" charset="0"/>
      <p:regular r:id="rId47"/>
      <p:bold r:id="rId48"/>
      <p:italic r:id="rId49"/>
      <p:boldItalic r:id="rId50"/>
    </p:embeddedFont>
    <p:embeddedFont>
      <p:font typeface="Calibri" pitchFamily="34" charset="0"/>
      <p:regular r:id="rId51"/>
      <p:bold r:id="rId52"/>
      <p:italic r:id="rId53"/>
      <p:boldItalic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8" autoAdjust="0"/>
    <p:restoredTop sz="94660"/>
  </p:normalViewPr>
  <p:slideViewPr>
    <p:cSldViewPr>
      <p:cViewPr varScale="1">
        <p:scale>
          <a:sx n="110" d="100"/>
          <a:sy n="110" d="100"/>
        </p:scale>
        <p:origin x="-92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098EC0-DF65-4A6B-8721-9C3CB9471C07}" type="datetimeFigureOut">
              <a:rPr lang="en-US" smtClean="0"/>
              <a:pPr/>
              <a:t>6/21/2017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3888D6-A294-4104-9EFF-33FCA73F4C5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B8632C-3CAD-40E1-8871-BF4694AD12E7}"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85F5A7-D355-4879-8007-E2AE1DC8DD61}" type="slidenum">
              <a:rPr lang="en-US"/>
              <a:pPr/>
              <a:t>35</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447485-7A61-4E6A-B404-1E3A44C92954}" type="slidenum">
              <a:rPr lang="en-US"/>
              <a:pPr/>
              <a:t>44</a:t>
            </a:fld>
            <a:endParaRPr lang="en-US"/>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714" y="-8092"/>
            <a:ext cx="9142571" cy="6858000"/>
          </a:xfrm>
          <a:prstGeom prst="rect">
            <a:avLst/>
          </a:prstGeom>
        </p:spPr>
      </p:pic>
      <p:sp>
        <p:nvSpPr>
          <p:cNvPr id="2" name="Title 1"/>
          <p:cNvSpPr>
            <a:spLocks noGrp="1"/>
          </p:cNvSpPr>
          <p:nvPr>
            <p:ph type="ctrTitle" hasCustomPrompt="1"/>
          </p:nvPr>
        </p:nvSpPr>
        <p:spPr>
          <a:xfrm>
            <a:off x="979488" y="3576679"/>
            <a:ext cx="7772400" cy="791039"/>
          </a:xfrm>
        </p:spPr>
        <p:txBody>
          <a:bodyPr anchor="b"/>
          <a:lstStyle>
            <a:lvl1pPr algn="l">
              <a:defRPr sz="6000">
                <a:solidFill>
                  <a:schemeClr val="accent1"/>
                </a:solidFill>
              </a:defRPr>
            </a:lvl1pPr>
          </a:lstStyle>
          <a:p>
            <a:r>
              <a:rPr lang="en-US" dirty="0" smtClean="0"/>
              <a:t>Title presentation</a:t>
            </a:r>
            <a:endParaRPr lang="en-US" dirty="0"/>
          </a:p>
        </p:txBody>
      </p:sp>
      <p:sp>
        <p:nvSpPr>
          <p:cNvPr id="3" name="Subtitle 2"/>
          <p:cNvSpPr>
            <a:spLocks noGrp="1"/>
          </p:cNvSpPr>
          <p:nvPr>
            <p:ph type="subTitle" idx="1"/>
          </p:nvPr>
        </p:nvSpPr>
        <p:spPr>
          <a:xfrm>
            <a:off x="979488" y="4476909"/>
            <a:ext cx="6858000" cy="548573"/>
          </a:xfrm>
        </p:spPr>
        <p:txBody>
          <a:bodyPr/>
          <a:lstStyle>
            <a:lvl1pPr marL="0" indent="0" algn="l">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09B95A-F469-49BC-8514-7D2FA326C91F}" type="datetime1">
              <a:rPr lang="en-US" smtClean="0"/>
              <a:t>6/21/2017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6" name="Slide Number Placeholder 5"/>
          <p:cNvSpPr>
            <a:spLocks noGrp="1"/>
          </p:cNvSpPr>
          <p:nvPr>
            <p:ph type="sldNum" sz="quarter" idx="12"/>
          </p:nvPr>
        </p:nvSpPr>
        <p:spPr/>
        <p:txBody>
          <a:bodyPr/>
          <a:lstStyle/>
          <a:p>
            <a:fld id="{031A6A8E-E912-4501-8AD3-CBFDBC0F7E08}" type="slidenum">
              <a:rPr lang="en-US" smtClean="0"/>
              <a:pPr/>
              <a:t>‹#›</a:t>
            </a:fld>
            <a:endParaRPr lang="en-US"/>
          </a:p>
        </p:txBody>
      </p:sp>
      <p:sp>
        <p:nvSpPr>
          <p:cNvPr id="9" name="Picture Placeholder 8"/>
          <p:cNvSpPr>
            <a:spLocks noGrp="1"/>
          </p:cNvSpPr>
          <p:nvPr>
            <p:ph type="pic" sz="quarter" idx="13"/>
          </p:nvPr>
        </p:nvSpPr>
        <p:spPr>
          <a:xfrm>
            <a:off x="979488" y="1797050"/>
            <a:ext cx="6392862" cy="1123950"/>
          </a:xfrm>
        </p:spPr>
        <p:txBody>
          <a:bodyPr/>
          <a:lstStyle>
            <a:lvl1pPr marL="0" indent="0">
              <a:buNone/>
              <a:defRPr/>
            </a:lvl1pPr>
          </a:lstStyle>
          <a:p>
            <a:r>
              <a:rPr lang="en-US" smtClean="0"/>
              <a:t>Click icon to add picture</a:t>
            </a:r>
            <a:endParaRPr lang="en-US" dirty="0"/>
          </a:p>
        </p:txBody>
      </p:sp>
      <p:sp>
        <p:nvSpPr>
          <p:cNvPr id="10" name="TextBox 9"/>
          <p:cNvSpPr txBox="1"/>
          <p:nvPr userDrawn="1"/>
        </p:nvSpPr>
        <p:spPr>
          <a:xfrm>
            <a:off x="542166" y="6247051"/>
            <a:ext cx="970137" cy="230832"/>
          </a:xfrm>
          <a:prstGeom prst="rect">
            <a:avLst/>
          </a:prstGeom>
          <a:noFill/>
        </p:spPr>
        <p:txBody>
          <a:bodyPr wrap="none" rtlCol="0">
            <a:spAutoFit/>
          </a:bodyPr>
          <a:lstStyle/>
          <a:p>
            <a:r>
              <a:rPr lang="en-US" sz="900" dirty="0" smtClean="0">
                <a:solidFill>
                  <a:schemeClr val="bg1"/>
                </a:solidFill>
              </a:rPr>
              <a:t>www.tdisdi.com</a:t>
            </a:r>
            <a:endParaRPr lang="en-US" sz="900" dirty="0">
              <a:solidFill>
                <a:schemeClr val="bg1"/>
              </a:solidFill>
            </a:endParaRPr>
          </a:p>
        </p:txBody>
      </p:sp>
    </p:spTree>
    <p:extLst>
      <p:ext uri="{BB962C8B-B14F-4D97-AF65-F5344CB8AC3E}">
        <p14:creationId xmlns:p14="http://schemas.microsoft.com/office/powerpoint/2010/main" xmlns="" val="855652115"/>
      </p:ext>
    </p:extLst>
  </p:cSld>
  <p:clrMapOvr>
    <a:masterClrMapping/>
  </p:clrMapOvr>
  <p:transition advClick="0">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62402E-6A8F-480D-8EB7-82528C65EAFE}" type="datetime1">
              <a:rPr lang="en-US" smtClean="0"/>
              <a:t>6/21/2017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6" name="Slide Number Placeholder 5"/>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p14="http://schemas.microsoft.com/office/powerpoint/2010/main" xmlns="" val="865827123"/>
      </p:ext>
    </p:extLst>
  </p:cSld>
  <p:clrMapOvr>
    <a:masterClrMapping/>
  </p:clrMapOvr>
  <p:transition advClick="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6221A5-A4AA-48BF-A691-F9092C45CECF}" type="datetime1">
              <a:rPr lang="en-US" smtClean="0"/>
              <a:t>6/21/2017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6" name="Slide Number Placeholder 5"/>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p14="http://schemas.microsoft.com/office/powerpoint/2010/main" xmlns="" val="793044135"/>
      </p:ext>
    </p:extLst>
  </p:cSld>
  <p:clrMapOvr>
    <a:masterClrMapping/>
  </p:clrMapOvr>
  <p:transition advClick="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B7EA53-6862-4B49-B556-F13955279895}" type="datetime1">
              <a:rPr lang="en-US" smtClean="0"/>
              <a:t>6/21/2017</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Slide Number Placeholder 6"/>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p14="http://schemas.microsoft.com/office/powerpoint/2010/main" xmlns="" val="2537571228"/>
      </p:ext>
    </p:extLst>
  </p:cSld>
  <p:clrMapOvr>
    <a:masterClrMapping/>
  </p:clrMapOvr>
  <p:transition advClick="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677A12-9BBC-4F5D-94E2-D5DA479966BF}" type="datetime1">
              <a:rPr lang="en-US" smtClean="0"/>
              <a:t>6/21/2017</a:t>
            </a:fld>
            <a:endParaRPr lang="en-US"/>
          </a:p>
        </p:txBody>
      </p:sp>
      <p:sp>
        <p:nvSpPr>
          <p:cNvPr id="8" name="Footer Placeholder 7"/>
          <p:cNvSpPr>
            <a:spLocks noGrp="1"/>
          </p:cNvSpPr>
          <p:nvPr>
            <p:ph type="ftr" sz="quarter" idx="11"/>
          </p:nvPr>
        </p:nvSpPr>
        <p:spPr/>
        <p:txBody>
          <a:bodyPr/>
          <a:lstStyle/>
          <a:p>
            <a:r>
              <a:rPr lang="en-US" smtClean="0"/>
              <a:t>www.tdisdi.com</a:t>
            </a:r>
            <a:endParaRPr lang="en-US"/>
          </a:p>
        </p:txBody>
      </p:sp>
      <p:sp>
        <p:nvSpPr>
          <p:cNvPr id="9" name="Slide Number Placeholder 8"/>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p14="http://schemas.microsoft.com/office/powerpoint/2010/main" xmlns="" val="4142425688"/>
      </p:ext>
    </p:extLst>
  </p:cSld>
  <p:clrMapOvr>
    <a:masterClrMapping/>
  </p:clrMapOvr>
  <p:transition advClick="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EE1124B-7809-433C-A3CB-FEB05CED6D0B}" type="datetime1">
              <a:rPr lang="en-US" smtClean="0"/>
              <a:t>6/21/2017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p14="http://schemas.microsoft.com/office/powerpoint/2010/main" xmlns="" val="789655184"/>
      </p:ext>
    </p:extLst>
  </p:cSld>
  <p:clrMapOvr>
    <a:masterClrMapping/>
  </p:clrMapOvr>
  <p:transition advClick="0">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DC1BD-7A57-4A17-BD2B-0246E4568ABA}" type="datetime1">
              <a:rPr lang="en-US" smtClean="0"/>
              <a:t>6/21/2017</a:t>
            </a:fld>
            <a:endParaRPr lang="en-US"/>
          </a:p>
        </p:txBody>
      </p:sp>
      <p:sp>
        <p:nvSpPr>
          <p:cNvPr id="3" name="Footer Placeholder 2"/>
          <p:cNvSpPr>
            <a:spLocks noGrp="1"/>
          </p:cNvSpPr>
          <p:nvPr>
            <p:ph type="ftr" sz="quarter" idx="11"/>
          </p:nvPr>
        </p:nvSpPr>
        <p:spPr/>
        <p:txBody>
          <a:bodyPr/>
          <a:lstStyle/>
          <a:p>
            <a:r>
              <a:rPr lang="en-US" smtClean="0"/>
              <a:t>www.tdisdi.com</a:t>
            </a:r>
            <a:endParaRPr lang="en-US"/>
          </a:p>
        </p:txBody>
      </p:sp>
      <p:sp>
        <p:nvSpPr>
          <p:cNvPr id="4" name="Slide Number Placeholder 3"/>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p14="http://schemas.microsoft.com/office/powerpoint/2010/main" xmlns="" val="713807774"/>
      </p:ext>
    </p:extLst>
  </p:cSld>
  <p:clrMapOvr>
    <a:masterClrMapping/>
  </p:clrMapOvr>
  <p:transition advClick="0">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479084-1482-469D-A89F-3919408222A6}" type="datetime1">
              <a:rPr lang="en-US" smtClean="0"/>
              <a:t>6/21/2017</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Slide Number Placeholder 6"/>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p14="http://schemas.microsoft.com/office/powerpoint/2010/main" xmlns="" val="959787326"/>
      </p:ext>
    </p:extLst>
  </p:cSld>
  <p:clrMapOvr>
    <a:masterClrMapping/>
  </p:clrMapOvr>
  <p:transition advClick="0">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57598-5D52-4D06-8155-09A912C49ED3}" type="datetime1">
              <a:rPr lang="en-US" smtClean="0"/>
              <a:t>6/21/2017</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Slide Number Placeholder 6"/>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p14="http://schemas.microsoft.com/office/powerpoint/2010/main" xmlns="" val="3417342360"/>
      </p:ext>
    </p:extLst>
  </p:cSld>
  <p:clrMapOvr>
    <a:masterClrMapping/>
  </p:clrMapOvr>
  <p:transition advClick="0">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5770AD-18A0-4EDC-8731-49FF97245E4C}" type="datetime1">
              <a:rPr lang="en-US" smtClean="0"/>
              <a:t>6/21/2017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6" name="Slide Number Placeholder 5"/>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p14="http://schemas.microsoft.com/office/powerpoint/2010/main" xmlns="" val="1249475274"/>
      </p:ext>
    </p:extLst>
  </p:cSld>
  <p:clrMapOvr>
    <a:masterClrMapping/>
  </p:clrMapOvr>
  <p:transition advClick="0">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3B931-C7BD-4CD4-95DC-8F46CB04DAB2}" type="datetime1">
              <a:rPr lang="en-US" smtClean="0"/>
              <a:t>6/21/2017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6" name="Slide Number Placeholder 5"/>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p14="http://schemas.microsoft.com/office/powerpoint/2010/main" xmlns="" val="1565133053"/>
      </p:ext>
    </p:extLst>
  </p:cSld>
  <p:clrMapOvr>
    <a:masterClrMapping/>
  </p:clrMapOvr>
  <p:transition advClick="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BB3CE8-E1FD-4AF2-B806-27CAD89A995B}" type="datetime1">
              <a:rPr lang="en-US" smtClean="0"/>
              <a:t>6/21/2017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7" name="Text Placeholder 6"/>
          <p:cNvSpPr>
            <a:spLocks noGrp="1"/>
          </p:cNvSpPr>
          <p:nvPr>
            <p:ph type="body" sz="quarter" idx="13"/>
          </p:nvPr>
        </p:nvSpPr>
        <p:spPr>
          <a:xfrm>
            <a:off x="2392714" y="2209800"/>
            <a:ext cx="4232275" cy="3608388"/>
          </a:xfrm>
        </p:spPr>
        <p:txBody>
          <a:bodyPr/>
          <a:lstStyle>
            <a:lvl1pPr marL="0" indent="0" algn="ctr">
              <a:buNone/>
              <a:defRPr/>
            </a:lvl1pPr>
            <a:lvl2pPr algn="ctr">
              <a:defRPr/>
            </a:lvl2pPr>
            <a:lvl3pPr algn="ctr">
              <a:defRPr/>
            </a:lvl3pPr>
            <a:lvl4pPr algn="ctr">
              <a:defRPr/>
            </a:lvl4pPr>
            <a:lvl5pPr algn="ctr">
              <a:defRPr/>
            </a:lvl5pPr>
          </a:lstStyle>
          <a:p>
            <a:pPr lvl="0"/>
            <a:r>
              <a:rPr lang="en-US" smtClean="0"/>
              <a:t>Click to edit Master text styles</a:t>
            </a:r>
          </a:p>
        </p:txBody>
      </p:sp>
      <p:sp>
        <p:nvSpPr>
          <p:cNvPr id="8" name="TextBox 7"/>
          <p:cNvSpPr txBox="1"/>
          <p:nvPr userDrawn="1"/>
        </p:nvSpPr>
        <p:spPr>
          <a:xfrm>
            <a:off x="1028567" y="2209800"/>
            <a:ext cx="559769" cy="1107996"/>
          </a:xfrm>
          <a:prstGeom prst="rect">
            <a:avLst/>
          </a:prstGeom>
          <a:noFill/>
        </p:spPr>
        <p:txBody>
          <a:bodyPr wrap="none" rtlCol="0">
            <a:spAutoFit/>
          </a:bodyPr>
          <a:lstStyle/>
          <a:p>
            <a:r>
              <a:rPr lang="en-US" sz="6600" dirty="0" smtClean="0">
                <a:solidFill>
                  <a:schemeClr val="bg2">
                    <a:lumMod val="90000"/>
                  </a:schemeClr>
                </a:solidFill>
                <a:latin typeface="Times New Roman" panose="02020603050405020304" pitchFamily="18" charset="0"/>
                <a:cs typeface="Times New Roman" panose="02020603050405020304" pitchFamily="18" charset="0"/>
              </a:rPr>
              <a:t>“</a:t>
            </a:r>
            <a:endParaRPr lang="en-US" sz="6600" dirty="0">
              <a:solidFill>
                <a:schemeClr val="bg2">
                  <a:lumMod val="9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7429367" y="2209800"/>
            <a:ext cx="559769" cy="1107996"/>
          </a:xfrm>
          <a:prstGeom prst="rect">
            <a:avLst/>
          </a:prstGeom>
          <a:noFill/>
        </p:spPr>
        <p:txBody>
          <a:bodyPr wrap="none" rtlCol="0">
            <a:spAutoFit/>
          </a:bodyPr>
          <a:lstStyle/>
          <a:p>
            <a:r>
              <a:rPr lang="en-US" sz="6600" dirty="0" smtClean="0">
                <a:solidFill>
                  <a:schemeClr val="bg2">
                    <a:lumMod val="90000"/>
                  </a:schemeClr>
                </a:solidFill>
                <a:latin typeface="Times New Roman" panose="02020603050405020304" pitchFamily="18" charset="0"/>
                <a:cs typeface="Times New Roman" panose="02020603050405020304" pitchFamily="18" charset="0"/>
              </a:rPr>
              <a:t>”</a:t>
            </a:r>
            <a:endParaRPr lang="en-US" sz="6600" dirty="0"/>
          </a:p>
        </p:txBody>
      </p:sp>
    </p:spTree>
    <p:extLst>
      <p:ext uri="{BB962C8B-B14F-4D97-AF65-F5344CB8AC3E}">
        <p14:creationId xmlns:p14="http://schemas.microsoft.com/office/powerpoint/2010/main" xmlns="" val="2191167897"/>
      </p:ext>
    </p:extLst>
  </p:cSld>
  <p:clrMapOvr>
    <a:masterClrMapping/>
  </p:clrMapOvr>
  <p:transition advClick="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D6043F-FD7C-4798-84CC-4733658512A7}" type="datetime1">
              <a:rPr lang="en-US" smtClean="0"/>
              <a:t>6/21/2017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7" name="Text Placeholder 6"/>
          <p:cNvSpPr>
            <a:spLocks noGrp="1"/>
          </p:cNvSpPr>
          <p:nvPr>
            <p:ph type="body" sz="quarter" idx="13"/>
          </p:nvPr>
        </p:nvSpPr>
        <p:spPr>
          <a:xfrm>
            <a:off x="2392714" y="2209800"/>
            <a:ext cx="4232275" cy="1463984"/>
          </a:xfrm>
        </p:spPr>
        <p:txBody>
          <a:bodyPr/>
          <a:lstStyle>
            <a:lvl1pPr marL="0" indent="0" algn="ctr">
              <a:buNone/>
              <a:defRPr/>
            </a:lvl1pPr>
            <a:lvl2pPr algn="ctr">
              <a:defRPr/>
            </a:lvl2pPr>
            <a:lvl3pPr algn="ctr">
              <a:defRPr/>
            </a:lvl3pPr>
            <a:lvl4pPr algn="ctr">
              <a:defRPr/>
            </a:lvl4pPr>
            <a:lvl5pPr algn="ctr">
              <a:defRPr/>
            </a:lvl5pPr>
          </a:lstStyle>
          <a:p>
            <a:pPr lvl="0"/>
            <a:r>
              <a:rPr lang="en-US" smtClean="0"/>
              <a:t>Click to edit Master text styles</a:t>
            </a:r>
          </a:p>
        </p:txBody>
      </p:sp>
      <p:sp>
        <p:nvSpPr>
          <p:cNvPr id="8" name="TextBox 7"/>
          <p:cNvSpPr txBox="1"/>
          <p:nvPr userDrawn="1"/>
        </p:nvSpPr>
        <p:spPr>
          <a:xfrm>
            <a:off x="1028567" y="2209800"/>
            <a:ext cx="559769" cy="1107996"/>
          </a:xfrm>
          <a:prstGeom prst="rect">
            <a:avLst/>
          </a:prstGeom>
          <a:noFill/>
        </p:spPr>
        <p:txBody>
          <a:bodyPr wrap="none" rtlCol="0">
            <a:spAutoFit/>
          </a:bodyPr>
          <a:lstStyle/>
          <a:p>
            <a:r>
              <a:rPr lang="en-US" sz="6600" dirty="0" smtClean="0">
                <a:solidFill>
                  <a:schemeClr val="bg2">
                    <a:lumMod val="90000"/>
                  </a:schemeClr>
                </a:solidFill>
                <a:latin typeface="Times New Roman" panose="02020603050405020304" pitchFamily="18" charset="0"/>
                <a:cs typeface="Times New Roman" panose="02020603050405020304" pitchFamily="18" charset="0"/>
              </a:rPr>
              <a:t>“</a:t>
            </a:r>
            <a:endParaRPr lang="en-US" sz="6600" dirty="0">
              <a:solidFill>
                <a:schemeClr val="bg2">
                  <a:lumMod val="9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7429367" y="2209800"/>
            <a:ext cx="559769" cy="1107996"/>
          </a:xfrm>
          <a:prstGeom prst="rect">
            <a:avLst/>
          </a:prstGeom>
          <a:noFill/>
        </p:spPr>
        <p:txBody>
          <a:bodyPr wrap="none" rtlCol="0">
            <a:spAutoFit/>
          </a:bodyPr>
          <a:lstStyle/>
          <a:p>
            <a:r>
              <a:rPr lang="en-US" sz="6600" dirty="0" smtClean="0">
                <a:solidFill>
                  <a:schemeClr val="bg2">
                    <a:lumMod val="90000"/>
                  </a:schemeClr>
                </a:solidFill>
                <a:latin typeface="Times New Roman" panose="02020603050405020304" pitchFamily="18" charset="0"/>
                <a:cs typeface="Times New Roman" panose="02020603050405020304" pitchFamily="18" charset="0"/>
              </a:rPr>
              <a:t>”</a:t>
            </a:r>
            <a:endParaRPr lang="en-US" sz="6600" dirty="0"/>
          </a:p>
        </p:txBody>
      </p:sp>
      <p:sp>
        <p:nvSpPr>
          <p:cNvPr id="9" name="Picture Placeholder 8"/>
          <p:cNvSpPr>
            <a:spLocks noGrp="1"/>
          </p:cNvSpPr>
          <p:nvPr>
            <p:ph type="pic" sz="quarter" idx="14"/>
          </p:nvPr>
        </p:nvSpPr>
        <p:spPr>
          <a:xfrm>
            <a:off x="477838" y="3819525"/>
            <a:ext cx="8037512" cy="2330450"/>
          </a:xfrm>
        </p:spPr>
        <p:txBody>
          <a:bodyPr/>
          <a:lstStyle/>
          <a:p>
            <a:r>
              <a:rPr lang="en-US" smtClean="0"/>
              <a:t>Click icon to add picture</a:t>
            </a:r>
            <a:endParaRPr lang="en-US"/>
          </a:p>
        </p:txBody>
      </p:sp>
    </p:spTree>
    <p:extLst>
      <p:ext uri="{BB962C8B-B14F-4D97-AF65-F5344CB8AC3E}">
        <p14:creationId xmlns:p14="http://schemas.microsoft.com/office/powerpoint/2010/main" xmlns="" val="2643822751"/>
      </p:ext>
    </p:extLst>
  </p:cSld>
  <p:clrMapOvr>
    <a:masterClrMapping/>
  </p:clrMapOvr>
  <p:transition advClick="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C3F0F2-8949-4C13-8EB3-679AB494E422}" type="datetime1">
              <a:rPr lang="en-US" smtClean="0"/>
              <a:t>6/21/2017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7" name="SmartArt Placeholder 6"/>
          <p:cNvSpPr>
            <a:spLocks noGrp="1"/>
          </p:cNvSpPr>
          <p:nvPr>
            <p:ph type="dgm" sz="quarter" idx="13"/>
          </p:nvPr>
        </p:nvSpPr>
        <p:spPr>
          <a:xfrm>
            <a:off x="628649" y="1949450"/>
            <a:ext cx="8018167" cy="2436433"/>
          </a:xfrm>
        </p:spPr>
        <p:txBody>
          <a:bodyPr/>
          <a:lstStyle/>
          <a:p>
            <a:r>
              <a:rPr lang="en-US" smtClean="0"/>
              <a:t>Click icon to add SmartArt graphic</a:t>
            </a:r>
            <a:endParaRPr lang="en-US"/>
          </a:p>
        </p:txBody>
      </p:sp>
      <p:sp>
        <p:nvSpPr>
          <p:cNvPr id="9" name="Text Placeholder 8"/>
          <p:cNvSpPr>
            <a:spLocks noGrp="1"/>
          </p:cNvSpPr>
          <p:nvPr>
            <p:ph type="body" sz="quarter" idx="14"/>
          </p:nvPr>
        </p:nvSpPr>
        <p:spPr>
          <a:xfrm>
            <a:off x="628650" y="4483100"/>
            <a:ext cx="1903413" cy="1643063"/>
          </a:xfrm>
        </p:spPr>
        <p:txBody>
          <a:bodyPr>
            <a:noAutofit/>
          </a:bodyPr>
          <a:lstStyle>
            <a:lvl1pPr marL="0" indent="0" algn="ctr">
              <a:buNone/>
              <a:defRPr sz="1400"/>
            </a:lvl1pPr>
            <a:lvl2pPr>
              <a:defRPr sz="1400"/>
            </a:lvl2pPr>
            <a:lvl3pPr>
              <a:defRPr sz="1400"/>
            </a:lvl3pPr>
            <a:lvl4pPr>
              <a:defRPr sz="1400"/>
            </a:lvl4pPr>
            <a:lvl5pPr>
              <a:defRPr sz="1400"/>
            </a:lvl5pPr>
          </a:lstStyle>
          <a:p>
            <a:pPr lvl="0"/>
            <a:r>
              <a:rPr lang="en-US" smtClean="0"/>
              <a:t>Click to edit Master text styles</a:t>
            </a:r>
          </a:p>
        </p:txBody>
      </p:sp>
      <p:sp>
        <p:nvSpPr>
          <p:cNvPr id="10" name="Text Placeholder 8"/>
          <p:cNvSpPr>
            <a:spLocks noGrp="1"/>
          </p:cNvSpPr>
          <p:nvPr>
            <p:ph type="body" sz="quarter" idx="15"/>
          </p:nvPr>
        </p:nvSpPr>
        <p:spPr>
          <a:xfrm>
            <a:off x="2668587" y="4483100"/>
            <a:ext cx="1903413" cy="1643063"/>
          </a:xfrm>
        </p:spPr>
        <p:txBody>
          <a:bodyPr>
            <a:noAutofit/>
          </a:bodyPr>
          <a:lstStyle>
            <a:lvl1pPr marL="0" indent="0" algn="ctr">
              <a:buNone/>
              <a:defRPr sz="1400"/>
            </a:lvl1pPr>
            <a:lvl2pPr>
              <a:defRPr sz="1400"/>
            </a:lvl2pPr>
            <a:lvl3pPr>
              <a:defRPr sz="1400"/>
            </a:lvl3pPr>
            <a:lvl4pPr>
              <a:defRPr sz="1400"/>
            </a:lvl4pPr>
            <a:lvl5pPr>
              <a:defRPr sz="1400"/>
            </a:lvl5pPr>
          </a:lstStyle>
          <a:p>
            <a:pPr lvl="0"/>
            <a:r>
              <a:rPr lang="en-US" smtClean="0"/>
              <a:t>Click to edit Master text styles</a:t>
            </a:r>
          </a:p>
        </p:txBody>
      </p:sp>
      <p:sp>
        <p:nvSpPr>
          <p:cNvPr id="11" name="Text Placeholder 8"/>
          <p:cNvSpPr>
            <a:spLocks noGrp="1"/>
          </p:cNvSpPr>
          <p:nvPr>
            <p:ph type="body" sz="quarter" idx="16"/>
          </p:nvPr>
        </p:nvSpPr>
        <p:spPr>
          <a:xfrm>
            <a:off x="4738364" y="4483099"/>
            <a:ext cx="1903413" cy="1643063"/>
          </a:xfrm>
        </p:spPr>
        <p:txBody>
          <a:bodyPr>
            <a:noAutofit/>
          </a:bodyPr>
          <a:lstStyle>
            <a:lvl1pPr marL="0" indent="0" algn="ctr">
              <a:buNone/>
              <a:defRPr sz="1400"/>
            </a:lvl1pPr>
            <a:lvl2pPr>
              <a:defRPr sz="1400"/>
            </a:lvl2pPr>
            <a:lvl3pPr>
              <a:defRPr sz="1400"/>
            </a:lvl3pPr>
            <a:lvl4pPr>
              <a:defRPr sz="1400"/>
            </a:lvl4pPr>
            <a:lvl5pPr>
              <a:defRPr sz="1400"/>
            </a:lvl5pPr>
          </a:lstStyle>
          <a:p>
            <a:pPr lvl="0"/>
            <a:r>
              <a:rPr lang="en-US" smtClean="0"/>
              <a:t>Click to edit Master text styles</a:t>
            </a:r>
          </a:p>
        </p:txBody>
      </p:sp>
      <p:sp>
        <p:nvSpPr>
          <p:cNvPr id="12" name="Text Placeholder 8"/>
          <p:cNvSpPr>
            <a:spLocks noGrp="1"/>
          </p:cNvSpPr>
          <p:nvPr>
            <p:ph type="body" sz="quarter" idx="17"/>
          </p:nvPr>
        </p:nvSpPr>
        <p:spPr>
          <a:xfrm>
            <a:off x="6743404" y="4483099"/>
            <a:ext cx="1903413" cy="1643063"/>
          </a:xfrm>
        </p:spPr>
        <p:txBody>
          <a:bodyPr>
            <a:noAutofit/>
          </a:bodyPr>
          <a:lstStyle>
            <a:lvl1pPr marL="0" indent="0" algn="ctr">
              <a:buNone/>
              <a:defRPr sz="1400"/>
            </a:lvl1pPr>
            <a:lvl2pPr>
              <a:defRPr sz="1400"/>
            </a:lvl2pPr>
            <a:lvl3pPr>
              <a:defRPr sz="1400"/>
            </a:lvl3pPr>
            <a:lvl4pPr>
              <a:defRPr sz="1400"/>
            </a:lvl4pPr>
            <a:lvl5pPr>
              <a:defRPr sz="1400"/>
            </a:lvl5pPr>
          </a:lstStyle>
          <a:p>
            <a:pPr lvl="0"/>
            <a:r>
              <a:rPr lang="en-US" smtClean="0"/>
              <a:t>Click to edit Master text styles</a:t>
            </a:r>
          </a:p>
        </p:txBody>
      </p:sp>
    </p:spTree>
    <p:extLst>
      <p:ext uri="{BB962C8B-B14F-4D97-AF65-F5344CB8AC3E}">
        <p14:creationId xmlns:p14="http://schemas.microsoft.com/office/powerpoint/2010/main" xmlns="" val="3405539351"/>
      </p:ext>
    </p:extLst>
  </p:cSld>
  <p:clrMapOvr>
    <a:masterClrMapping/>
  </p:clrMapOvr>
  <p:transition advClick="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9144000" cy="6858000"/>
          </a:xfrm>
        </p:spPr>
        <p:txBody>
          <a:bodyPr/>
          <a:lstStyle/>
          <a:p>
            <a:r>
              <a:rPr lang="en-US" smtClean="0"/>
              <a:t>Click icon to add picture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76231" y="548557"/>
            <a:ext cx="3197702" cy="2534368"/>
          </a:xfrm>
          <a:prstGeom prst="rect">
            <a:avLst/>
          </a:prstGeom>
        </p:spPr>
      </p:pic>
      <p:sp>
        <p:nvSpPr>
          <p:cNvPr id="2" name="Title 1"/>
          <p:cNvSpPr>
            <a:spLocks noGrp="1"/>
          </p:cNvSpPr>
          <p:nvPr>
            <p:ph type="title" hasCustomPrompt="1"/>
          </p:nvPr>
        </p:nvSpPr>
        <p:spPr>
          <a:xfrm>
            <a:off x="753968" y="648691"/>
            <a:ext cx="2106458" cy="1076097"/>
          </a:xfrm>
        </p:spPr>
        <p:txBody>
          <a:bodyPr>
            <a:normAutofit/>
          </a:bodyPr>
          <a:lstStyle>
            <a:lvl1pPr>
              <a:defRPr sz="6000"/>
            </a:lvl1pPr>
          </a:lstStyle>
          <a:p>
            <a:r>
              <a:rPr lang="en-US" dirty="0" smtClean="0"/>
              <a:t>HOW</a:t>
            </a:r>
            <a:endParaRPr lang="en-US" dirty="0"/>
          </a:p>
        </p:txBody>
      </p:sp>
      <p:sp>
        <p:nvSpPr>
          <p:cNvPr id="3" name="Date Placeholder 2"/>
          <p:cNvSpPr>
            <a:spLocks noGrp="1"/>
          </p:cNvSpPr>
          <p:nvPr>
            <p:ph type="dt" sz="half" idx="10"/>
          </p:nvPr>
        </p:nvSpPr>
        <p:spPr/>
        <p:txBody>
          <a:bodyPr/>
          <a:lstStyle/>
          <a:p>
            <a:fld id="{F2C0E531-5E7C-4DFD-B8E5-70C8191D6C97}" type="datetime1">
              <a:rPr lang="en-US" smtClean="0"/>
              <a:t>6/21/2017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10" name="Text Placeholder 9"/>
          <p:cNvSpPr>
            <a:spLocks noGrp="1"/>
          </p:cNvSpPr>
          <p:nvPr>
            <p:ph type="body" sz="quarter" idx="14" hasCustomPrompt="1"/>
          </p:nvPr>
        </p:nvSpPr>
        <p:spPr>
          <a:xfrm>
            <a:off x="753967" y="1833767"/>
            <a:ext cx="2628503" cy="1136009"/>
          </a:xfrm>
        </p:spPr>
        <p:txBody>
          <a:bodyPr>
            <a:noAutofit/>
          </a:bodyPr>
          <a:lstStyle>
            <a:lvl1pPr marL="0" indent="0">
              <a:buNone/>
              <a:defRPr sz="2400">
                <a:solidFill>
                  <a:schemeClr val="bg1"/>
                </a:solidFill>
              </a:defRPr>
            </a:lvl1pPr>
          </a:lstStyle>
          <a:p>
            <a:pPr lvl="0"/>
            <a:r>
              <a:rPr lang="en-US" dirty="0" smtClean="0"/>
              <a:t>Lorem </a:t>
            </a:r>
            <a:r>
              <a:rPr lang="en-US" dirty="0" err="1" smtClean="0"/>
              <a:t>ipsim</a:t>
            </a:r>
            <a:r>
              <a:rPr lang="en-US" dirty="0" smtClean="0"/>
              <a:t> dolor site </a:t>
            </a:r>
            <a:r>
              <a:rPr lang="en-US" dirty="0" err="1" smtClean="0"/>
              <a:t>emet</a:t>
            </a:r>
            <a:r>
              <a:rPr lang="en-US" dirty="0" smtClean="0"/>
              <a:t> is a dummy text</a:t>
            </a:r>
            <a:endParaRPr lang="en-US" dirty="0"/>
          </a:p>
        </p:txBody>
      </p:sp>
    </p:spTree>
    <p:extLst>
      <p:ext uri="{BB962C8B-B14F-4D97-AF65-F5344CB8AC3E}">
        <p14:creationId xmlns:p14="http://schemas.microsoft.com/office/powerpoint/2010/main" xmlns="" val="3935162040"/>
      </p:ext>
    </p:extLst>
  </p:cSld>
  <p:clrMapOvr>
    <a:masterClrMapping/>
  </p:clrMapOvr>
  <p:transition advClick="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9144000" cy="6858000"/>
          </a:xfrm>
        </p:spPr>
        <p:txBody>
          <a:bodyPr/>
          <a:lstStyle/>
          <a:p>
            <a:r>
              <a:rPr lang="en-US" smtClean="0"/>
              <a:t>Click icon to add picture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76231" y="548557"/>
            <a:ext cx="3197702" cy="2534368"/>
          </a:xfrm>
          <a:prstGeom prst="rect">
            <a:avLst/>
          </a:prstGeom>
        </p:spPr>
      </p:pic>
      <p:sp>
        <p:nvSpPr>
          <p:cNvPr id="2" name="Title 1"/>
          <p:cNvSpPr>
            <a:spLocks noGrp="1"/>
          </p:cNvSpPr>
          <p:nvPr>
            <p:ph type="title" hasCustomPrompt="1"/>
          </p:nvPr>
        </p:nvSpPr>
        <p:spPr>
          <a:xfrm>
            <a:off x="753968" y="648691"/>
            <a:ext cx="2106458" cy="1076097"/>
          </a:xfrm>
        </p:spPr>
        <p:txBody>
          <a:bodyPr>
            <a:normAutofit/>
          </a:bodyPr>
          <a:lstStyle>
            <a:lvl1pPr>
              <a:defRPr sz="6000"/>
            </a:lvl1pPr>
          </a:lstStyle>
          <a:p>
            <a:r>
              <a:rPr lang="en-US" dirty="0" smtClean="0"/>
              <a:t>HOW</a:t>
            </a:r>
            <a:endParaRPr lang="en-US" dirty="0"/>
          </a:p>
        </p:txBody>
      </p:sp>
      <p:sp>
        <p:nvSpPr>
          <p:cNvPr id="3" name="Date Placeholder 2"/>
          <p:cNvSpPr>
            <a:spLocks noGrp="1"/>
          </p:cNvSpPr>
          <p:nvPr>
            <p:ph type="dt" sz="half" idx="10"/>
          </p:nvPr>
        </p:nvSpPr>
        <p:spPr/>
        <p:txBody>
          <a:bodyPr/>
          <a:lstStyle/>
          <a:p>
            <a:fld id="{761AB05B-7004-4FBB-9BC6-AD3E03F928F9}" type="datetime1">
              <a:rPr lang="en-US" smtClean="0"/>
              <a:t>6/21/2017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10" name="Text Placeholder 9"/>
          <p:cNvSpPr>
            <a:spLocks noGrp="1"/>
          </p:cNvSpPr>
          <p:nvPr>
            <p:ph type="body" sz="quarter" idx="14" hasCustomPrompt="1"/>
          </p:nvPr>
        </p:nvSpPr>
        <p:spPr>
          <a:xfrm>
            <a:off x="753967" y="1833767"/>
            <a:ext cx="2628503" cy="1136009"/>
          </a:xfrm>
        </p:spPr>
        <p:txBody>
          <a:bodyPr>
            <a:noAutofit/>
          </a:bodyPr>
          <a:lstStyle>
            <a:lvl1pPr marL="0" indent="0">
              <a:buNone/>
              <a:defRPr sz="2400">
                <a:solidFill>
                  <a:schemeClr val="bg1"/>
                </a:solidFill>
              </a:defRPr>
            </a:lvl1pPr>
          </a:lstStyle>
          <a:p>
            <a:pPr lvl="0"/>
            <a:r>
              <a:rPr lang="en-US" dirty="0" smtClean="0"/>
              <a:t>Lorem </a:t>
            </a:r>
            <a:r>
              <a:rPr lang="en-US" dirty="0" err="1" smtClean="0"/>
              <a:t>ipsim</a:t>
            </a:r>
            <a:r>
              <a:rPr lang="en-US" dirty="0" smtClean="0"/>
              <a:t> dolor site </a:t>
            </a:r>
            <a:r>
              <a:rPr lang="en-US" dirty="0" err="1" smtClean="0"/>
              <a:t>emet</a:t>
            </a:r>
            <a:r>
              <a:rPr lang="en-US" dirty="0" smtClean="0"/>
              <a:t> is a dummy text</a:t>
            </a:r>
            <a:endParaRPr lang="en-US" dirty="0"/>
          </a:p>
        </p:txBody>
      </p:sp>
    </p:spTree>
    <p:extLst>
      <p:ext uri="{BB962C8B-B14F-4D97-AF65-F5344CB8AC3E}">
        <p14:creationId xmlns:p14="http://schemas.microsoft.com/office/powerpoint/2010/main" xmlns="" val="3935162040"/>
      </p:ext>
    </p:extLst>
  </p:cSld>
  <p:clrMapOvr>
    <a:masterClrMapping/>
  </p:clrMapOvr>
  <p:transition advClick="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972AB4-085A-41E6-81BC-A553C54E7918}" type="datetime1">
              <a:rPr lang="en-US" smtClean="0"/>
              <a:t>6/21/2017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7" name="Picture Placeholder 6"/>
          <p:cNvSpPr>
            <a:spLocks noGrp="1"/>
          </p:cNvSpPr>
          <p:nvPr>
            <p:ph type="pic" sz="quarter" idx="13"/>
          </p:nvPr>
        </p:nvSpPr>
        <p:spPr>
          <a:xfrm>
            <a:off x="628650" y="2246052"/>
            <a:ext cx="2365375" cy="2249487"/>
          </a:xfrm>
        </p:spPr>
        <p:txBody>
          <a:bodyPr/>
          <a:lstStyle/>
          <a:p>
            <a:r>
              <a:rPr lang="en-US" smtClean="0"/>
              <a:t>Click icon to add picture</a:t>
            </a:r>
            <a:endParaRPr lang="en-US"/>
          </a:p>
        </p:txBody>
      </p:sp>
      <p:sp>
        <p:nvSpPr>
          <p:cNvPr id="8" name="Picture Placeholder 6"/>
          <p:cNvSpPr>
            <a:spLocks noGrp="1"/>
          </p:cNvSpPr>
          <p:nvPr>
            <p:ph type="pic" sz="quarter" idx="14"/>
          </p:nvPr>
        </p:nvSpPr>
        <p:spPr>
          <a:xfrm>
            <a:off x="3389312" y="2246051"/>
            <a:ext cx="2365375" cy="2249487"/>
          </a:xfrm>
        </p:spPr>
        <p:txBody>
          <a:bodyPr/>
          <a:lstStyle/>
          <a:p>
            <a:r>
              <a:rPr lang="en-US" smtClean="0"/>
              <a:t>Click icon to add picture</a:t>
            </a:r>
            <a:endParaRPr lang="en-US"/>
          </a:p>
        </p:txBody>
      </p:sp>
      <p:sp>
        <p:nvSpPr>
          <p:cNvPr id="9" name="Picture Placeholder 6"/>
          <p:cNvSpPr>
            <a:spLocks noGrp="1"/>
          </p:cNvSpPr>
          <p:nvPr>
            <p:ph type="pic" sz="quarter" idx="15"/>
          </p:nvPr>
        </p:nvSpPr>
        <p:spPr>
          <a:xfrm>
            <a:off x="6149975" y="2246896"/>
            <a:ext cx="2365375" cy="2249487"/>
          </a:xfrm>
        </p:spPr>
        <p:txBody>
          <a:bodyPr/>
          <a:lstStyle/>
          <a:p>
            <a:r>
              <a:rPr lang="en-US" smtClean="0"/>
              <a:t>Click icon to add picture</a:t>
            </a:r>
            <a:endParaRPr lang="en-US"/>
          </a:p>
        </p:txBody>
      </p:sp>
      <p:sp>
        <p:nvSpPr>
          <p:cNvPr id="11" name="Text Placeholder 10"/>
          <p:cNvSpPr>
            <a:spLocks noGrp="1"/>
          </p:cNvSpPr>
          <p:nvPr>
            <p:ph type="body" sz="quarter" idx="16" hasCustomPrompt="1"/>
          </p:nvPr>
        </p:nvSpPr>
        <p:spPr>
          <a:xfrm>
            <a:off x="628650" y="4714614"/>
            <a:ext cx="2365375" cy="768940"/>
          </a:xfrm>
          <a:solidFill>
            <a:schemeClr val="accent1"/>
          </a:solidFill>
        </p:spPr>
        <p:txBody>
          <a:bodyPr/>
          <a:lstStyle>
            <a:lvl1pPr marL="0" indent="0" algn="ctr">
              <a:buNone/>
              <a:defRPr>
                <a:solidFill>
                  <a:schemeClr val="bg1"/>
                </a:solidFill>
                <a:latin typeface="+mj-lt"/>
              </a:defRPr>
            </a:lvl1pPr>
          </a:lstStyle>
          <a:p>
            <a:pPr lvl="0"/>
            <a:r>
              <a:rPr lang="en-US" dirty="0" smtClean="0"/>
              <a:t>Title </a:t>
            </a:r>
            <a:br>
              <a:rPr lang="en-US" dirty="0" smtClean="0"/>
            </a:br>
            <a:r>
              <a:rPr lang="en-US" dirty="0" smtClean="0"/>
              <a:t>Here</a:t>
            </a:r>
            <a:endParaRPr lang="en-US" dirty="0"/>
          </a:p>
        </p:txBody>
      </p:sp>
      <p:sp>
        <p:nvSpPr>
          <p:cNvPr id="12" name="Text Placeholder 10"/>
          <p:cNvSpPr>
            <a:spLocks noGrp="1"/>
          </p:cNvSpPr>
          <p:nvPr>
            <p:ph type="body" sz="quarter" idx="17" hasCustomPrompt="1"/>
          </p:nvPr>
        </p:nvSpPr>
        <p:spPr>
          <a:xfrm>
            <a:off x="3389311" y="4751182"/>
            <a:ext cx="2365375" cy="768940"/>
          </a:xfrm>
          <a:solidFill>
            <a:schemeClr val="accent2"/>
          </a:solidFill>
        </p:spPr>
        <p:txBody>
          <a:bodyPr/>
          <a:lstStyle>
            <a:lvl1pPr marL="0" indent="0" algn="ctr">
              <a:buNone/>
              <a:defRPr>
                <a:solidFill>
                  <a:schemeClr val="bg1"/>
                </a:solidFill>
                <a:latin typeface="+mj-lt"/>
              </a:defRPr>
            </a:lvl1pPr>
          </a:lstStyle>
          <a:p>
            <a:pPr lvl="0"/>
            <a:r>
              <a:rPr lang="en-US" dirty="0" smtClean="0"/>
              <a:t>Title </a:t>
            </a:r>
            <a:br>
              <a:rPr lang="en-US" dirty="0" smtClean="0"/>
            </a:br>
            <a:r>
              <a:rPr lang="en-US" dirty="0" smtClean="0"/>
              <a:t>Here</a:t>
            </a:r>
            <a:endParaRPr lang="en-US" dirty="0"/>
          </a:p>
        </p:txBody>
      </p:sp>
      <p:sp>
        <p:nvSpPr>
          <p:cNvPr id="13" name="Text Placeholder 10"/>
          <p:cNvSpPr>
            <a:spLocks noGrp="1"/>
          </p:cNvSpPr>
          <p:nvPr>
            <p:ph type="body" sz="quarter" idx="18" hasCustomPrompt="1"/>
          </p:nvPr>
        </p:nvSpPr>
        <p:spPr>
          <a:xfrm>
            <a:off x="6149972" y="4726654"/>
            <a:ext cx="2365375" cy="768940"/>
          </a:xfrm>
          <a:solidFill>
            <a:schemeClr val="accent6"/>
          </a:solidFill>
        </p:spPr>
        <p:txBody>
          <a:bodyPr/>
          <a:lstStyle>
            <a:lvl1pPr marL="0" indent="0" algn="ctr">
              <a:buNone/>
              <a:defRPr>
                <a:solidFill>
                  <a:schemeClr val="bg1"/>
                </a:solidFill>
                <a:latin typeface="+mj-lt"/>
              </a:defRPr>
            </a:lvl1pPr>
          </a:lstStyle>
          <a:p>
            <a:pPr lvl="0"/>
            <a:r>
              <a:rPr lang="en-US" dirty="0" smtClean="0"/>
              <a:t>Title </a:t>
            </a:r>
            <a:br>
              <a:rPr lang="en-US" dirty="0" smtClean="0"/>
            </a:br>
            <a:r>
              <a:rPr lang="en-US" dirty="0" smtClean="0"/>
              <a:t>Here</a:t>
            </a:r>
            <a:endParaRPr lang="en-US" dirty="0"/>
          </a:p>
        </p:txBody>
      </p:sp>
    </p:spTree>
    <p:extLst>
      <p:ext uri="{BB962C8B-B14F-4D97-AF65-F5344CB8AC3E}">
        <p14:creationId xmlns:p14="http://schemas.microsoft.com/office/powerpoint/2010/main" xmlns="" val="4070836202"/>
      </p:ext>
    </p:extLst>
  </p:cSld>
  <p:clrMapOvr>
    <a:masterClrMapping/>
  </p:clrMapOvr>
  <p:transition advClick="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ABDC63-E646-4191-AC09-AF3CD7D3E12B}" type="datetime1">
              <a:rPr lang="en-US" smtClean="0"/>
              <a:t>6/21/2017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7" name="Text Placeholder 6"/>
          <p:cNvSpPr>
            <a:spLocks noGrp="1"/>
          </p:cNvSpPr>
          <p:nvPr>
            <p:ph type="body" sz="quarter" idx="13"/>
          </p:nvPr>
        </p:nvSpPr>
        <p:spPr>
          <a:xfrm>
            <a:off x="628650" y="1958975"/>
            <a:ext cx="7886700" cy="18361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8"/>
          <p:cNvSpPr>
            <a:spLocks noGrp="1"/>
          </p:cNvSpPr>
          <p:nvPr>
            <p:ph type="pic" sz="quarter" idx="14"/>
          </p:nvPr>
        </p:nvSpPr>
        <p:spPr>
          <a:xfrm>
            <a:off x="628650" y="4062413"/>
            <a:ext cx="7886700" cy="1812925"/>
          </a:xfrm>
        </p:spPr>
        <p:txBody>
          <a:bodyPr/>
          <a:lstStyle/>
          <a:p>
            <a:r>
              <a:rPr lang="en-US" smtClean="0"/>
              <a:t>Click icon to add picture</a:t>
            </a:r>
            <a:endParaRPr lang="en-US"/>
          </a:p>
        </p:txBody>
      </p:sp>
    </p:spTree>
    <p:extLst>
      <p:ext uri="{BB962C8B-B14F-4D97-AF65-F5344CB8AC3E}">
        <p14:creationId xmlns:p14="http://schemas.microsoft.com/office/powerpoint/2010/main" xmlns="" val="263085582"/>
      </p:ext>
    </p:extLst>
  </p:cSld>
  <p:clrMapOvr>
    <a:masterClrMapping/>
  </p:clrMapOvr>
  <p:transition advClick="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A7CA78-075C-47C8-93BC-42206DDFC512}" type="datetime1">
              <a:rPr lang="en-US" smtClean="0"/>
              <a:t>6/21/2017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7" name="Text Placeholder 6"/>
          <p:cNvSpPr>
            <a:spLocks noGrp="1"/>
          </p:cNvSpPr>
          <p:nvPr>
            <p:ph type="body" sz="quarter" idx="13"/>
          </p:nvPr>
        </p:nvSpPr>
        <p:spPr>
          <a:xfrm>
            <a:off x="628650" y="2241550"/>
            <a:ext cx="4283075" cy="3795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Picture Placeholder 8"/>
          <p:cNvSpPr>
            <a:spLocks noGrp="1"/>
          </p:cNvSpPr>
          <p:nvPr>
            <p:ph type="pic" sz="quarter" idx="14"/>
          </p:nvPr>
        </p:nvSpPr>
        <p:spPr>
          <a:xfrm>
            <a:off x="5194300" y="2249488"/>
            <a:ext cx="3398838" cy="3787775"/>
          </a:xfrm>
        </p:spPr>
        <p:txBody>
          <a:bodyPr/>
          <a:lstStyle/>
          <a:p>
            <a:r>
              <a:rPr lang="en-US" smtClean="0"/>
              <a:t>Click icon to add picture</a:t>
            </a:r>
            <a:endParaRPr lang="en-US"/>
          </a:p>
        </p:txBody>
      </p:sp>
    </p:spTree>
    <p:extLst>
      <p:ext uri="{BB962C8B-B14F-4D97-AF65-F5344CB8AC3E}">
        <p14:creationId xmlns:p14="http://schemas.microsoft.com/office/powerpoint/2010/main" xmlns="" val="3242042153"/>
      </p:ext>
    </p:extLst>
  </p:cSld>
  <p:clrMapOvr>
    <a:masterClrMapping/>
  </p:clrMapOvr>
  <p:transition advClick="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Oval 7"/>
          <p:cNvSpPr/>
          <p:nvPr/>
        </p:nvSpPr>
        <p:spPr>
          <a:xfrm>
            <a:off x="477430" y="6356351"/>
            <a:ext cx="372234" cy="3722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1" cstate="print">
            <a:extLst>
              <a:ext uri="{28A0092B-C50C-407E-A947-70E740481C1C}">
                <a14:useLocalDpi xmlns:a14="http://schemas.microsoft.com/office/drawing/2010/main" xmlns="" val="0"/>
              </a:ext>
            </a:extLst>
          </a:blip>
          <a:stretch>
            <a:fillRect/>
          </a:stretch>
        </p:blipFill>
        <p:spPr>
          <a:xfrm>
            <a:off x="0" y="0"/>
            <a:ext cx="9144000" cy="1796220"/>
          </a:xfrm>
          <a:prstGeom prst="rect">
            <a:avLst/>
          </a:prstGeom>
        </p:spPr>
      </p:pic>
      <p:sp>
        <p:nvSpPr>
          <p:cNvPr id="2" name="Title Placeholder 1"/>
          <p:cNvSpPr>
            <a:spLocks noGrp="1"/>
          </p:cNvSpPr>
          <p:nvPr>
            <p:ph type="title"/>
          </p:nvPr>
        </p:nvSpPr>
        <p:spPr>
          <a:xfrm>
            <a:off x="628650" y="1628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037168" y="6329068"/>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0DE558-E4B5-4D6A-A6FF-6782620BFE74}" type="datetime1">
              <a:rPr lang="en-US" smtClean="0"/>
              <a:t>6/21/2017</a:t>
            </a:fld>
            <a:endParaRPr lang="en-US"/>
          </a:p>
        </p:txBody>
      </p:sp>
      <p:sp>
        <p:nvSpPr>
          <p:cNvPr id="5" name="Footer Placeholder 4"/>
          <p:cNvSpPr>
            <a:spLocks noGrp="1"/>
          </p:cNvSpPr>
          <p:nvPr>
            <p:ph type="ftr" sz="quarter" idx="3"/>
          </p:nvPr>
        </p:nvSpPr>
        <p:spPr>
          <a:xfrm>
            <a:off x="849664" y="6329069"/>
            <a:ext cx="3086100" cy="365125"/>
          </a:xfrm>
          <a:prstGeom prst="rect">
            <a:avLst/>
          </a:prstGeom>
        </p:spPr>
        <p:txBody>
          <a:bodyPr vert="horz" lIns="91440" tIns="45720" rIns="91440" bIns="45720" rtlCol="0" anchor="ctr"/>
          <a:lstStyle>
            <a:lvl1pPr algn="l">
              <a:defRPr sz="800" spc="300">
                <a:solidFill>
                  <a:schemeClr val="tx1">
                    <a:lumMod val="65000"/>
                    <a:lumOff val="35000"/>
                  </a:schemeClr>
                </a:solidFill>
              </a:defRPr>
            </a:lvl1pPr>
          </a:lstStyle>
          <a:p>
            <a:r>
              <a:rPr lang="en-US" smtClean="0"/>
              <a:t>www.tdisdi.com</a:t>
            </a:r>
            <a:endParaRPr lang="en-US" dirty="0"/>
          </a:p>
        </p:txBody>
      </p:sp>
      <p:sp>
        <p:nvSpPr>
          <p:cNvPr id="6" name="Slide Number Placeholder 5"/>
          <p:cNvSpPr>
            <a:spLocks noGrp="1"/>
          </p:cNvSpPr>
          <p:nvPr>
            <p:ph type="sldNum" sz="quarter" idx="4"/>
          </p:nvPr>
        </p:nvSpPr>
        <p:spPr>
          <a:xfrm>
            <a:off x="477430" y="6378661"/>
            <a:ext cx="372234" cy="365125"/>
          </a:xfrm>
          <a:prstGeom prst="rect">
            <a:avLst/>
          </a:prstGeom>
        </p:spPr>
        <p:txBody>
          <a:bodyPr vert="horz" lIns="91440" tIns="45720" rIns="91440" bIns="45720" rtlCol="0" anchor="ctr"/>
          <a:lstStyle>
            <a:lvl1pPr algn="ctr">
              <a:defRPr sz="1200">
                <a:solidFill>
                  <a:schemeClr val="bg1"/>
                </a:solidFill>
              </a:defRPr>
            </a:lvl1pPr>
          </a:lstStyle>
          <a:p>
            <a:fld id="{031A6A8E-E912-4501-8AD3-CBFDBC0F7E08}" type="slidenum">
              <a:rPr lang="en-US" smtClean="0"/>
              <a:pPr/>
              <a:t>‹#›</a:t>
            </a:fld>
            <a:endParaRPr lang="en-US" dirty="0"/>
          </a:p>
        </p:txBody>
      </p:sp>
      <p:cxnSp>
        <p:nvCxnSpPr>
          <p:cNvPr id="10" name="Straight Connector 9"/>
          <p:cNvCxnSpPr/>
          <p:nvPr/>
        </p:nvCxnSpPr>
        <p:spPr>
          <a:xfrm>
            <a:off x="739157" y="6615296"/>
            <a:ext cx="7772400" cy="12081"/>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2" cstate="print">
            <a:extLst>
              <a:ext uri="{28A0092B-C50C-407E-A947-70E740481C1C}">
                <a14:useLocalDpi xmlns:a14="http://schemas.microsoft.com/office/drawing/2010/main" xmlns="" val="0"/>
              </a:ext>
            </a:extLst>
          </a:blip>
          <a:stretch>
            <a:fillRect/>
          </a:stretch>
        </p:blipFill>
        <p:spPr>
          <a:xfrm>
            <a:off x="7130776" y="6356351"/>
            <a:ext cx="1274067" cy="182880"/>
          </a:xfrm>
          <a:prstGeom prst="rect">
            <a:avLst/>
          </a:prstGeom>
        </p:spPr>
      </p:pic>
    </p:spTree>
    <p:extLst>
      <p:ext uri="{BB962C8B-B14F-4D97-AF65-F5344CB8AC3E}">
        <p14:creationId xmlns:p14="http://schemas.microsoft.com/office/powerpoint/2010/main" xmlns="" val="1335496958"/>
      </p:ext>
    </p:extLst>
  </p:cSld>
  <p:clrMap bg1="lt1" tx1="dk1" bg2="lt2" tx2="dk2" accent1="accent1" accent2="accent2" accent3="accent3" accent4="accent4" accent5="accent5" accent6="accent6" hlink="hlink" folHlink="folHlink"/>
  <p:sldLayoutIdLst>
    <p:sldLayoutId id="2147483661" r:id="rId1"/>
    <p:sldLayoutId id="2147483676" r:id="rId2"/>
    <p:sldLayoutId id="2147483677" r:id="rId3"/>
    <p:sldLayoutId id="2147483672" r:id="rId4"/>
    <p:sldLayoutId id="2147483673" r:id="rId5"/>
    <p:sldLayoutId id="2147483679" r:id="rId6"/>
    <p:sldLayoutId id="2147483674" r:id="rId7"/>
    <p:sldLayoutId id="2147483675" r:id="rId8"/>
    <p:sldLayoutId id="2147483678"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Lst>
  <p:transition advClick="0">
    <p:fade/>
  </p:transition>
  <p:hf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6" name="Rectangle 4"/>
          <p:cNvSpPr>
            <a:spLocks noGrp="1" noChangeArrowheads="1"/>
          </p:cNvSpPr>
          <p:nvPr>
            <p:ph type="ctrTitle"/>
          </p:nvPr>
        </p:nvSpPr>
        <p:spPr>
          <a:xfrm>
            <a:off x="990600" y="3124200"/>
            <a:ext cx="7772400" cy="791039"/>
          </a:xfrm>
        </p:spPr>
        <p:txBody>
          <a:bodyPr>
            <a:normAutofit/>
          </a:bodyPr>
          <a:lstStyle/>
          <a:p>
            <a:r>
              <a:rPr lang="en-US" sz="4400" dirty="0"/>
              <a:t>Chapter </a:t>
            </a:r>
            <a:r>
              <a:rPr lang="en-US" sz="4400" dirty="0" smtClean="0"/>
              <a:t>Four</a:t>
            </a:r>
            <a:endParaRPr lang="en-US" sz="4400" dirty="0"/>
          </a:p>
        </p:txBody>
      </p:sp>
      <p:sp>
        <p:nvSpPr>
          <p:cNvPr id="3078" name="Rectangle 6"/>
          <p:cNvSpPr>
            <a:spLocks noGrp="1" noChangeArrowheads="1"/>
          </p:cNvSpPr>
          <p:nvPr>
            <p:ph type="subTitle" idx="1"/>
          </p:nvPr>
        </p:nvSpPr>
        <p:spPr>
          <a:xfrm>
            <a:off x="1066800" y="3810000"/>
            <a:ext cx="7467600" cy="548573"/>
          </a:xfrm>
        </p:spPr>
        <p:txBody>
          <a:bodyPr>
            <a:noAutofit/>
          </a:bodyPr>
          <a:lstStyle/>
          <a:p>
            <a:r>
              <a:rPr lang="en-US" sz="4400" b="1" dirty="0" smtClean="0"/>
              <a:t>Responding to Emergencies on the Surface</a:t>
            </a:r>
            <a:endParaRPr lang="en-US" sz="4400" b="1" dirty="0">
              <a:solidFill>
                <a:schemeClr val="folHlink"/>
              </a:solidFill>
            </a:endParaRPr>
          </a:p>
        </p:txBody>
      </p:sp>
    </p:spTree>
  </p:cSld>
  <p:clrMapOvr>
    <a:masterClrMapping/>
  </p:clrMapOvr>
  <p:transition advClick="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579437"/>
            <a:ext cx="7886700" cy="1325563"/>
          </a:xfrm>
        </p:spPr>
        <p:txBody>
          <a:bodyPr>
            <a:normAutofit/>
          </a:bodyPr>
          <a:lstStyle/>
          <a:p>
            <a:r>
              <a:rPr lang="en-US" dirty="0"/>
              <a:t>Swimming Rescues</a:t>
            </a:r>
          </a:p>
        </p:txBody>
      </p:sp>
      <p:sp>
        <p:nvSpPr>
          <p:cNvPr id="47107" name="Rectangle 3"/>
          <p:cNvSpPr>
            <a:spLocks noGrp="1" noChangeArrowheads="1"/>
          </p:cNvSpPr>
          <p:nvPr>
            <p:ph type="body" idx="1"/>
          </p:nvPr>
        </p:nvSpPr>
        <p:spPr>
          <a:xfrm>
            <a:off x="838200" y="2133600"/>
            <a:ext cx="4876800" cy="4525963"/>
          </a:xfrm>
        </p:spPr>
        <p:txBody>
          <a:bodyPr/>
          <a:lstStyle/>
          <a:p>
            <a:pPr>
              <a:buFontTx/>
              <a:buNone/>
            </a:pPr>
            <a:r>
              <a:rPr lang="en-US" sz="2800" b="1" dirty="0"/>
              <a:t>Panicky diver at surface</a:t>
            </a:r>
            <a:r>
              <a:rPr lang="en-US" b="1" dirty="0"/>
              <a:t> </a:t>
            </a:r>
            <a:endParaRPr lang="en-US" sz="2400" dirty="0"/>
          </a:p>
          <a:p>
            <a:r>
              <a:rPr lang="en-US" sz="2400" dirty="0"/>
              <a:t>If you must assist . . .</a:t>
            </a:r>
          </a:p>
          <a:p>
            <a:pPr lvl="1"/>
            <a:r>
              <a:rPr lang="en-US" sz="2400" dirty="0"/>
              <a:t>Add air to your own BC </a:t>
            </a:r>
          </a:p>
          <a:p>
            <a:pPr lvl="1"/>
            <a:r>
              <a:rPr lang="en-US" sz="2400" dirty="0"/>
              <a:t>Carefully circle around behind the victim</a:t>
            </a:r>
          </a:p>
          <a:p>
            <a:pPr lvl="1"/>
            <a:r>
              <a:rPr lang="en-US" sz="2400" dirty="0"/>
              <a:t>Grasp victim’s tank valve</a:t>
            </a:r>
          </a:p>
          <a:p>
            <a:pPr lvl="1"/>
            <a:r>
              <a:rPr lang="en-US" sz="2400" dirty="0"/>
              <a:t>Reach over victim’s shoulder to inflate his BC</a:t>
            </a:r>
          </a:p>
        </p:txBody>
      </p:sp>
      <p:pic>
        <p:nvPicPr>
          <p:cNvPr id="47108" name="Picture 4"/>
          <p:cNvPicPr>
            <a:picLocks noChangeAspect="1" noChangeArrowheads="1"/>
          </p:cNvPicPr>
          <p:nvPr/>
        </p:nvPicPr>
        <p:blipFill>
          <a:blip r:embed="rId2" cstate="print"/>
          <a:srcRect/>
          <a:stretch>
            <a:fillRect/>
          </a:stretch>
        </p:blipFill>
        <p:spPr bwMode="auto">
          <a:xfrm rot="366675">
            <a:off x="5804213" y="2731641"/>
            <a:ext cx="2743200" cy="182245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28650" y="579437"/>
            <a:ext cx="7886700" cy="1325563"/>
          </a:xfrm>
        </p:spPr>
        <p:txBody>
          <a:bodyPr>
            <a:normAutofit/>
          </a:bodyPr>
          <a:lstStyle/>
          <a:p>
            <a:r>
              <a:rPr lang="en-US" dirty="0"/>
              <a:t>Swimming Rescues</a:t>
            </a:r>
          </a:p>
        </p:txBody>
      </p:sp>
      <p:sp>
        <p:nvSpPr>
          <p:cNvPr id="48131" name="Rectangle 3"/>
          <p:cNvSpPr>
            <a:spLocks noGrp="1" noChangeArrowheads="1"/>
          </p:cNvSpPr>
          <p:nvPr>
            <p:ph type="body" idx="1"/>
          </p:nvPr>
        </p:nvSpPr>
        <p:spPr>
          <a:xfrm>
            <a:off x="838200" y="2103437"/>
            <a:ext cx="7620000" cy="4525963"/>
          </a:xfrm>
        </p:spPr>
        <p:txBody>
          <a:bodyPr/>
          <a:lstStyle/>
          <a:p>
            <a:pPr>
              <a:buFontTx/>
              <a:buNone/>
            </a:pPr>
            <a:r>
              <a:rPr lang="en-US" sz="2800" b="1" dirty="0"/>
              <a:t>If the panicked diver attempts to climb on</a:t>
            </a:r>
          </a:p>
          <a:p>
            <a:pPr>
              <a:spcBef>
                <a:spcPct val="0"/>
              </a:spcBef>
              <a:buFontTx/>
              <a:buNone/>
            </a:pPr>
            <a:r>
              <a:rPr lang="en-US" sz="2800" b="1" dirty="0"/>
              <a:t>top of you . . .</a:t>
            </a:r>
          </a:p>
          <a:p>
            <a:r>
              <a:rPr lang="en-US" sz="2400" dirty="0"/>
              <a:t>Evade:  swim away backwards, and use your foot </a:t>
            </a:r>
            <a:r>
              <a:rPr lang="en-US" sz="2400" dirty="0" smtClean="0"/>
              <a:t>to </a:t>
            </a:r>
            <a:r>
              <a:rPr lang="en-US" sz="2400" dirty="0"/>
              <a:t>push him away</a:t>
            </a:r>
          </a:p>
          <a:p>
            <a:r>
              <a:rPr lang="en-US" sz="2400" dirty="0"/>
              <a:t>Control:  reach across to his opposite hand, and quickly pull / turn victim</a:t>
            </a:r>
          </a:p>
          <a:p>
            <a:r>
              <a:rPr lang="en-US" sz="2400" dirty="0"/>
              <a:t>Escape:  submerge while pushing victim up and away</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28650" y="579437"/>
            <a:ext cx="7886700" cy="1325563"/>
          </a:xfrm>
        </p:spPr>
        <p:txBody>
          <a:bodyPr>
            <a:normAutofit/>
          </a:bodyPr>
          <a:lstStyle/>
          <a:p>
            <a:r>
              <a:rPr lang="en-US" dirty="0"/>
              <a:t>Tired Diver Assist</a:t>
            </a:r>
          </a:p>
        </p:txBody>
      </p:sp>
      <p:sp>
        <p:nvSpPr>
          <p:cNvPr id="49155" name="Rectangle 3"/>
          <p:cNvSpPr>
            <a:spLocks noGrp="1" noChangeArrowheads="1"/>
          </p:cNvSpPr>
          <p:nvPr>
            <p:ph type="body" idx="1"/>
          </p:nvPr>
        </p:nvSpPr>
        <p:spPr>
          <a:xfrm>
            <a:off x="838200" y="1828800"/>
            <a:ext cx="7772400" cy="5334000"/>
          </a:xfrm>
        </p:spPr>
        <p:txBody>
          <a:bodyPr>
            <a:normAutofit/>
          </a:bodyPr>
          <a:lstStyle/>
          <a:p>
            <a:pPr>
              <a:lnSpc>
                <a:spcPct val="90000"/>
              </a:lnSpc>
              <a:buFontTx/>
              <a:buNone/>
            </a:pPr>
            <a:r>
              <a:rPr lang="en-US" sz="2800" b="1" dirty="0"/>
              <a:t>The most likely rescue you’ll ever perform </a:t>
            </a:r>
          </a:p>
          <a:p>
            <a:pPr>
              <a:lnSpc>
                <a:spcPct val="90000"/>
              </a:lnSpc>
              <a:spcBef>
                <a:spcPct val="0"/>
              </a:spcBef>
              <a:buFontTx/>
              <a:buNone/>
            </a:pPr>
            <a:r>
              <a:rPr lang="en-US" sz="2800" b="1" dirty="0"/>
              <a:t>is a tired diver assist</a:t>
            </a:r>
          </a:p>
          <a:p>
            <a:pPr>
              <a:lnSpc>
                <a:spcPct val="90000"/>
              </a:lnSpc>
              <a:spcBef>
                <a:spcPct val="0"/>
              </a:spcBef>
              <a:buFontTx/>
              <a:buNone/>
            </a:pPr>
            <a:endParaRPr lang="en-US" sz="1600" dirty="0"/>
          </a:p>
          <a:p>
            <a:pPr>
              <a:lnSpc>
                <a:spcPct val="90000"/>
              </a:lnSpc>
            </a:pPr>
            <a:r>
              <a:rPr lang="en-US" sz="2000" dirty="0"/>
              <a:t>Plan your dive so that you have enough reserve energy in case of a difficult swim back to shore</a:t>
            </a:r>
            <a:endParaRPr lang="en-US" sz="2000" dirty="0">
              <a:solidFill>
                <a:schemeClr val="tx1"/>
              </a:solidFill>
            </a:endParaRPr>
          </a:p>
          <a:p>
            <a:pPr>
              <a:lnSpc>
                <a:spcPct val="90000"/>
              </a:lnSpc>
            </a:pPr>
            <a:r>
              <a:rPr lang="en-US" sz="2000" dirty="0"/>
              <a:t>Watch for buddy lagging behind during surface swim</a:t>
            </a:r>
          </a:p>
          <a:p>
            <a:pPr>
              <a:lnSpc>
                <a:spcPct val="90000"/>
              </a:lnSpc>
            </a:pPr>
            <a:r>
              <a:rPr lang="en-US" sz="2000" dirty="0"/>
              <a:t>Calmly communicate with diver, during assessment and assist</a:t>
            </a:r>
          </a:p>
          <a:p>
            <a:pPr>
              <a:lnSpc>
                <a:spcPct val="90000"/>
              </a:lnSpc>
            </a:pPr>
            <a:r>
              <a:rPr lang="en-US" sz="2000" dirty="0"/>
              <a:t>Check for associated problems – cramps, </a:t>
            </a:r>
          </a:p>
          <a:p>
            <a:pPr>
              <a:lnSpc>
                <a:spcPct val="80000"/>
              </a:lnSpc>
              <a:spcBef>
                <a:spcPct val="0"/>
              </a:spcBef>
              <a:buFontTx/>
              <a:buNone/>
            </a:pPr>
            <a:r>
              <a:rPr lang="en-US" sz="2000" dirty="0"/>
              <a:t>	overweighting, buoyancy</a:t>
            </a:r>
            <a:r>
              <a:rPr lang="en-US" sz="2000" b="1" dirty="0"/>
              <a:t> </a:t>
            </a:r>
            <a:r>
              <a:rPr lang="en-US" sz="2000" dirty="0"/>
              <a:t>issues, or cold</a:t>
            </a:r>
          </a:p>
          <a:p>
            <a:pPr>
              <a:lnSpc>
                <a:spcPct val="90000"/>
              </a:lnSpc>
            </a:pPr>
            <a:r>
              <a:rPr lang="en-US" sz="2000" dirty="0"/>
              <a:t>Get diver onto his back, breathing deeply</a:t>
            </a:r>
          </a:p>
          <a:p>
            <a:pPr>
              <a:lnSpc>
                <a:spcPct val="90000"/>
              </a:lnSpc>
            </a:pPr>
            <a:r>
              <a:rPr lang="en-US" sz="2000" dirty="0"/>
              <a:t>Tow, grasping the diver’s tank valve</a:t>
            </a:r>
          </a:p>
          <a:p>
            <a:pPr>
              <a:lnSpc>
                <a:spcPct val="90000"/>
              </a:lnSpc>
            </a:pPr>
            <a:r>
              <a:rPr lang="en-US" sz="2000" dirty="0"/>
              <a:t>After a few minutes of rest, victim may be able to assist with finning</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28650" y="579437"/>
            <a:ext cx="7886700" cy="1325563"/>
          </a:xfrm>
        </p:spPr>
        <p:txBody>
          <a:bodyPr>
            <a:normAutofit/>
          </a:bodyPr>
          <a:lstStyle/>
          <a:p>
            <a:r>
              <a:rPr lang="en-US" dirty="0"/>
              <a:t>Conscious Diver on the Surface </a:t>
            </a:r>
          </a:p>
        </p:txBody>
      </p:sp>
      <p:sp>
        <p:nvSpPr>
          <p:cNvPr id="50179" name="Rectangle 3"/>
          <p:cNvSpPr>
            <a:spLocks noGrp="1" noChangeArrowheads="1"/>
          </p:cNvSpPr>
          <p:nvPr>
            <p:ph type="body" idx="1"/>
          </p:nvPr>
        </p:nvSpPr>
        <p:spPr>
          <a:xfrm>
            <a:off x="838200" y="1722437"/>
            <a:ext cx="7924800" cy="4525963"/>
          </a:xfrm>
        </p:spPr>
        <p:txBody>
          <a:bodyPr/>
          <a:lstStyle/>
          <a:p>
            <a:pPr>
              <a:buFontTx/>
              <a:buNone/>
            </a:pPr>
            <a:r>
              <a:rPr lang="en-US" sz="2800" b="1" dirty="0"/>
              <a:t>Assess circumstances while approaching </a:t>
            </a:r>
          </a:p>
          <a:p>
            <a:pPr>
              <a:spcBef>
                <a:spcPct val="0"/>
              </a:spcBef>
              <a:buFontTx/>
              <a:buNone/>
            </a:pPr>
            <a:r>
              <a:rPr lang="en-US" sz="2800" b="1" dirty="0"/>
              <a:t>the distressed diver</a:t>
            </a:r>
          </a:p>
          <a:p>
            <a:r>
              <a:rPr lang="en-US" sz="2400" dirty="0"/>
              <a:t>Does he respond to questions?</a:t>
            </a:r>
          </a:p>
          <a:p>
            <a:r>
              <a:rPr lang="en-US" sz="2400" dirty="0"/>
              <a:t>Can he tell you what’s wrong?</a:t>
            </a:r>
          </a:p>
          <a:p>
            <a:r>
              <a:rPr lang="en-US" sz="2400" dirty="0"/>
              <a:t>Does his equipment appear to be intact?</a:t>
            </a:r>
          </a:p>
          <a:p>
            <a:r>
              <a:rPr lang="en-US" sz="2400" dirty="0"/>
              <a:t>Has his mask been discarded?</a:t>
            </a:r>
          </a:p>
          <a:p>
            <a:r>
              <a:rPr lang="en-US" sz="2400" dirty="0"/>
              <a:t>Is he in danger of inhaling water?</a:t>
            </a:r>
          </a:p>
          <a:p>
            <a:r>
              <a:rPr lang="en-US" sz="2400" dirty="0"/>
              <a:t>Is his breathing pattern abnormal?</a:t>
            </a:r>
          </a:p>
          <a:p>
            <a:r>
              <a:rPr lang="en-US" sz="2400" dirty="0"/>
              <a:t>Is he coughing or choking?</a:t>
            </a:r>
          </a:p>
          <a:p>
            <a:r>
              <a:rPr lang="en-US" sz="2400" dirty="0"/>
              <a:t>Is there any bleeding from his mouth or nose?</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28650" y="579437"/>
            <a:ext cx="7886700" cy="1325563"/>
          </a:xfrm>
        </p:spPr>
        <p:txBody>
          <a:bodyPr>
            <a:normAutofit/>
          </a:bodyPr>
          <a:lstStyle/>
          <a:p>
            <a:r>
              <a:rPr lang="en-US" dirty="0"/>
              <a:t>Conscious Diver on the Surface </a:t>
            </a:r>
          </a:p>
        </p:txBody>
      </p:sp>
      <p:sp>
        <p:nvSpPr>
          <p:cNvPr id="51203" name="Rectangle 3"/>
          <p:cNvSpPr>
            <a:spLocks noGrp="1" noChangeArrowheads="1"/>
          </p:cNvSpPr>
          <p:nvPr>
            <p:ph type="body" idx="1"/>
          </p:nvPr>
        </p:nvSpPr>
        <p:spPr>
          <a:xfrm>
            <a:off x="838200" y="2133600"/>
            <a:ext cx="5181600" cy="4525963"/>
          </a:xfrm>
        </p:spPr>
        <p:txBody>
          <a:bodyPr/>
          <a:lstStyle/>
          <a:p>
            <a:pPr>
              <a:buFontTx/>
              <a:buNone/>
            </a:pPr>
            <a:r>
              <a:rPr lang="en-US" sz="2800" b="1" dirty="0"/>
              <a:t>Start signaling for help . . .</a:t>
            </a:r>
          </a:p>
          <a:p>
            <a:r>
              <a:rPr lang="en-US" sz="2400" dirty="0"/>
              <a:t>When there are indications of more than just a tired or cold diver</a:t>
            </a:r>
          </a:p>
          <a:p>
            <a:r>
              <a:rPr lang="en-US" sz="2400" dirty="0"/>
              <a:t>When assistance will be needed for a long or difficult tow</a:t>
            </a:r>
          </a:p>
          <a:p>
            <a:r>
              <a:rPr lang="en-US" sz="2400" dirty="0"/>
              <a:t>When assistance will be needed to remove victim  from the water</a:t>
            </a:r>
          </a:p>
        </p:txBody>
      </p:sp>
      <p:pic>
        <p:nvPicPr>
          <p:cNvPr id="51204" name="Picture 4"/>
          <p:cNvPicPr>
            <a:picLocks noChangeAspect="1" noChangeArrowheads="1"/>
          </p:cNvPicPr>
          <p:nvPr/>
        </p:nvPicPr>
        <p:blipFill>
          <a:blip r:embed="rId2" cstate="print"/>
          <a:srcRect/>
          <a:stretch>
            <a:fillRect/>
          </a:stretch>
        </p:blipFill>
        <p:spPr bwMode="auto">
          <a:xfrm>
            <a:off x="6324600" y="2286000"/>
            <a:ext cx="1835150" cy="27432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838200" y="2103437"/>
            <a:ext cx="7924800" cy="4525963"/>
          </a:xfrm>
        </p:spPr>
        <p:txBody>
          <a:bodyPr/>
          <a:lstStyle/>
          <a:p>
            <a:pPr>
              <a:buFontTx/>
              <a:buNone/>
            </a:pPr>
            <a:r>
              <a:rPr lang="en-US" sz="2800" b="1" dirty="0"/>
              <a:t>An unconscious, breathing diver is  </a:t>
            </a:r>
          </a:p>
          <a:p>
            <a:pPr>
              <a:spcBef>
                <a:spcPct val="0"/>
              </a:spcBef>
              <a:buFontTx/>
              <a:buNone/>
            </a:pPr>
            <a:r>
              <a:rPr lang="en-US" sz="2800" b="1" dirty="0"/>
              <a:t>in extreme danger</a:t>
            </a:r>
          </a:p>
          <a:p>
            <a:r>
              <a:rPr lang="en-US" sz="2400" dirty="0"/>
              <a:t>Inhalation of water</a:t>
            </a:r>
          </a:p>
          <a:p>
            <a:r>
              <a:rPr lang="en-US" sz="2400" dirty="0"/>
              <a:t>Drowning</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7" name="Rectangle 2"/>
          <p:cNvSpPr>
            <a:spLocks noGrp="1" noChangeArrowheads="1"/>
          </p:cNvSpPr>
          <p:nvPr>
            <p:ph type="title"/>
          </p:nvPr>
        </p:nvSpPr>
        <p:spPr>
          <a:xfrm>
            <a:off x="628650" y="609600"/>
            <a:ext cx="7886700" cy="1325563"/>
          </a:xfrm>
        </p:spPr>
        <p:txBody>
          <a:bodyPr>
            <a:normAutofit/>
          </a:bodyPr>
          <a:lstStyle/>
          <a:p>
            <a:r>
              <a:rPr lang="en-US" sz="4000" dirty="0"/>
              <a:t>Unconscious Diver on the Surface</a:t>
            </a:r>
          </a:p>
        </p:txBody>
      </p:sp>
    </p:spTree>
  </p:cSld>
  <p:clrMapOvr>
    <a:masterClrMapping/>
  </p:clrMapOvr>
  <p:transition advClick="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838200" y="2133600"/>
            <a:ext cx="7924800" cy="4525963"/>
          </a:xfrm>
        </p:spPr>
        <p:txBody>
          <a:bodyPr/>
          <a:lstStyle/>
          <a:p>
            <a:pPr>
              <a:buFontTx/>
              <a:buNone/>
            </a:pPr>
            <a:r>
              <a:rPr lang="en-US" sz="2800" b="1" dirty="0"/>
              <a:t>Unconsciousness can stem from . . .</a:t>
            </a:r>
          </a:p>
          <a:p>
            <a:r>
              <a:rPr lang="en-US" sz="2400" dirty="0"/>
              <a:t>Drowning</a:t>
            </a:r>
          </a:p>
          <a:p>
            <a:r>
              <a:rPr lang="en-US" sz="2400" dirty="0" err="1"/>
              <a:t>Barotrauma</a:t>
            </a:r>
            <a:endParaRPr lang="en-US" sz="2400" dirty="0"/>
          </a:p>
          <a:p>
            <a:r>
              <a:rPr lang="en-US" sz="2400" dirty="0"/>
              <a:t>Hypothermia</a:t>
            </a:r>
          </a:p>
          <a:p>
            <a:r>
              <a:rPr lang="en-US" sz="2400" dirty="0"/>
              <a:t>Contaminated air</a:t>
            </a:r>
          </a:p>
          <a:p>
            <a:r>
              <a:rPr lang="en-US" sz="2400" dirty="0"/>
              <a:t>Exhaustion</a:t>
            </a:r>
          </a:p>
          <a:p>
            <a:r>
              <a:rPr lang="en-US" sz="2400" dirty="0"/>
              <a:t>Panic-related breathing irregularities</a:t>
            </a:r>
          </a:p>
          <a:p>
            <a:r>
              <a:rPr lang="en-US" sz="2400" dirty="0"/>
              <a:t>Marine life injury</a:t>
            </a:r>
          </a:p>
          <a:p>
            <a:r>
              <a:rPr lang="en-US" sz="2400" dirty="0"/>
              <a:t>Traumatic injury</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7" name="Rectangle 2"/>
          <p:cNvSpPr>
            <a:spLocks noGrp="1" noChangeArrowheads="1"/>
          </p:cNvSpPr>
          <p:nvPr>
            <p:ph type="title"/>
          </p:nvPr>
        </p:nvSpPr>
        <p:spPr>
          <a:xfrm>
            <a:off x="628650" y="609600"/>
            <a:ext cx="7886700" cy="1325563"/>
          </a:xfrm>
        </p:spPr>
        <p:txBody>
          <a:bodyPr>
            <a:normAutofit/>
          </a:bodyPr>
          <a:lstStyle/>
          <a:p>
            <a:r>
              <a:rPr lang="en-US" sz="4000" dirty="0"/>
              <a:t>Unconscious Diver on the Surface</a:t>
            </a:r>
          </a:p>
        </p:txBody>
      </p:sp>
    </p:spTree>
  </p:cSld>
  <p:clrMapOvr>
    <a:masterClrMapping/>
  </p:clrMapOvr>
  <p:transition advClick="0">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28650" y="609600"/>
            <a:ext cx="7886700" cy="1325563"/>
          </a:xfrm>
        </p:spPr>
        <p:txBody>
          <a:bodyPr>
            <a:normAutofit/>
          </a:bodyPr>
          <a:lstStyle/>
          <a:p>
            <a:r>
              <a:rPr lang="en-US" sz="4000" dirty="0"/>
              <a:t>Unconscious Diver on the Surface</a:t>
            </a:r>
          </a:p>
        </p:txBody>
      </p:sp>
      <p:sp>
        <p:nvSpPr>
          <p:cNvPr id="55299" name="Rectangle 3"/>
          <p:cNvSpPr>
            <a:spLocks noGrp="1" noChangeArrowheads="1"/>
          </p:cNvSpPr>
          <p:nvPr>
            <p:ph type="body" idx="1"/>
          </p:nvPr>
        </p:nvSpPr>
        <p:spPr>
          <a:xfrm>
            <a:off x="838200" y="2133600"/>
            <a:ext cx="7924800" cy="4525963"/>
          </a:xfrm>
        </p:spPr>
        <p:txBody>
          <a:bodyPr/>
          <a:lstStyle/>
          <a:p>
            <a:pPr>
              <a:buFontTx/>
              <a:buNone/>
            </a:pPr>
            <a:r>
              <a:rPr lang="en-US" sz="2800" b="1" dirty="0"/>
              <a:t>Attempt to get a response from victim</a:t>
            </a:r>
          </a:p>
          <a:p>
            <a:r>
              <a:rPr lang="en-US" sz="2400" dirty="0"/>
              <a:t>Shouting to victim</a:t>
            </a:r>
          </a:p>
          <a:p>
            <a:r>
              <a:rPr lang="en-US" sz="2400" dirty="0"/>
              <a:t>Splashing water at victim</a:t>
            </a:r>
          </a:p>
          <a:p>
            <a:r>
              <a:rPr lang="en-US" sz="2400" dirty="0"/>
              <a:t>Touching / tapping victim</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28650" y="609600"/>
            <a:ext cx="7886700" cy="1325563"/>
          </a:xfrm>
        </p:spPr>
        <p:txBody>
          <a:bodyPr>
            <a:normAutofit/>
          </a:bodyPr>
          <a:lstStyle/>
          <a:p>
            <a:r>
              <a:rPr lang="en-US" sz="4000" dirty="0"/>
              <a:t>Unconscious Diver on the Surface</a:t>
            </a:r>
          </a:p>
        </p:txBody>
      </p:sp>
      <p:sp>
        <p:nvSpPr>
          <p:cNvPr id="56323" name="Rectangle 3"/>
          <p:cNvSpPr>
            <a:spLocks noGrp="1" noChangeArrowheads="1"/>
          </p:cNvSpPr>
          <p:nvPr>
            <p:ph type="body" idx="1"/>
          </p:nvPr>
        </p:nvSpPr>
        <p:spPr>
          <a:xfrm>
            <a:off x="838200" y="2133600"/>
            <a:ext cx="7924800" cy="4525963"/>
          </a:xfrm>
        </p:spPr>
        <p:txBody>
          <a:bodyPr/>
          <a:lstStyle/>
          <a:p>
            <a:pPr>
              <a:buFontTx/>
              <a:buNone/>
            </a:pPr>
            <a:r>
              <a:rPr lang="en-US" sz="2800" b="1" dirty="0"/>
              <a:t>For a face-down victim, approached from </a:t>
            </a:r>
          </a:p>
          <a:p>
            <a:pPr>
              <a:spcBef>
                <a:spcPct val="0"/>
              </a:spcBef>
              <a:buFontTx/>
              <a:buNone/>
            </a:pPr>
            <a:r>
              <a:rPr lang="en-US" sz="2800" b="1" dirty="0"/>
              <a:t>the side</a:t>
            </a:r>
          </a:p>
          <a:p>
            <a:r>
              <a:rPr lang="en-US" sz="2400" dirty="0"/>
              <a:t>Grab BC and attempt to roll the victim</a:t>
            </a:r>
          </a:p>
          <a:p>
            <a:r>
              <a:rPr lang="en-US" sz="2400" dirty="0"/>
              <a:t>May need to push / pull him with several fin strokes,  to get the victim’s submerged legs elevated enough   to allow him to be rolled</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838200" y="2103437"/>
            <a:ext cx="7924800" cy="4525963"/>
          </a:xfrm>
        </p:spPr>
        <p:txBody>
          <a:bodyPr/>
          <a:lstStyle/>
          <a:p>
            <a:pPr>
              <a:buFontTx/>
              <a:buNone/>
            </a:pPr>
            <a:r>
              <a:rPr lang="en-US" sz="2800" b="1" dirty="0"/>
              <a:t>For a face-down victim, approached from </a:t>
            </a:r>
          </a:p>
          <a:p>
            <a:pPr>
              <a:spcBef>
                <a:spcPct val="0"/>
              </a:spcBef>
              <a:buFontTx/>
              <a:buNone/>
            </a:pPr>
            <a:r>
              <a:rPr lang="en-US" sz="2800" b="1" dirty="0"/>
              <a:t>the head</a:t>
            </a:r>
          </a:p>
          <a:p>
            <a:r>
              <a:rPr lang="en-US" sz="2400" dirty="0"/>
              <a:t>Reach out, crossing your arms</a:t>
            </a:r>
          </a:p>
          <a:p>
            <a:r>
              <a:rPr lang="en-US" sz="2400" dirty="0"/>
              <a:t>Use your right hand to grasp victim’s right hand, and your left to grasp victim’s left</a:t>
            </a:r>
          </a:p>
          <a:p>
            <a:r>
              <a:rPr lang="en-US" sz="2400" dirty="0"/>
              <a:t>Pulling victim’s hands will cause him to roll</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7" name="Rectangle 2"/>
          <p:cNvSpPr>
            <a:spLocks noGrp="1" noChangeArrowheads="1"/>
          </p:cNvSpPr>
          <p:nvPr>
            <p:ph type="title"/>
          </p:nvPr>
        </p:nvSpPr>
        <p:spPr>
          <a:xfrm>
            <a:off x="628650" y="609600"/>
            <a:ext cx="7886700" cy="1325563"/>
          </a:xfrm>
        </p:spPr>
        <p:txBody>
          <a:bodyPr>
            <a:normAutofit/>
          </a:bodyPr>
          <a:lstStyle/>
          <a:p>
            <a:r>
              <a:rPr lang="en-US" sz="4000" dirty="0"/>
              <a:t>Unconscious Diver on the Surface</a:t>
            </a:r>
          </a:p>
        </p:txBody>
      </p:sp>
    </p:spTree>
  </p:cSld>
  <p:clrMapOvr>
    <a:masterClrMapping/>
  </p:clrMapOvr>
  <p:transition advClick="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28600" y="2133600"/>
            <a:ext cx="6096000" cy="4038600"/>
          </a:xfrm>
        </p:spPr>
        <p:txBody>
          <a:bodyPr>
            <a:normAutofit fontScale="92500" lnSpcReduction="10000"/>
          </a:bodyPr>
          <a:lstStyle/>
          <a:p>
            <a:pPr marL="914400" lvl="1" indent="-342900">
              <a:spcBef>
                <a:spcPct val="0"/>
              </a:spcBef>
              <a:buFont typeface="Wingdings" charset="2"/>
              <a:buChar char="ü"/>
            </a:pPr>
            <a:r>
              <a:rPr lang="en-US" sz="2800" dirty="0" smtClean="0">
                <a:solidFill>
                  <a:schemeClr val="accent1"/>
                </a:solidFill>
              </a:rPr>
              <a:t>Emergencies at the Surface</a:t>
            </a:r>
          </a:p>
          <a:p>
            <a:pPr marL="914400" lvl="1" indent="-342900">
              <a:spcBef>
                <a:spcPct val="0"/>
              </a:spcBef>
              <a:buFont typeface="Wingdings" charset="2"/>
              <a:buChar char="ü"/>
            </a:pPr>
            <a:r>
              <a:rPr lang="en-US" sz="2800" dirty="0" smtClean="0">
                <a:solidFill>
                  <a:schemeClr val="accent1"/>
                </a:solidFill>
              </a:rPr>
              <a:t>Staying Alert to Trouble</a:t>
            </a:r>
          </a:p>
          <a:p>
            <a:pPr marL="914400" lvl="1" indent="-342900">
              <a:spcBef>
                <a:spcPct val="0"/>
              </a:spcBef>
              <a:buFont typeface="Wingdings" charset="2"/>
              <a:buChar char="ü"/>
            </a:pPr>
            <a:r>
              <a:rPr lang="en-US" sz="2800" dirty="0" smtClean="0">
                <a:solidFill>
                  <a:schemeClr val="accent1"/>
                </a:solidFill>
              </a:rPr>
              <a:t>Reach or Throw</a:t>
            </a:r>
          </a:p>
          <a:p>
            <a:pPr marL="914400" lvl="1" indent="-342900">
              <a:spcBef>
                <a:spcPct val="0"/>
              </a:spcBef>
              <a:buFont typeface="Wingdings" charset="2"/>
              <a:buChar char="ü"/>
            </a:pPr>
            <a:r>
              <a:rPr lang="en-US" sz="2800" dirty="0" smtClean="0">
                <a:solidFill>
                  <a:schemeClr val="accent1"/>
                </a:solidFill>
              </a:rPr>
              <a:t>Swimming Rescues</a:t>
            </a:r>
          </a:p>
          <a:p>
            <a:pPr marL="914400" lvl="1" indent="-342900">
              <a:spcBef>
                <a:spcPct val="0"/>
              </a:spcBef>
              <a:buFont typeface="Wingdings" charset="2"/>
              <a:buChar char="ü"/>
            </a:pPr>
            <a:r>
              <a:rPr lang="en-US" sz="2800" dirty="0" smtClean="0">
                <a:solidFill>
                  <a:schemeClr val="accent1"/>
                </a:solidFill>
              </a:rPr>
              <a:t>Tired Diver Assist</a:t>
            </a:r>
          </a:p>
          <a:p>
            <a:pPr marL="914400" lvl="1" indent="-342900">
              <a:spcBef>
                <a:spcPct val="0"/>
              </a:spcBef>
              <a:buFont typeface="Wingdings" charset="2"/>
              <a:buChar char="ü"/>
            </a:pPr>
            <a:r>
              <a:rPr lang="en-US" sz="2800" dirty="0" smtClean="0">
                <a:solidFill>
                  <a:schemeClr val="accent1"/>
                </a:solidFill>
              </a:rPr>
              <a:t>Conscious Diver on the Surface</a:t>
            </a:r>
          </a:p>
          <a:p>
            <a:pPr marL="914400" lvl="1" indent="-342900">
              <a:spcBef>
                <a:spcPct val="0"/>
              </a:spcBef>
              <a:buFont typeface="Wingdings" charset="2"/>
              <a:buChar char="ü"/>
            </a:pPr>
            <a:r>
              <a:rPr lang="en-US" sz="2800" dirty="0" smtClean="0">
                <a:solidFill>
                  <a:schemeClr val="accent1"/>
                </a:solidFill>
              </a:rPr>
              <a:t>Unconscious Diver on the Surface</a:t>
            </a:r>
          </a:p>
          <a:p>
            <a:pPr marL="914400" lvl="1" indent="-342900">
              <a:spcBef>
                <a:spcPct val="0"/>
              </a:spcBef>
              <a:buFont typeface="Wingdings" charset="2"/>
              <a:buChar char="ü"/>
            </a:pPr>
            <a:r>
              <a:rPr lang="en-US" sz="2800" dirty="0" smtClean="0">
                <a:solidFill>
                  <a:schemeClr val="accent1"/>
                </a:solidFill>
              </a:rPr>
              <a:t>Rescue Breathing</a:t>
            </a:r>
          </a:p>
          <a:p>
            <a:pPr marL="914400" lvl="1" indent="-342900">
              <a:spcBef>
                <a:spcPct val="0"/>
              </a:spcBef>
              <a:buFont typeface="Wingdings" charset="2"/>
              <a:buChar char="ü"/>
            </a:pPr>
            <a:r>
              <a:rPr lang="en-US" sz="2800" dirty="0" smtClean="0">
                <a:solidFill>
                  <a:schemeClr val="accent1"/>
                </a:solidFill>
              </a:rPr>
              <a:t>Rescue Breathing Techniques</a:t>
            </a:r>
          </a:p>
          <a:p>
            <a:pPr marL="914400" lvl="1" indent="-342900">
              <a:spcBef>
                <a:spcPct val="0"/>
              </a:spcBef>
              <a:buFont typeface="Wingdings" charset="2"/>
              <a:buChar char="ü"/>
            </a:pPr>
            <a:r>
              <a:rPr lang="en-US" sz="2800" dirty="0" smtClean="0">
                <a:solidFill>
                  <a:schemeClr val="accent1"/>
                </a:solidFill>
              </a:rPr>
              <a:t>Equipment Removal</a:t>
            </a:r>
          </a:p>
          <a:p>
            <a:pPr marL="914400" lvl="1" indent="-342900">
              <a:spcBef>
                <a:spcPct val="0"/>
              </a:spcBef>
              <a:buFont typeface="Wingdings" charset="2"/>
              <a:buChar char="ü"/>
            </a:pPr>
            <a:r>
              <a:rPr lang="en-US" sz="2800" dirty="0" smtClean="0">
                <a:solidFill>
                  <a:schemeClr val="accent1"/>
                </a:solidFill>
              </a:rPr>
              <a:t>Removing a Diver from the Water</a:t>
            </a:r>
            <a:endParaRPr lang="en-US" sz="2800" i="1" dirty="0" smtClean="0">
              <a:solidFill>
                <a:schemeClr val="accent1"/>
              </a:solidFill>
            </a:endParaRPr>
          </a:p>
          <a:p>
            <a:pPr marL="914400" lvl="1" indent="-342900">
              <a:spcBef>
                <a:spcPct val="0"/>
              </a:spcBef>
              <a:buFont typeface="Wingdings" charset="2"/>
              <a:buChar char="ü"/>
            </a:pPr>
            <a:r>
              <a:rPr lang="en-US" sz="2800" dirty="0" smtClean="0">
                <a:solidFill>
                  <a:schemeClr val="accent1"/>
                </a:solidFill>
              </a:rPr>
              <a:t>Recovering a Person to a Boat</a:t>
            </a:r>
            <a:endParaRPr lang="en-US" sz="2800" dirty="0"/>
          </a:p>
        </p:txBody>
      </p:sp>
      <p:sp>
        <p:nvSpPr>
          <p:cNvPr id="4" name="Slide Number Placeholder 3"/>
          <p:cNvSpPr>
            <a:spLocks noGrp="1"/>
          </p:cNvSpPr>
          <p:nvPr>
            <p:ph type="sldNum" sz="quarter" idx="12"/>
          </p:nvPr>
        </p:nvSpPr>
        <p:spPr/>
        <p:txBody>
          <a:bodyPr/>
          <a:lstStyle/>
          <a:p>
            <a:fld id="{031A6A8E-E912-4501-8AD3-CBFDBC0F7E08}"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6" name="Rectangle 2"/>
          <p:cNvSpPr>
            <a:spLocks noGrp="1" noChangeArrowheads="1"/>
          </p:cNvSpPr>
          <p:nvPr>
            <p:ph type="title"/>
          </p:nvPr>
        </p:nvSpPr>
        <p:spPr>
          <a:xfrm>
            <a:off x="457200" y="685800"/>
            <a:ext cx="8229600" cy="1143000"/>
          </a:xfrm>
        </p:spPr>
        <p:txBody>
          <a:bodyPr>
            <a:normAutofit/>
          </a:bodyPr>
          <a:lstStyle/>
          <a:p>
            <a:r>
              <a:rPr lang="en-US" dirty="0"/>
              <a:t>Topics </a:t>
            </a:r>
            <a:r>
              <a:rPr lang="en-US" dirty="0" smtClean="0"/>
              <a:t>In </a:t>
            </a:r>
            <a:r>
              <a:rPr lang="en-US" dirty="0"/>
              <a:t>T</a:t>
            </a:r>
            <a:r>
              <a:rPr lang="en-US" dirty="0" smtClean="0"/>
              <a:t>his </a:t>
            </a:r>
            <a:r>
              <a:rPr lang="en-US" dirty="0"/>
              <a:t>C</a:t>
            </a:r>
            <a:r>
              <a:rPr lang="en-US" dirty="0" smtClean="0"/>
              <a:t>hapter</a:t>
            </a:r>
            <a:endParaRPr lang="en-US" dirty="0"/>
          </a:p>
        </p:txBody>
      </p:sp>
      <p:pic>
        <p:nvPicPr>
          <p:cNvPr id="7" name="Picture 6" descr="&#10;Tow diver.png                                                  0000BCAF&#10;Maxtor 300                     C168EF42:"/>
          <p:cNvPicPr>
            <a:picLocks noChangeAspect="1" noChangeArrowheads="1"/>
          </p:cNvPicPr>
          <p:nvPr/>
        </p:nvPicPr>
        <p:blipFill>
          <a:blip r:embed="rId2" cstate="print"/>
          <a:srcRect/>
          <a:stretch>
            <a:fillRect/>
          </a:stretch>
        </p:blipFill>
        <p:spPr bwMode="auto">
          <a:xfrm rot="291551">
            <a:off x="5943600" y="2209800"/>
            <a:ext cx="2771881" cy="16764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advClick="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28650" y="579437"/>
            <a:ext cx="7886700" cy="1325563"/>
          </a:xfrm>
        </p:spPr>
        <p:txBody>
          <a:bodyPr>
            <a:normAutofit/>
          </a:bodyPr>
          <a:lstStyle/>
          <a:p>
            <a:r>
              <a:rPr lang="en-US" dirty="0"/>
              <a:t>Rescue Breathing</a:t>
            </a:r>
          </a:p>
        </p:txBody>
      </p:sp>
      <p:sp>
        <p:nvSpPr>
          <p:cNvPr id="58371" name="Rectangle 3"/>
          <p:cNvSpPr>
            <a:spLocks noGrp="1" noChangeArrowheads="1"/>
          </p:cNvSpPr>
          <p:nvPr>
            <p:ph type="body" idx="1"/>
          </p:nvPr>
        </p:nvSpPr>
        <p:spPr>
          <a:xfrm>
            <a:off x="914400" y="2103437"/>
            <a:ext cx="7924800" cy="4525963"/>
          </a:xfrm>
        </p:spPr>
        <p:txBody>
          <a:bodyPr/>
          <a:lstStyle/>
          <a:p>
            <a:pPr>
              <a:buFontTx/>
              <a:buNone/>
            </a:pPr>
            <a:r>
              <a:rPr lang="en-US" sz="2800" b="1" dirty="0"/>
              <a:t>Immediately assess the unconscious diver </a:t>
            </a:r>
          </a:p>
          <a:p>
            <a:pPr>
              <a:spcBef>
                <a:spcPct val="0"/>
              </a:spcBef>
              <a:buFontTx/>
              <a:buNone/>
            </a:pPr>
            <a:r>
              <a:rPr lang="en-US" sz="2800" b="1" dirty="0"/>
              <a:t>for breathing</a:t>
            </a:r>
          </a:p>
          <a:p>
            <a:r>
              <a:rPr lang="en-US" sz="2400" dirty="0"/>
              <a:t>Get the victim buoyant, and positioned on his </a:t>
            </a:r>
            <a:r>
              <a:rPr lang="en-US" sz="2400" dirty="0" smtClean="0"/>
              <a:t>back in </a:t>
            </a:r>
            <a:r>
              <a:rPr lang="en-US" sz="2400" dirty="0"/>
              <a:t>the water</a:t>
            </a:r>
          </a:p>
          <a:p>
            <a:r>
              <a:rPr lang="en-US" sz="2400" dirty="0"/>
              <a:t>Look, listen, and feel for breathing</a:t>
            </a:r>
          </a:p>
          <a:p>
            <a:r>
              <a:rPr lang="en-US" sz="2400" dirty="0"/>
              <a:t>Victim’s skin color also may be a good indication of respiration</a:t>
            </a:r>
          </a:p>
          <a:p>
            <a:r>
              <a:rPr lang="en-US" sz="2400" dirty="0"/>
              <a:t>Presumably an unconscious diver, face-down on     the surface without a snorkel or regulator in his   mouth, is not breathing</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28650" y="579437"/>
            <a:ext cx="7886700" cy="1325563"/>
          </a:xfrm>
        </p:spPr>
        <p:txBody>
          <a:bodyPr>
            <a:normAutofit/>
          </a:bodyPr>
          <a:lstStyle/>
          <a:p>
            <a:r>
              <a:rPr lang="en-US" dirty="0"/>
              <a:t>Rescue Breathing</a:t>
            </a:r>
          </a:p>
        </p:txBody>
      </p:sp>
      <p:sp>
        <p:nvSpPr>
          <p:cNvPr id="59395" name="Rectangle 3"/>
          <p:cNvSpPr>
            <a:spLocks noGrp="1" noChangeArrowheads="1"/>
          </p:cNvSpPr>
          <p:nvPr>
            <p:ph type="body" idx="1"/>
          </p:nvPr>
        </p:nvSpPr>
        <p:spPr>
          <a:xfrm>
            <a:off x="838200" y="2133600"/>
            <a:ext cx="5791200" cy="4525963"/>
          </a:xfrm>
        </p:spPr>
        <p:txBody>
          <a:bodyPr/>
          <a:lstStyle/>
          <a:p>
            <a:pPr>
              <a:buFontTx/>
              <a:buNone/>
            </a:pPr>
            <a:r>
              <a:rPr lang="en-US" sz="2800" b="1" dirty="0"/>
              <a:t>Goal:  to ventilate the victim’s lungs</a:t>
            </a:r>
            <a:r>
              <a:rPr lang="en-US" b="1" dirty="0"/>
              <a:t> </a:t>
            </a:r>
          </a:p>
          <a:p>
            <a:r>
              <a:rPr lang="en-US" sz="2400" dirty="0"/>
              <a:t>Rescuer’s exhaled breath contains sufficient oxygen</a:t>
            </a:r>
          </a:p>
          <a:p>
            <a:r>
              <a:rPr lang="en-US" sz="2400" dirty="0"/>
              <a:t>Distribution of oxygen, throughout victim’s body, requires a heart beat</a:t>
            </a:r>
          </a:p>
          <a:p>
            <a:r>
              <a:rPr lang="en-US" sz="2400" dirty="0"/>
              <a:t>Problematic to determine whether victim has a pulse, while in the water, so simply assume that victim’s heart is beating</a:t>
            </a:r>
          </a:p>
        </p:txBody>
      </p:sp>
      <p:pic>
        <p:nvPicPr>
          <p:cNvPr id="59396" name="Picture 4"/>
          <p:cNvPicPr>
            <a:picLocks noChangeAspect="1" noChangeArrowheads="1"/>
          </p:cNvPicPr>
          <p:nvPr/>
        </p:nvPicPr>
        <p:blipFill>
          <a:blip r:embed="rId2" cstate="print"/>
          <a:srcRect/>
          <a:stretch>
            <a:fillRect/>
          </a:stretch>
        </p:blipFill>
        <p:spPr bwMode="auto">
          <a:xfrm rot="313767">
            <a:off x="6625388" y="2690287"/>
            <a:ext cx="2260127" cy="1687248"/>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28650" y="579437"/>
            <a:ext cx="7886700" cy="1325563"/>
          </a:xfrm>
        </p:spPr>
        <p:txBody>
          <a:bodyPr>
            <a:normAutofit/>
          </a:bodyPr>
          <a:lstStyle/>
          <a:p>
            <a:r>
              <a:rPr lang="en-US" dirty="0"/>
              <a:t>Rescue Breathing</a:t>
            </a:r>
          </a:p>
        </p:txBody>
      </p:sp>
      <p:sp>
        <p:nvSpPr>
          <p:cNvPr id="60419" name="Rectangle 3"/>
          <p:cNvSpPr>
            <a:spLocks noGrp="1" noChangeArrowheads="1"/>
          </p:cNvSpPr>
          <p:nvPr>
            <p:ph type="body" idx="1"/>
          </p:nvPr>
        </p:nvSpPr>
        <p:spPr>
          <a:xfrm>
            <a:off x="838200" y="2103437"/>
            <a:ext cx="7543800" cy="4525963"/>
          </a:xfrm>
        </p:spPr>
        <p:txBody>
          <a:bodyPr/>
          <a:lstStyle/>
          <a:p>
            <a:pPr>
              <a:buFontTx/>
              <a:buNone/>
            </a:pPr>
            <a:r>
              <a:rPr lang="en-US" sz="2800" b="1" dirty="0"/>
              <a:t>The earlier the rescue breathing is started, </a:t>
            </a:r>
          </a:p>
          <a:p>
            <a:pPr>
              <a:spcBef>
                <a:spcPct val="0"/>
              </a:spcBef>
              <a:buFontTx/>
              <a:buNone/>
            </a:pPr>
            <a:r>
              <a:rPr lang="en-US" sz="2800" b="1" dirty="0"/>
              <a:t>the more likely a victim will be resuscitated</a:t>
            </a:r>
            <a:r>
              <a:rPr lang="en-US" sz="2400" dirty="0"/>
              <a:t> </a:t>
            </a:r>
          </a:p>
          <a:p>
            <a:r>
              <a:rPr lang="en-US" sz="2400" dirty="0"/>
              <a:t>Pinch the victim’s nose, to prevent escape of air</a:t>
            </a:r>
          </a:p>
          <a:p>
            <a:r>
              <a:rPr lang="en-US" sz="2400" dirty="0"/>
              <a:t>Seal your mouth around the victim’s mouth</a:t>
            </a:r>
          </a:p>
          <a:p>
            <a:r>
              <a:rPr lang="en-US" sz="2400" dirty="0"/>
              <a:t>Administer two full breaths</a:t>
            </a:r>
          </a:p>
          <a:p>
            <a:r>
              <a:rPr lang="en-US" sz="2400" dirty="0"/>
              <a:t>Begin towing, and continue rescue breathing</a:t>
            </a:r>
          </a:p>
          <a:p>
            <a:r>
              <a:rPr lang="en-US" sz="2400" dirty="0"/>
              <a:t>Appropriate rhythm, while in the water, is two breaths every ten to twelve seconds</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28650" y="579437"/>
            <a:ext cx="7886700" cy="1325563"/>
          </a:xfrm>
        </p:spPr>
        <p:txBody>
          <a:bodyPr>
            <a:normAutofit/>
          </a:bodyPr>
          <a:lstStyle/>
          <a:p>
            <a:r>
              <a:rPr lang="en-US" dirty="0"/>
              <a:t>Rescue Breathing</a:t>
            </a:r>
          </a:p>
        </p:txBody>
      </p:sp>
      <p:sp>
        <p:nvSpPr>
          <p:cNvPr id="61443" name="Rectangle 3"/>
          <p:cNvSpPr>
            <a:spLocks noGrp="1" noChangeArrowheads="1"/>
          </p:cNvSpPr>
          <p:nvPr>
            <p:ph type="body" idx="1"/>
          </p:nvPr>
        </p:nvSpPr>
        <p:spPr>
          <a:xfrm>
            <a:off x="838200" y="2133600"/>
            <a:ext cx="7543800" cy="4525963"/>
          </a:xfrm>
        </p:spPr>
        <p:txBody>
          <a:bodyPr/>
          <a:lstStyle/>
          <a:p>
            <a:pPr>
              <a:buFontTx/>
              <a:buNone/>
            </a:pPr>
            <a:r>
              <a:rPr lang="en-US" sz="2800" b="1" dirty="0"/>
              <a:t>Use of barriers</a:t>
            </a:r>
          </a:p>
          <a:p>
            <a:r>
              <a:rPr lang="en-US" sz="2400" dirty="0"/>
              <a:t>Prevention of disease transmission</a:t>
            </a:r>
          </a:p>
          <a:p>
            <a:r>
              <a:rPr lang="en-US" sz="2400" dirty="0"/>
              <a:t>Personal preference, to avoid direct contact</a:t>
            </a:r>
          </a:p>
          <a:p>
            <a:r>
              <a:rPr lang="en-US" sz="2400" dirty="0"/>
              <a:t>Pocket mask works best if rescuer is </a:t>
            </a:r>
            <a:r>
              <a:rPr lang="en-US" sz="2400" dirty="0" smtClean="0"/>
              <a:t>positioned at </a:t>
            </a:r>
            <a:r>
              <a:rPr lang="en-US" sz="2400" dirty="0"/>
              <a:t>top of victim’s head</a:t>
            </a:r>
            <a:endParaRPr lang="en-US" sz="1800" dirty="0"/>
          </a:p>
        </p:txBody>
      </p:sp>
      <p:sp>
        <p:nvSpPr>
          <p:cNvPr id="4" name="Slide Number Placeholder 3"/>
          <p:cNvSpPr>
            <a:spLocks noGrp="1"/>
          </p:cNvSpPr>
          <p:nvPr>
            <p:ph type="sldNum" sz="quarter" idx="12"/>
          </p:nvPr>
        </p:nvSpPr>
        <p:spPr/>
        <p:txBody>
          <a:bodyPr/>
          <a:lstStyle/>
          <a:p>
            <a:fld id="{031A6A8E-E912-4501-8AD3-CBFDBC0F7E08}"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28650" y="579437"/>
            <a:ext cx="7886700" cy="1325563"/>
          </a:xfrm>
        </p:spPr>
        <p:txBody>
          <a:bodyPr>
            <a:normAutofit/>
          </a:bodyPr>
          <a:lstStyle/>
          <a:p>
            <a:r>
              <a:rPr lang="en-US" dirty="0"/>
              <a:t>Rescue Breathing Techniques</a:t>
            </a:r>
          </a:p>
        </p:txBody>
      </p:sp>
      <p:sp>
        <p:nvSpPr>
          <p:cNvPr id="62467" name="Rectangle 3"/>
          <p:cNvSpPr>
            <a:spLocks noGrp="1" noChangeArrowheads="1"/>
          </p:cNvSpPr>
          <p:nvPr>
            <p:ph type="body" idx="1"/>
          </p:nvPr>
        </p:nvSpPr>
        <p:spPr>
          <a:xfrm>
            <a:off x="838200" y="2133600"/>
            <a:ext cx="7543800" cy="4525963"/>
          </a:xfrm>
        </p:spPr>
        <p:txBody>
          <a:bodyPr/>
          <a:lstStyle/>
          <a:p>
            <a:pPr>
              <a:buFontTx/>
              <a:buNone/>
            </a:pPr>
            <a:r>
              <a:rPr lang="en-US" sz="2800" b="1" dirty="0"/>
              <a:t>Rescue breathing can be performed from </a:t>
            </a:r>
          </a:p>
          <a:p>
            <a:pPr>
              <a:spcBef>
                <a:spcPct val="0"/>
              </a:spcBef>
              <a:buFontTx/>
              <a:buNone/>
            </a:pPr>
            <a:r>
              <a:rPr lang="en-US" sz="2800" b="1" dirty="0"/>
              <a:t>either side of the victim</a:t>
            </a:r>
            <a:r>
              <a:rPr lang="en-US" b="1" dirty="0"/>
              <a:t> </a:t>
            </a:r>
          </a:p>
          <a:p>
            <a:r>
              <a:rPr lang="en-US" sz="2400" dirty="0"/>
              <a:t>Right-handed rescuers often prefer to position themselves on the victim’s left side, in order to    tow the victim with their left hand and pinch the victim’s nose with their right hand</a:t>
            </a:r>
          </a:p>
          <a:p>
            <a:r>
              <a:rPr lang="en-US" sz="2400" dirty="0"/>
              <a:t>In doing so, the rescuer also will be able to </a:t>
            </a:r>
            <a:r>
              <a:rPr lang="en-US" sz="2400" dirty="0" smtClean="0"/>
              <a:t>use his </a:t>
            </a:r>
            <a:r>
              <a:rPr lang="en-US" sz="2400" dirty="0"/>
              <a:t>right hand to remove the victim’s gear</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28650" y="579437"/>
            <a:ext cx="7886700" cy="1325563"/>
          </a:xfrm>
        </p:spPr>
        <p:txBody>
          <a:bodyPr>
            <a:normAutofit/>
          </a:bodyPr>
          <a:lstStyle/>
          <a:p>
            <a:r>
              <a:rPr lang="en-US" dirty="0"/>
              <a:t>Rescue Breathing Techniques</a:t>
            </a:r>
          </a:p>
        </p:txBody>
      </p:sp>
      <p:sp>
        <p:nvSpPr>
          <p:cNvPr id="63491" name="Rectangle 3"/>
          <p:cNvSpPr>
            <a:spLocks noGrp="1" noChangeArrowheads="1"/>
          </p:cNvSpPr>
          <p:nvPr>
            <p:ph type="body" idx="1"/>
          </p:nvPr>
        </p:nvSpPr>
        <p:spPr>
          <a:xfrm>
            <a:off x="838200" y="2103437"/>
            <a:ext cx="7543800" cy="4525963"/>
          </a:xfrm>
        </p:spPr>
        <p:txBody>
          <a:bodyPr/>
          <a:lstStyle/>
          <a:p>
            <a:pPr>
              <a:buFontTx/>
              <a:buNone/>
            </a:pPr>
            <a:r>
              <a:rPr lang="en-US" sz="2800" b="1" dirty="0"/>
              <a:t>“Do-</a:t>
            </a:r>
            <a:r>
              <a:rPr lang="en-US" sz="2800" b="1" dirty="0" err="1"/>
              <a:t>si</a:t>
            </a:r>
            <a:r>
              <a:rPr lang="en-US" sz="2800" b="1" dirty="0"/>
              <a:t>-do” technique</a:t>
            </a:r>
          </a:p>
          <a:p>
            <a:r>
              <a:rPr lang="en-US" sz="2400" dirty="0"/>
              <a:t>Rescuer takes position at victim’s side, near head</a:t>
            </a:r>
          </a:p>
          <a:p>
            <a:r>
              <a:rPr lang="en-US" sz="2400" dirty="0"/>
              <a:t>With the hand closer to victim’s feet, the rescuer reaches under the victim’s arm and grasps the tank valve or collar of exposure suit</a:t>
            </a:r>
          </a:p>
          <a:p>
            <a:r>
              <a:rPr lang="en-US" sz="2400" dirty="0"/>
              <a:t>Rescuer’s other hand is used to pinch victim’s nose</a:t>
            </a:r>
          </a:p>
          <a:p>
            <a:r>
              <a:rPr lang="en-US" sz="2400" dirty="0"/>
              <a:t>During rescue breaths, rescuer should kick up and also roll patient towards him</a:t>
            </a:r>
          </a:p>
          <a:p>
            <a:r>
              <a:rPr lang="en-US" sz="2400" dirty="0"/>
              <a:t>Rescuer may use hand to cover victim’s nose and mouth between rescue breaths, to exclude water</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28650" y="579437"/>
            <a:ext cx="7886700" cy="1325563"/>
          </a:xfrm>
        </p:spPr>
        <p:txBody>
          <a:bodyPr>
            <a:normAutofit/>
          </a:bodyPr>
          <a:lstStyle/>
          <a:p>
            <a:r>
              <a:rPr lang="en-US" dirty="0"/>
              <a:t>Rescue Breathing Techniques</a:t>
            </a:r>
          </a:p>
        </p:txBody>
      </p:sp>
      <p:sp>
        <p:nvSpPr>
          <p:cNvPr id="65539" name="Rectangle 3"/>
          <p:cNvSpPr>
            <a:spLocks noGrp="1" noChangeArrowheads="1"/>
          </p:cNvSpPr>
          <p:nvPr>
            <p:ph type="body" idx="1"/>
          </p:nvPr>
        </p:nvSpPr>
        <p:spPr>
          <a:xfrm>
            <a:off x="838200" y="2133600"/>
            <a:ext cx="7543800" cy="4525963"/>
          </a:xfrm>
        </p:spPr>
        <p:txBody>
          <a:bodyPr/>
          <a:lstStyle/>
          <a:p>
            <a:pPr>
              <a:buFontTx/>
              <a:buNone/>
            </a:pPr>
            <a:r>
              <a:rPr lang="en-US" sz="2800" b="1" dirty="0"/>
              <a:t>Chin-carry technique</a:t>
            </a:r>
          </a:p>
          <a:p>
            <a:r>
              <a:rPr lang="en-US" sz="2400" dirty="0"/>
              <a:t>Rescuer takes position at top of victim’s head and uses dominant hand to grasp victim’s chin, while cradling victim’s head on rescuer’s shoulder</a:t>
            </a:r>
          </a:p>
          <a:p>
            <a:r>
              <a:rPr lang="en-US" sz="2400" dirty="0"/>
              <a:t>Rescuer’s other hand is placed in center of victim’s back, to provide lift </a:t>
            </a:r>
          </a:p>
          <a:p>
            <a:r>
              <a:rPr lang="en-US" sz="2400" dirty="0"/>
              <a:t>During rescue breaths rescuer slides hand up from chin, to pinch nose</a:t>
            </a:r>
          </a:p>
          <a:p>
            <a:r>
              <a:rPr lang="en-US" sz="2400" dirty="0"/>
              <a:t>Rescuer may use hand to cover victim’s nose and mouth between rescue breaths, to exclude water</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28650" y="579437"/>
            <a:ext cx="7886700" cy="1325563"/>
          </a:xfrm>
        </p:spPr>
        <p:txBody>
          <a:bodyPr>
            <a:normAutofit/>
          </a:bodyPr>
          <a:lstStyle/>
          <a:p>
            <a:r>
              <a:rPr lang="en-US" dirty="0"/>
              <a:t>Equipment Removal</a:t>
            </a:r>
          </a:p>
        </p:txBody>
      </p:sp>
      <p:sp>
        <p:nvSpPr>
          <p:cNvPr id="66563" name="Rectangle 3"/>
          <p:cNvSpPr>
            <a:spLocks noGrp="1" noChangeArrowheads="1"/>
          </p:cNvSpPr>
          <p:nvPr>
            <p:ph type="body" idx="1"/>
          </p:nvPr>
        </p:nvSpPr>
        <p:spPr>
          <a:xfrm>
            <a:off x="838200" y="2133600"/>
            <a:ext cx="7543800" cy="4525963"/>
          </a:xfrm>
        </p:spPr>
        <p:txBody>
          <a:bodyPr/>
          <a:lstStyle/>
          <a:p>
            <a:pPr>
              <a:buFontTx/>
              <a:buNone/>
            </a:pPr>
            <a:r>
              <a:rPr lang="en-US" sz="2800" b="1" dirty="0"/>
              <a:t>Will make it easier to tow the victim, and to </a:t>
            </a:r>
          </a:p>
          <a:p>
            <a:pPr>
              <a:spcBef>
                <a:spcPct val="0"/>
              </a:spcBef>
              <a:buFontTx/>
              <a:buNone/>
            </a:pPr>
            <a:r>
              <a:rPr lang="en-US" sz="2800" b="1" dirty="0"/>
              <a:t>perform rescue breathing</a:t>
            </a:r>
          </a:p>
          <a:p>
            <a:r>
              <a:rPr lang="en-US" sz="2400" dirty="0"/>
              <a:t>Drop victim’s weights, to aid buoyancy</a:t>
            </a:r>
          </a:p>
          <a:p>
            <a:r>
              <a:rPr lang="en-US" sz="2400" dirty="0"/>
              <a:t>Remove victim’s mask, to assess respiration and   to administer rescue breaths</a:t>
            </a:r>
          </a:p>
          <a:p>
            <a:r>
              <a:rPr lang="en-US" sz="2400" dirty="0"/>
              <a:t>Remove victim’s BC, to minimize drag while towing and to facilitate victim’s removal from water  </a:t>
            </a:r>
          </a:p>
          <a:p>
            <a:r>
              <a:rPr lang="en-US" sz="2400" dirty="0"/>
              <a:t>At the appropriate time, for similar reasons, the rescuer also should discard his own gear</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28650" y="579437"/>
            <a:ext cx="7886700" cy="1325563"/>
          </a:xfrm>
        </p:spPr>
        <p:txBody>
          <a:bodyPr>
            <a:normAutofit/>
          </a:bodyPr>
          <a:lstStyle/>
          <a:p>
            <a:r>
              <a:rPr lang="en-US" dirty="0"/>
              <a:t>Removing a Diver from the Water</a:t>
            </a:r>
          </a:p>
        </p:txBody>
      </p:sp>
      <p:sp>
        <p:nvSpPr>
          <p:cNvPr id="67587" name="Rectangle 3"/>
          <p:cNvSpPr>
            <a:spLocks noGrp="1" noChangeArrowheads="1"/>
          </p:cNvSpPr>
          <p:nvPr>
            <p:ph type="body" idx="1"/>
          </p:nvPr>
        </p:nvSpPr>
        <p:spPr>
          <a:xfrm>
            <a:off x="2667000" y="1981200"/>
            <a:ext cx="6324600" cy="4525963"/>
          </a:xfrm>
        </p:spPr>
        <p:txBody>
          <a:bodyPr>
            <a:normAutofit fontScale="92500"/>
          </a:bodyPr>
          <a:lstStyle/>
          <a:p>
            <a:pPr>
              <a:lnSpc>
                <a:spcPct val="90000"/>
              </a:lnSpc>
              <a:buFontTx/>
              <a:buNone/>
            </a:pPr>
            <a:r>
              <a:rPr lang="en-US" sz="2800" b="1" dirty="0"/>
              <a:t>Backpack carry</a:t>
            </a:r>
            <a:endParaRPr lang="en-US" sz="2400" dirty="0"/>
          </a:p>
          <a:p>
            <a:pPr>
              <a:lnSpc>
                <a:spcPct val="95000"/>
              </a:lnSpc>
            </a:pPr>
            <a:r>
              <a:rPr lang="en-US" sz="2400" dirty="0"/>
              <a:t>Rescuer stops tow in water mid-torso deep, takes off fins, and stands next to victim facing exit</a:t>
            </a:r>
          </a:p>
          <a:p>
            <a:pPr>
              <a:lnSpc>
                <a:spcPct val="95000"/>
              </a:lnSpc>
            </a:pPr>
            <a:r>
              <a:rPr lang="en-US" sz="2400" dirty="0"/>
              <a:t>Rescuer reaches across victim, using right hand to grasp victim’s right wrist and left hand to grasp victim’s left wrist </a:t>
            </a:r>
          </a:p>
          <a:p>
            <a:pPr>
              <a:lnSpc>
                <a:spcPct val="95000"/>
              </a:lnSpc>
            </a:pPr>
            <a:r>
              <a:rPr lang="en-US" sz="2400" dirty="0"/>
              <a:t>Rescuer pulls and rotates victim, while rescuer sinks below surface</a:t>
            </a:r>
          </a:p>
          <a:p>
            <a:pPr>
              <a:lnSpc>
                <a:spcPct val="95000"/>
              </a:lnSpc>
            </a:pPr>
            <a:r>
              <a:rPr lang="en-US" sz="2400" dirty="0"/>
              <a:t>Rescuer pulls victim onto rescuer’s back, with victim’s arms across rescuer’s shoulders</a:t>
            </a:r>
          </a:p>
          <a:p>
            <a:pPr>
              <a:lnSpc>
                <a:spcPct val="95000"/>
              </a:lnSpc>
            </a:pPr>
            <a:r>
              <a:rPr lang="en-US" sz="2400" dirty="0"/>
              <a:t>Rescuer stands and carries victim out of the water</a:t>
            </a:r>
          </a:p>
        </p:txBody>
      </p:sp>
      <p:pic>
        <p:nvPicPr>
          <p:cNvPr id="67588" name="Picture 4"/>
          <p:cNvPicPr>
            <a:picLocks noChangeAspect="1" noChangeArrowheads="1"/>
          </p:cNvPicPr>
          <p:nvPr/>
        </p:nvPicPr>
        <p:blipFill>
          <a:blip r:embed="rId2" cstate="print"/>
          <a:srcRect/>
          <a:stretch>
            <a:fillRect/>
          </a:stretch>
        </p:blipFill>
        <p:spPr bwMode="auto">
          <a:xfrm>
            <a:off x="304800" y="2362200"/>
            <a:ext cx="2120900" cy="32004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28650" y="579437"/>
            <a:ext cx="7886700" cy="1325563"/>
          </a:xfrm>
        </p:spPr>
        <p:txBody>
          <a:bodyPr>
            <a:normAutofit/>
          </a:bodyPr>
          <a:lstStyle/>
          <a:p>
            <a:r>
              <a:rPr lang="en-US" dirty="0"/>
              <a:t>Removing a Diver from the Water</a:t>
            </a:r>
          </a:p>
        </p:txBody>
      </p:sp>
      <p:sp>
        <p:nvSpPr>
          <p:cNvPr id="68611" name="Rectangle 3"/>
          <p:cNvSpPr>
            <a:spLocks noGrp="1" noChangeArrowheads="1"/>
          </p:cNvSpPr>
          <p:nvPr>
            <p:ph type="body" idx="1"/>
          </p:nvPr>
        </p:nvSpPr>
        <p:spPr>
          <a:xfrm>
            <a:off x="2667000" y="1981200"/>
            <a:ext cx="6019800" cy="4525963"/>
          </a:xfrm>
        </p:spPr>
        <p:txBody>
          <a:bodyPr>
            <a:normAutofit fontScale="92500"/>
          </a:bodyPr>
          <a:lstStyle/>
          <a:p>
            <a:pPr>
              <a:lnSpc>
                <a:spcPct val="90000"/>
              </a:lnSpc>
              <a:buFontTx/>
              <a:buNone/>
            </a:pPr>
            <a:r>
              <a:rPr lang="en-US" sz="2800" b="1" dirty="0"/>
              <a:t>Two-person carry</a:t>
            </a:r>
          </a:p>
          <a:p>
            <a:pPr>
              <a:lnSpc>
                <a:spcPct val="90000"/>
              </a:lnSpc>
            </a:pPr>
            <a:r>
              <a:rPr lang="en-US" sz="2400" dirty="0"/>
              <a:t>Turn victim, on his back, so that his feet are pointed towards exit</a:t>
            </a:r>
          </a:p>
          <a:p>
            <a:pPr>
              <a:lnSpc>
                <a:spcPct val="90000"/>
              </a:lnSpc>
            </a:pPr>
            <a:r>
              <a:rPr lang="en-US" sz="2400" dirty="0"/>
              <a:t>Rescuers stand on either side of victim, facing exit</a:t>
            </a:r>
          </a:p>
          <a:p>
            <a:pPr>
              <a:lnSpc>
                <a:spcPct val="90000"/>
              </a:lnSpc>
            </a:pPr>
            <a:r>
              <a:rPr lang="en-US" sz="2400" dirty="0"/>
              <a:t>Each rescuer places victim’s arm over rescuer’s shoulder, and then wraps own arm around victim’s back or waist </a:t>
            </a:r>
          </a:p>
          <a:p>
            <a:pPr>
              <a:lnSpc>
                <a:spcPct val="90000"/>
              </a:lnSpc>
            </a:pPr>
            <a:r>
              <a:rPr lang="en-US" sz="2400" dirty="0"/>
              <a:t>Each rescuer reaches under victim’s legs with other hand, and grasps the other rescuer’s wrist</a:t>
            </a:r>
          </a:p>
          <a:p>
            <a:pPr>
              <a:lnSpc>
                <a:spcPct val="90000"/>
              </a:lnSpc>
            </a:pPr>
            <a:r>
              <a:rPr lang="en-US" sz="2400" dirty="0"/>
              <a:t>Victim is lifted (in a seated position) and carried out of water</a:t>
            </a:r>
          </a:p>
        </p:txBody>
      </p:sp>
      <p:pic>
        <p:nvPicPr>
          <p:cNvPr id="68612" name="Picture 4"/>
          <p:cNvPicPr>
            <a:picLocks noChangeAspect="1" noChangeArrowheads="1"/>
          </p:cNvPicPr>
          <p:nvPr/>
        </p:nvPicPr>
        <p:blipFill>
          <a:blip r:embed="rId2" cstate="print"/>
          <a:srcRect/>
          <a:stretch>
            <a:fillRect/>
          </a:stretch>
        </p:blipFill>
        <p:spPr bwMode="auto">
          <a:xfrm>
            <a:off x="381000" y="2590800"/>
            <a:ext cx="2041525" cy="27432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28650" y="579437"/>
            <a:ext cx="7886700" cy="1325563"/>
          </a:xfrm>
        </p:spPr>
        <p:txBody>
          <a:bodyPr>
            <a:normAutofit/>
          </a:bodyPr>
          <a:lstStyle/>
          <a:p>
            <a:r>
              <a:rPr lang="en-US" dirty="0"/>
              <a:t>Emergencies at the Surface</a:t>
            </a:r>
          </a:p>
        </p:txBody>
      </p:sp>
      <p:sp>
        <p:nvSpPr>
          <p:cNvPr id="5123" name="Rectangle 3"/>
          <p:cNvSpPr>
            <a:spLocks noGrp="1" noChangeArrowheads="1"/>
          </p:cNvSpPr>
          <p:nvPr>
            <p:ph type="body" idx="1"/>
          </p:nvPr>
        </p:nvSpPr>
        <p:spPr>
          <a:xfrm>
            <a:off x="838200" y="2103437"/>
            <a:ext cx="7620000" cy="4525963"/>
          </a:xfrm>
        </p:spPr>
        <p:txBody>
          <a:bodyPr/>
          <a:lstStyle/>
          <a:p>
            <a:pPr>
              <a:buFontTx/>
              <a:buNone/>
            </a:pPr>
            <a:r>
              <a:rPr lang="en-US" sz="2800" b="1" dirty="0"/>
              <a:t>Ultimately all diving rescues and assists </a:t>
            </a:r>
          </a:p>
          <a:p>
            <a:pPr>
              <a:spcBef>
                <a:spcPct val="0"/>
              </a:spcBef>
              <a:buFontTx/>
              <a:buNone/>
            </a:pPr>
            <a:r>
              <a:rPr lang="en-US" sz="2800" b="1" dirty="0"/>
              <a:t>become surface rescues</a:t>
            </a:r>
          </a:p>
          <a:p>
            <a:r>
              <a:rPr lang="en-US" sz="2400" dirty="0"/>
              <a:t>Most accidents happen at or near the surface (even if the situation began to develop underwater)</a:t>
            </a:r>
          </a:p>
          <a:p>
            <a:r>
              <a:rPr lang="en-US" sz="2400" dirty="0"/>
              <a:t>In any underwater emergency, most often the principal goal is to get the victim to the surface as quickly as possible</a:t>
            </a:r>
          </a:p>
        </p:txBody>
      </p:sp>
      <p:pic>
        <p:nvPicPr>
          <p:cNvPr id="5124" name="Picture 4" descr="Diver Thrashing.png                                            0000BCAF&#10;Maxtor 300                     C168EF42:"/>
          <p:cNvPicPr>
            <a:picLocks noChangeAspect="1" noChangeArrowheads="1"/>
          </p:cNvPicPr>
          <p:nvPr/>
        </p:nvPicPr>
        <p:blipFill>
          <a:blip r:embed="rId2" cstate="print"/>
          <a:srcRect l="11578" t="14720" r="146" b="1945"/>
          <a:stretch>
            <a:fillRect/>
          </a:stretch>
        </p:blipFill>
        <p:spPr bwMode="auto">
          <a:xfrm rot="21397825">
            <a:off x="3323406" y="4720508"/>
            <a:ext cx="2509456" cy="166649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3</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28650" y="579437"/>
            <a:ext cx="7886700" cy="1325563"/>
          </a:xfrm>
        </p:spPr>
        <p:txBody>
          <a:bodyPr>
            <a:normAutofit/>
          </a:bodyPr>
          <a:lstStyle/>
          <a:p>
            <a:r>
              <a:rPr lang="en-US" dirty="0"/>
              <a:t>Recovering a Person to a Boat</a:t>
            </a:r>
          </a:p>
        </p:txBody>
      </p:sp>
      <p:sp>
        <p:nvSpPr>
          <p:cNvPr id="69635" name="Rectangle 3"/>
          <p:cNvSpPr>
            <a:spLocks noGrp="1" noChangeArrowheads="1"/>
          </p:cNvSpPr>
          <p:nvPr>
            <p:ph type="body" idx="1"/>
          </p:nvPr>
        </p:nvSpPr>
        <p:spPr>
          <a:xfrm>
            <a:off x="838200" y="2133600"/>
            <a:ext cx="5334000" cy="4525963"/>
          </a:xfrm>
        </p:spPr>
        <p:txBody>
          <a:bodyPr/>
          <a:lstStyle/>
          <a:p>
            <a:pPr>
              <a:buFontTx/>
              <a:buNone/>
            </a:pPr>
            <a:r>
              <a:rPr lang="en-US" sz="2800" b="1" dirty="0"/>
              <a:t>Unconscious person lift</a:t>
            </a:r>
          </a:p>
          <a:p>
            <a:r>
              <a:rPr lang="en-US" sz="2400" dirty="0"/>
              <a:t>Position victim with back towards boat</a:t>
            </a:r>
          </a:p>
          <a:p>
            <a:r>
              <a:rPr lang="en-US" sz="2400" dirty="0"/>
              <a:t>Rescuer (on boat) reaches down, placing hands under victim’s arms</a:t>
            </a:r>
          </a:p>
          <a:p>
            <a:r>
              <a:rPr lang="en-US" sz="2400" dirty="0"/>
              <a:t>Rescuer should use his legs to lift the diver into the boat</a:t>
            </a:r>
          </a:p>
        </p:txBody>
      </p:sp>
      <p:pic>
        <p:nvPicPr>
          <p:cNvPr id="69636" name="Picture 4"/>
          <p:cNvPicPr>
            <a:picLocks noChangeAspect="1" noChangeArrowheads="1"/>
          </p:cNvPicPr>
          <p:nvPr/>
        </p:nvPicPr>
        <p:blipFill>
          <a:blip r:embed="rId2" cstate="print"/>
          <a:srcRect/>
          <a:stretch>
            <a:fillRect/>
          </a:stretch>
        </p:blipFill>
        <p:spPr bwMode="auto">
          <a:xfrm>
            <a:off x="6553200" y="2362200"/>
            <a:ext cx="1822450" cy="27432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30</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28650" y="579437"/>
            <a:ext cx="7886700" cy="1325563"/>
          </a:xfrm>
        </p:spPr>
        <p:txBody>
          <a:bodyPr>
            <a:normAutofit/>
          </a:bodyPr>
          <a:lstStyle/>
          <a:p>
            <a:r>
              <a:rPr lang="en-US" dirty="0"/>
              <a:t>Recovering a Person to a Boat</a:t>
            </a:r>
          </a:p>
        </p:txBody>
      </p:sp>
      <p:sp>
        <p:nvSpPr>
          <p:cNvPr id="70659" name="Rectangle 3"/>
          <p:cNvSpPr>
            <a:spLocks noGrp="1" noChangeArrowheads="1"/>
          </p:cNvSpPr>
          <p:nvPr>
            <p:ph type="body" idx="1"/>
          </p:nvPr>
        </p:nvSpPr>
        <p:spPr>
          <a:xfrm>
            <a:off x="838200" y="2133600"/>
            <a:ext cx="5562600" cy="4525963"/>
          </a:xfrm>
        </p:spPr>
        <p:txBody>
          <a:bodyPr/>
          <a:lstStyle/>
          <a:p>
            <a:pPr>
              <a:buFontTx/>
              <a:buNone/>
            </a:pPr>
            <a:r>
              <a:rPr lang="en-US" sz="2800" b="1" dirty="0"/>
              <a:t>Roll-up net</a:t>
            </a:r>
            <a:endParaRPr lang="en-US" sz="2400" dirty="0"/>
          </a:p>
          <a:p>
            <a:r>
              <a:rPr lang="en-US" sz="2400" dirty="0"/>
              <a:t>Attach inboard edge of net to rail or deck, and drape the rest of the net in the water </a:t>
            </a:r>
          </a:p>
          <a:p>
            <a:r>
              <a:rPr lang="en-US" sz="2400" dirty="0"/>
              <a:t>Position victim on his back, across the net in the water</a:t>
            </a:r>
          </a:p>
          <a:p>
            <a:r>
              <a:rPr lang="en-US" sz="2400" dirty="0"/>
              <a:t>Rescuers grasp outboard edge of net, and haul net and victim onto the boat </a:t>
            </a:r>
          </a:p>
          <a:p>
            <a:r>
              <a:rPr lang="en-US" sz="2400" dirty="0"/>
              <a:t>Alternately may use a tarp, blanket, or lengths of rope in place of a net</a:t>
            </a:r>
          </a:p>
        </p:txBody>
      </p:sp>
      <p:pic>
        <p:nvPicPr>
          <p:cNvPr id="70660" name="Picture 4"/>
          <p:cNvPicPr>
            <a:picLocks noChangeAspect="1" noChangeArrowheads="1"/>
          </p:cNvPicPr>
          <p:nvPr/>
        </p:nvPicPr>
        <p:blipFill>
          <a:blip r:embed="rId2" cstate="print"/>
          <a:srcRect/>
          <a:stretch>
            <a:fillRect/>
          </a:stretch>
        </p:blipFill>
        <p:spPr bwMode="auto">
          <a:xfrm rot="280858">
            <a:off x="6248400" y="3200400"/>
            <a:ext cx="2610770" cy="17526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31</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28650" y="579437"/>
            <a:ext cx="7886700" cy="1325563"/>
          </a:xfrm>
        </p:spPr>
        <p:txBody>
          <a:bodyPr>
            <a:normAutofit/>
          </a:bodyPr>
          <a:lstStyle/>
          <a:p>
            <a:r>
              <a:rPr lang="en-US" dirty="0"/>
              <a:t>Recovering a Person to a Boat</a:t>
            </a:r>
          </a:p>
        </p:txBody>
      </p:sp>
      <p:sp>
        <p:nvSpPr>
          <p:cNvPr id="71683" name="Rectangle 3"/>
          <p:cNvSpPr>
            <a:spLocks noGrp="1" noChangeArrowheads="1"/>
          </p:cNvSpPr>
          <p:nvPr>
            <p:ph type="body" idx="1"/>
          </p:nvPr>
        </p:nvSpPr>
        <p:spPr>
          <a:xfrm>
            <a:off x="838200" y="2133600"/>
            <a:ext cx="7543800" cy="4525963"/>
          </a:xfrm>
        </p:spPr>
        <p:txBody>
          <a:bodyPr/>
          <a:lstStyle/>
          <a:p>
            <a:pPr>
              <a:buFontTx/>
              <a:buNone/>
            </a:pPr>
            <a:r>
              <a:rPr lang="en-US" sz="2800" b="1" dirty="0"/>
              <a:t>Boarding ladder</a:t>
            </a:r>
          </a:p>
          <a:p>
            <a:r>
              <a:rPr lang="en-US" sz="2400" dirty="0"/>
              <a:t>Position victim face-to-face with rescuer</a:t>
            </a:r>
          </a:p>
          <a:p>
            <a:r>
              <a:rPr lang="en-US" sz="2400" dirty="0"/>
              <a:t>Victim’s arms are placed around rescuer’s neck, and rescuer reaches under victim’s arms to hold and climb ladder</a:t>
            </a:r>
          </a:p>
          <a:p>
            <a:r>
              <a:rPr lang="en-US" sz="2400" dirty="0"/>
              <a:t>Victim’s legs also are placed around rescuer’s waist, supported on rescuer’s knees as rescuer climbs ladder</a:t>
            </a:r>
          </a:p>
        </p:txBody>
      </p:sp>
      <p:sp>
        <p:nvSpPr>
          <p:cNvPr id="4" name="Slide Number Placeholder 3"/>
          <p:cNvSpPr>
            <a:spLocks noGrp="1"/>
          </p:cNvSpPr>
          <p:nvPr>
            <p:ph type="sldNum" sz="quarter" idx="12"/>
          </p:nvPr>
        </p:nvSpPr>
        <p:spPr/>
        <p:txBody>
          <a:bodyPr/>
          <a:lstStyle/>
          <a:p>
            <a:fld id="{031A6A8E-E912-4501-8AD3-CBFDBC0F7E08}"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28650" y="579437"/>
            <a:ext cx="7886700" cy="1325563"/>
          </a:xfrm>
        </p:spPr>
        <p:txBody>
          <a:bodyPr>
            <a:normAutofit/>
          </a:bodyPr>
          <a:lstStyle/>
          <a:p>
            <a:r>
              <a:rPr lang="en-US" dirty="0"/>
              <a:t>Recovering a Person to a Boat</a:t>
            </a:r>
          </a:p>
        </p:txBody>
      </p:sp>
      <p:sp>
        <p:nvSpPr>
          <p:cNvPr id="72707" name="Rectangle 3"/>
          <p:cNvSpPr>
            <a:spLocks noGrp="1" noChangeArrowheads="1"/>
          </p:cNvSpPr>
          <p:nvPr>
            <p:ph type="body" idx="1"/>
          </p:nvPr>
        </p:nvSpPr>
        <p:spPr>
          <a:xfrm>
            <a:off x="838200" y="2133600"/>
            <a:ext cx="6324600" cy="4525963"/>
          </a:xfrm>
        </p:spPr>
        <p:txBody>
          <a:bodyPr/>
          <a:lstStyle/>
          <a:p>
            <a:pPr>
              <a:buFontTx/>
              <a:buNone/>
            </a:pPr>
            <a:r>
              <a:rPr lang="en-US" sz="2800" b="1" dirty="0"/>
              <a:t>Spine boards and floatation litters</a:t>
            </a:r>
          </a:p>
          <a:p>
            <a:r>
              <a:rPr lang="en-US" sz="2400" dirty="0"/>
              <a:t>Secure the victim to the board or litter, prior to  lifting</a:t>
            </a:r>
          </a:p>
          <a:p>
            <a:r>
              <a:rPr lang="en-US" sz="2400" dirty="0"/>
              <a:t>Valuable when head, neck, or back injuries are suspected</a:t>
            </a:r>
          </a:p>
        </p:txBody>
      </p:sp>
      <p:pic>
        <p:nvPicPr>
          <p:cNvPr id="72708" name="Picture 4"/>
          <p:cNvPicPr>
            <a:picLocks noChangeAspect="1" noChangeArrowheads="1"/>
          </p:cNvPicPr>
          <p:nvPr/>
        </p:nvPicPr>
        <p:blipFill>
          <a:blip r:embed="rId2" cstate="print"/>
          <a:srcRect/>
          <a:stretch>
            <a:fillRect/>
          </a:stretch>
        </p:blipFill>
        <p:spPr bwMode="auto">
          <a:xfrm rot="266545">
            <a:off x="3576394" y="4141920"/>
            <a:ext cx="2743200" cy="1944688"/>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28650" y="579437"/>
            <a:ext cx="7886700" cy="1325563"/>
          </a:xfrm>
        </p:spPr>
        <p:txBody>
          <a:bodyPr>
            <a:normAutofit/>
          </a:bodyPr>
          <a:lstStyle/>
          <a:p>
            <a:r>
              <a:rPr lang="en-US" dirty="0"/>
              <a:t>Summary</a:t>
            </a:r>
          </a:p>
        </p:txBody>
      </p:sp>
      <p:sp>
        <p:nvSpPr>
          <p:cNvPr id="73731" name="Rectangle 3"/>
          <p:cNvSpPr>
            <a:spLocks noGrp="1" noChangeArrowheads="1"/>
          </p:cNvSpPr>
          <p:nvPr>
            <p:ph type="body" idx="1"/>
          </p:nvPr>
        </p:nvSpPr>
        <p:spPr>
          <a:xfrm>
            <a:off x="838200" y="2103437"/>
            <a:ext cx="8305800" cy="4525963"/>
          </a:xfrm>
        </p:spPr>
        <p:txBody>
          <a:bodyPr>
            <a:normAutofit lnSpcReduction="10000"/>
          </a:bodyPr>
          <a:lstStyle/>
          <a:p>
            <a:pPr>
              <a:lnSpc>
                <a:spcPct val="95000"/>
              </a:lnSpc>
              <a:buFontTx/>
              <a:buNone/>
            </a:pPr>
            <a:r>
              <a:rPr lang="en-US" sz="2800" b="1" dirty="0"/>
              <a:t>Ultimately all diving rescues and assists </a:t>
            </a:r>
          </a:p>
          <a:p>
            <a:pPr>
              <a:lnSpc>
                <a:spcPct val="90000"/>
              </a:lnSpc>
              <a:spcBef>
                <a:spcPct val="0"/>
              </a:spcBef>
              <a:buFontTx/>
              <a:buNone/>
            </a:pPr>
            <a:r>
              <a:rPr lang="en-US" sz="2800" b="1" dirty="0"/>
              <a:t>become surface rescues</a:t>
            </a:r>
          </a:p>
          <a:p>
            <a:pPr>
              <a:lnSpc>
                <a:spcPct val="95000"/>
              </a:lnSpc>
            </a:pPr>
            <a:r>
              <a:rPr lang="en-US" sz="2400" dirty="0"/>
              <a:t>Stay alert to signs of a diver in distress</a:t>
            </a:r>
          </a:p>
          <a:p>
            <a:pPr>
              <a:lnSpc>
                <a:spcPct val="90000"/>
              </a:lnSpc>
            </a:pPr>
            <a:r>
              <a:rPr lang="en-US" sz="2400" dirty="0"/>
              <a:t>Reaching or throwing is preferred</a:t>
            </a:r>
          </a:p>
          <a:p>
            <a:pPr>
              <a:lnSpc>
                <a:spcPct val="90000"/>
              </a:lnSpc>
            </a:pPr>
            <a:r>
              <a:rPr lang="en-US" sz="2400" dirty="0"/>
              <a:t>In swimming rescues, stop and access the diver’s behavior</a:t>
            </a:r>
          </a:p>
          <a:p>
            <a:pPr>
              <a:lnSpc>
                <a:spcPct val="90000"/>
              </a:lnSpc>
            </a:pPr>
            <a:r>
              <a:rPr lang="en-US" sz="2400" dirty="0"/>
              <a:t>The most likely rescue is a tired diver assist</a:t>
            </a:r>
          </a:p>
          <a:p>
            <a:pPr>
              <a:lnSpc>
                <a:spcPct val="90000"/>
              </a:lnSpc>
            </a:pPr>
            <a:r>
              <a:rPr lang="en-US" sz="2400" dirty="0"/>
              <a:t>Exercise caution in approaching a panicky diver</a:t>
            </a:r>
          </a:p>
          <a:p>
            <a:pPr>
              <a:lnSpc>
                <a:spcPct val="90000"/>
              </a:lnSpc>
            </a:pPr>
            <a:r>
              <a:rPr lang="en-US" sz="2400" dirty="0"/>
              <a:t>With an unconscious diver, get him buoyant and </a:t>
            </a:r>
            <a:r>
              <a:rPr lang="en-US" sz="2400" dirty="0" smtClean="0"/>
              <a:t>on </a:t>
            </a:r>
            <a:r>
              <a:rPr lang="en-US" sz="2400" dirty="0"/>
              <a:t>his back</a:t>
            </a:r>
          </a:p>
          <a:p>
            <a:pPr>
              <a:lnSpc>
                <a:spcPct val="90000"/>
              </a:lnSpc>
            </a:pPr>
            <a:r>
              <a:rPr lang="en-US" sz="2400" dirty="0"/>
              <a:t>Look, listen and feel for respiration</a:t>
            </a:r>
          </a:p>
          <a:p>
            <a:pPr>
              <a:lnSpc>
                <a:spcPct val="90000"/>
              </a:lnSpc>
            </a:pPr>
            <a:r>
              <a:rPr lang="en-US" sz="2400" dirty="0"/>
              <a:t>Initiate rescue breathing as quickly as possible</a:t>
            </a:r>
          </a:p>
        </p:txBody>
      </p:sp>
      <p:sp>
        <p:nvSpPr>
          <p:cNvPr id="4" name="Slide Number Placeholder 3"/>
          <p:cNvSpPr>
            <a:spLocks noGrp="1"/>
          </p:cNvSpPr>
          <p:nvPr>
            <p:ph type="sldNum" sz="quarter" idx="12"/>
          </p:nvPr>
        </p:nvSpPr>
        <p:spPr/>
        <p:txBody>
          <a:bodyPr/>
          <a:lstStyle/>
          <a:p>
            <a:fld id="{031A6A8E-E912-4501-8AD3-CBFDBC0F7E08}"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31A6A8E-E912-4501-8AD3-CBFDBC0F7E08}"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7" name="Rectangle 4"/>
          <p:cNvSpPr txBox="1">
            <a:spLocks noChangeArrowheads="1"/>
          </p:cNvSpPr>
          <p:nvPr/>
        </p:nvSpPr>
        <p:spPr>
          <a:xfrm>
            <a:off x="685800" y="2971800"/>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1" u="none" strike="noStrike" kern="1200" cap="none" spc="0" normalizeH="0" baseline="0" noProof="0" smtClean="0">
                <a:ln>
                  <a:noFill/>
                </a:ln>
                <a:solidFill>
                  <a:schemeClr val="accent1"/>
                </a:solidFill>
                <a:effectLst/>
                <a:uLnTx/>
                <a:uFillTx/>
                <a:latin typeface="+mj-lt"/>
                <a:ea typeface="+mj-ea"/>
                <a:cs typeface="+mj-cs"/>
              </a:rPr>
              <a:t>Scuba I.Q. Review</a:t>
            </a:r>
            <a:endParaRPr kumimoji="0" lang="en-US" sz="4400" b="1" i="1" u="none" strike="noStrike" kern="1200" cap="none" spc="0" normalizeH="0" baseline="0" noProof="0" dirty="0">
              <a:ln>
                <a:noFill/>
              </a:ln>
              <a:solidFill>
                <a:schemeClr val="accent1"/>
              </a:solidFill>
              <a:effectLst/>
              <a:uLnTx/>
              <a:uFillTx/>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685800" y="3581400"/>
            <a:ext cx="8001000" cy="1752600"/>
          </a:xfrm>
          <a:prstGeom prst="roundRect">
            <a:avLst>
              <a:gd name="adj" fmla="val 12688"/>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ounded Rectangle 8"/>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778" name="Rectangle 2"/>
          <p:cNvSpPr>
            <a:spLocks noGrp="1" noChangeArrowheads="1"/>
          </p:cNvSpPr>
          <p:nvPr>
            <p:ph type="title"/>
          </p:nvPr>
        </p:nvSpPr>
        <p:spPr/>
        <p:txBody>
          <a:bodyPr/>
          <a:lstStyle/>
          <a:p>
            <a:r>
              <a:rPr lang="en-US" sz="4000" dirty="0"/>
              <a:t>Scuba IQ </a:t>
            </a:r>
            <a:r>
              <a:rPr lang="en-US" sz="4000" dirty="0" smtClean="0"/>
              <a:t>Review</a:t>
            </a:r>
            <a:endParaRPr lang="en-US" sz="4000" dirty="0"/>
          </a:p>
        </p:txBody>
      </p:sp>
      <p:sp>
        <p:nvSpPr>
          <p:cNvPr id="75781" name="Rectangle 5"/>
          <p:cNvSpPr>
            <a:spLocks noChangeArrowheads="1"/>
          </p:cNvSpPr>
          <p:nvPr/>
        </p:nvSpPr>
        <p:spPr bwMode="auto">
          <a:xfrm>
            <a:off x="2395538" y="1208088"/>
            <a:ext cx="184150" cy="366712"/>
          </a:xfrm>
          <a:prstGeom prst="rect">
            <a:avLst/>
          </a:prstGeom>
          <a:noFill/>
          <a:ln w="9525">
            <a:noFill/>
            <a:miter lim="800000"/>
            <a:headEnd/>
            <a:tailEnd/>
          </a:ln>
          <a:effectLst/>
        </p:spPr>
        <p:txBody>
          <a:bodyPr wrap="none">
            <a:spAutoFit/>
          </a:bodyPr>
          <a:lstStyle/>
          <a:p>
            <a:endParaRPr lang="en-US"/>
          </a:p>
        </p:txBody>
      </p:sp>
      <p:sp>
        <p:nvSpPr>
          <p:cNvPr id="75784" name="Rectangle 8"/>
          <p:cNvSpPr>
            <a:spLocks noChangeArrowheads="1"/>
          </p:cNvSpPr>
          <p:nvPr/>
        </p:nvSpPr>
        <p:spPr bwMode="auto">
          <a:xfrm>
            <a:off x="2667000" y="1066800"/>
            <a:ext cx="6324600" cy="3306763"/>
          </a:xfrm>
          <a:prstGeom prst="rect">
            <a:avLst/>
          </a:prstGeom>
          <a:noFill/>
          <a:ln w="9525">
            <a:noFill/>
            <a:miter lim="800000"/>
            <a:headEnd/>
            <a:tailEnd/>
          </a:ln>
          <a:effectLst/>
        </p:spPr>
        <p:txBody>
          <a:bodyPr/>
          <a:lstStyle/>
          <a:p>
            <a:pPr marL="342900" indent="-342900">
              <a:spcBef>
                <a:spcPct val="20000"/>
              </a:spcBef>
            </a:pPr>
            <a:endParaRPr lang="en-US" sz="2400">
              <a:solidFill>
                <a:schemeClr val="bg1"/>
              </a:solidFill>
            </a:endParaRPr>
          </a:p>
        </p:txBody>
      </p:sp>
      <p:sp>
        <p:nvSpPr>
          <p:cNvPr id="7" name="Slide Number Placeholder 6"/>
          <p:cNvSpPr>
            <a:spLocks noGrp="1"/>
          </p:cNvSpPr>
          <p:nvPr>
            <p:ph type="sldNum" sz="quarter" idx="12"/>
          </p:nvPr>
        </p:nvSpPr>
        <p:spPr/>
        <p:txBody>
          <a:bodyPr/>
          <a:lstStyle/>
          <a:p>
            <a:fld id="{031A6A8E-E912-4501-8AD3-CBFDBC0F7E08}" type="slidenum">
              <a:rPr lang="en-US" smtClean="0"/>
              <a:pPr/>
              <a:t>36</a:t>
            </a:fld>
            <a:endParaRPr lang="en-US"/>
          </a:p>
        </p:txBody>
      </p:sp>
      <p:sp>
        <p:nvSpPr>
          <p:cNvPr id="8" name="Footer Placeholder 7"/>
          <p:cNvSpPr>
            <a:spLocks noGrp="1"/>
          </p:cNvSpPr>
          <p:nvPr>
            <p:ph type="ftr" sz="quarter" idx="11"/>
          </p:nvPr>
        </p:nvSpPr>
        <p:spPr/>
        <p:txBody>
          <a:bodyPr/>
          <a:lstStyle/>
          <a:p>
            <a:r>
              <a:rPr lang="en-US" smtClean="0"/>
              <a:t>www.tdisdi.com</a:t>
            </a:r>
            <a:endParaRPr lang="en-US"/>
          </a:p>
        </p:txBody>
      </p:sp>
      <p:sp>
        <p:nvSpPr>
          <p:cNvPr id="10" name="Donut 9"/>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1</a:t>
            </a:r>
            <a:endParaRPr lang="en-US" sz="4800" b="1" dirty="0">
              <a:solidFill>
                <a:schemeClr val="bg1"/>
              </a:solidFill>
            </a:endParaRPr>
          </a:p>
        </p:txBody>
      </p:sp>
      <p:sp>
        <p:nvSpPr>
          <p:cNvPr id="13" name="TextBox 12"/>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4" name="Rectangle 5"/>
          <p:cNvSpPr>
            <a:spLocks noChangeArrowheads="1"/>
          </p:cNvSpPr>
          <p:nvPr/>
        </p:nvSpPr>
        <p:spPr bwMode="auto">
          <a:xfrm>
            <a:off x="1371600" y="3657600"/>
            <a:ext cx="7086600" cy="2743200"/>
          </a:xfrm>
          <a:prstGeom prst="rect">
            <a:avLst/>
          </a:prstGeom>
          <a:noFill/>
          <a:ln w="9525">
            <a:noFill/>
            <a:miter lim="800000"/>
            <a:headEnd/>
            <a:tailEnd/>
          </a:ln>
          <a:effectLst/>
        </p:spPr>
        <p:txBody>
          <a:bodyPr/>
          <a:lstStyle/>
          <a:p>
            <a:pPr marL="609600" indent="-609600">
              <a:buFontTx/>
              <a:buNone/>
            </a:pPr>
            <a:r>
              <a:rPr lang="ru-RU" sz="2400" dirty="0" smtClean="0">
                <a:solidFill>
                  <a:schemeClr val="bg1"/>
                </a:solidFill>
              </a:rPr>
              <a:t>	Encountering or observing a diver alone, divers observed in unlikely areas, unusual bubble patterns, a diver at the surface who is either very high or very low in the water</a:t>
            </a:r>
            <a:endParaRPr lang="en-US" sz="2400" dirty="0">
              <a:solidFill>
                <a:schemeClr val="bg1"/>
              </a:solidFill>
              <a:latin typeface="Times" charset="0"/>
            </a:endParaRPr>
          </a:p>
        </p:txBody>
      </p:sp>
      <p:sp>
        <p:nvSpPr>
          <p:cNvPr id="15" name="TextBox 14"/>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
        <p:nvSpPr>
          <p:cNvPr id="75786" name="Rectangle 10"/>
          <p:cNvSpPr>
            <a:spLocks noChangeArrowheads="1"/>
          </p:cNvSpPr>
          <p:nvPr/>
        </p:nvSpPr>
        <p:spPr bwMode="auto">
          <a:xfrm>
            <a:off x="1371600" y="2209800"/>
            <a:ext cx="7315200" cy="1066800"/>
          </a:xfrm>
          <a:prstGeom prst="rect">
            <a:avLst/>
          </a:prstGeom>
          <a:noFill/>
          <a:ln w="9525">
            <a:noFill/>
            <a:miter lim="800000"/>
            <a:headEnd/>
            <a:tailEnd/>
          </a:ln>
          <a:effectLst/>
        </p:spPr>
        <p:txBody>
          <a:bodyPr/>
          <a:lstStyle/>
          <a:p>
            <a:pPr marL="609600" indent="-609600">
              <a:spcBef>
                <a:spcPct val="20000"/>
              </a:spcBef>
            </a:pPr>
            <a:r>
              <a:rPr lang="en-US" sz="2800" dirty="0" smtClean="0">
                <a:solidFill>
                  <a:schemeClr val="bg1"/>
                </a:solidFill>
              </a:rPr>
              <a:t> </a:t>
            </a:r>
            <a:r>
              <a:rPr lang="en-US" sz="2800" dirty="0" smtClean="0">
                <a:solidFill>
                  <a:schemeClr val="bg1"/>
                </a:solidFill>
              </a:rPr>
              <a:t>       </a:t>
            </a:r>
            <a:r>
              <a:rPr lang="ru-RU" sz="2800" dirty="0">
                <a:solidFill>
                  <a:schemeClr val="bg1"/>
                </a:solidFill>
              </a:rPr>
              <a:t>What signs might signal to an observer that a diver on the surface may be in  distress</a:t>
            </a:r>
            <a:r>
              <a:rPr lang="ru-RU" sz="2800" dirty="0" smtClean="0">
                <a:solidFill>
                  <a:schemeClr val="bg1"/>
                </a:solidFill>
              </a:rPr>
              <a:t>?</a:t>
            </a:r>
            <a:endParaRPr lang="en-US" sz="2800" dirty="0">
              <a:solidFill>
                <a:schemeClr val="bg1"/>
              </a:solidFill>
            </a:endParaRPr>
          </a:p>
          <a:p>
            <a:pPr marL="609600" indent="-609600">
              <a:spcBef>
                <a:spcPct val="20000"/>
              </a:spcBef>
            </a:pPr>
            <a:endParaRPr lang="en-US" dirty="0">
              <a:solidFill>
                <a:schemeClr val="bg1"/>
              </a:solidFill>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ppt_w*0.05"/>
                                          </p:val>
                                        </p:tav>
                                        <p:tav tm="100000">
                                          <p:val>
                                            <p:strVal val="#ppt_w"/>
                                          </p:val>
                                        </p:tav>
                                      </p:tavLst>
                                    </p:anim>
                                    <p:anim calcmode="lin" valueType="num">
                                      <p:cBhvr>
                                        <p:cTn id="8" dur="500" fill="hold"/>
                                        <p:tgtEl>
                                          <p:spTgt spid="12"/>
                                        </p:tgtEl>
                                        <p:attrNameLst>
                                          <p:attrName>ppt_h</p:attrName>
                                        </p:attrNameLst>
                                      </p:cBhvr>
                                      <p:tavLst>
                                        <p:tav tm="0">
                                          <p:val>
                                            <p:strVal val="#ppt_h"/>
                                          </p:val>
                                        </p:tav>
                                        <p:tav tm="100000">
                                          <p:val>
                                            <p:strVal val="#ppt_h"/>
                                          </p:val>
                                        </p:tav>
                                      </p:tavLst>
                                    </p:anim>
                                    <p:anim calcmode="lin" valueType="num">
                                      <p:cBhvr>
                                        <p:cTn id="9" dur="500" fill="hold"/>
                                        <p:tgtEl>
                                          <p:spTgt spid="12"/>
                                        </p:tgtEl>
                                        <p:attrNameLst>
                                          <p:attrName>ppt_x</p:attrName>
                                        </p:attrNameLst>
                                      </p:cBhvr>
                                      <p:tavLst>
                                        <p:tav tm="0">
                                          <p:val>
                                            <p:strVal val="#ppt_x-.2"/>
                                          </p:val>
                                        </p:tav>
                                        <p:tav tm="100000">
                                          <p:val>
                                            <p:strVal val="#ppt_x"/>
                                          </p:val>
                                        </p:tav>
                                      </p:tavLst>
                                    </p:anim>
                                    <p:anim calcmode="lin" valueType="num">
                                      <p:cBhvr>
                                        <p:cTn id="10" dur="500" fill="hold"/>
                                        <p:tgtEl>
                                          <p:spTgt spid="12"/>
                                        </p:tgtEl>
                                        <p:attrNameLst>
                                          <p:attrName>ppt_y</p:attrName>
                                        </p:attrNameLst>
                                      </p:cBhvr>
                                      <p:tavLst>
                                        <p:tav tm="0">
                                          <p:val>
                                            <p:strVal val="#ppt_y"/>
                                          </p:val>
                                        </p:tav>
                                        <p:tav tm="100000">
                                          <p:val>
                                            <p:strVal val="#ppt_y"/>
                                          </p:val>
                                        </p:tav>
                                      </p:tavLst>
                                    </p:anim>
                                    <p:animEffect transition="in" filter="fade">
                                      <p:cBhvr>
                                        <p:cTn id="11" dur="500"/>
                                        <p:tgtEl>
                                          <p:spTgt spid="12"/>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strVal val="#ppt_w*0.05"/>
                                          </p:val>
                                        </p:tav>
                                        <p:tav tm="100000">
                                          <p:val>
                                            <p:strVal val="#ppt_w"/>
                                          </p:val>
                                        </p:tav>
                                      </p:tavLst>
                                    </p:anim>
                                    <p:anim calcmode="lin" valueType="num">
                                      <p:cBhvr>
                                        <p:cTn id="15" dur="500" fill="hold"/>
                                        <p:tgtEl>
                                          <p:spTgt spid="13"/>
                                        </p:tgtEl>
                                        <p:attrNameLst>
                                          <p:attrName>ppt_h</p:attrName>
                                        </p:attrNameLst>
                                      </p:cBhvr>
                                      <p:tavLst>
                                        <p:tav tm="0">
                                          <p:val>
                                            <p:strVal val="#ppt_h"/>
                                          </p:val>
                                        </p:tav>
                                        <p:tav tm="100000">
                                          <p:val>
                                            <p:strVal val="#ppt_h"/>
                                          </p:val>
                                        </p:tav>
                                      </p:tavLst>
                                    </p:anim>
                                    <p:anim calcmode="lin" valueType="num">
                                      <p:cBhvr>
                                        <p:cTn id="16" dur="500" fill="hold"/>
                                        <p:tgtEl>
                                          <p:spTgt spid="13"/>
                                        </p:tgtEl>
                                        <p:attrNameLst>
                                          <p:attrName>ppt_x</p:attrName>
                                        </p:attrNameLst>
                                      </p:cBhvr>
                                      <p:tavLst>
                                        <p:tav tm="0">
                                          <p:val>
                                            <p:strVal val="#ppt_x-.2"/>
                                          </p:val>
                                        </p:tav>
                                        <p:tav tm="100000">
                                          <p:val>
                                            <p:strVal val="#ppt_x"/>
                                          </p:val>
                                        </p:tav>
                                      </p:tavLst>
                                    </p:anim>
                                    <p:anim calcmode="lin" valueType="num">
                                      <p:cBhvr>
                                        <p:cTn id="17" dur="500" fill="hold"/>
                                        <p:tgtEl>
                                          <p:spTgt spid="13"/>
                                        </p:tgtEl>
                                        <p:attrNameLst>
                                          <p:attrName>ppt_y</p:attrName>
                                        </p:attrNameLst>
                                      </p:cBhvr>
                                      <p:tavLst>
                                        <p:tav tm="0">
                                          <p:val>
                                            <p:strVal val="#ppt_y"/>
                                          </p:val>
                                        </p:tav>
                                        <p:tav tm="100000">
                                          <p:val>
                                            <p:strVal val="#ppt_y"/>
                                          </p:val>
                                        </p:tav>
                                      </p:tavLst>
                                    </p:anim>
                                    <p:animEffect transition="in" filter="fade">
                                      <p:cBhvr>
                                        <p:cTn id="18" dur="500"/>
                                        <p:tgtEl>
                                          <p:spTgt spid="13"/>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strVal val="#ppt_w*0.05"/>
                                          </p:val>
                                        </p:tav>
                                        <p:tav tm="100000">
                                          <p:val>
                                            <p:strVal val="#ppt_w"/>
                                          </p:val>
                                        </p:tav>
                                      </p:tavLst>
                                    </p:anim>
                                    <p:anim calcmode="lin" valueType="num">
                                      <p:cBhvr>
                                        <p:cTn id="22" dur="500" fill="hold"/>
                                        <p:tgtEl>
                                          <p:spTgt spid="14"/>
                                        </p:tgtEl>
                                        <p:attrNameLst>
                                          <p:attrName>ppt_h</p:attrName>
                                        </p:attrNameLst>
                                      </p:cBhvr>
                                      <p:tavLst>
                                        <p:tav tm="0">
                                          <p:val>
                                            <p:strVal val="#ppt_h"/>
                                          </p:val>
                                        </p:tav>
                                        <p:tav tm="100000">
                                          <p:val>
                                            <p:strVal val="#ppt_h"/>
                                          </p:val>
                                        </p:tav>
                                      </p:tavLst>
                                    </p:anim>
                                    <p:anim calcmode="lin" valueType="num">
                                      <p:cBhvr>
                                        <p:cTn id="23" dur="500" fill="hold"/>
                                        <p:tgtEl>
                                          <p:spTgt spid="14"/>
                                        </p:tgtEl>
                                        <p:attrNameLst>
                                          <p:attrName>ppt_x</p:attrName>
                                        </p:attrNameLst>
                                      </p:cBhvr>
                                      <p:tavLst>
                                        <p:tav tm="0">
                                          <p:val>
                                            <p:strVal val="#ppt_x-.2"/>
                                          </p:val>
                                        </p:tav>
                                        <p:tav tm="100000">
                                          <p:val>
                                            <p:strVal val="#ppt_x"/>
                                          </p:val>
                                        </p:tav>
                                      </p:tavLst>
                                    </p:anim>
                                    <p:anim calcmode="lin" valueType="num">
                                      <p:cBhvr>
                                        <p:cTn id="24" dur="500" fill="hold"/>
                                        <p:tgtEl>
                                          <p:spTgt spid="14"/>
                                        </p:tgtEl>
                                        <p:attrNameLst>
                                          <p:attrName>ppt_y</p:attrName>
                                        </p:attrNameLst>
                                      </p:cBhvr>
                                      <p:tavLst>
                                        <p:tav tm="0">
                                          <p:val>
                                            <p:strVal val="#ppt_y"/>
                                          </p:val>
                                        </p:tav>
                                        <p:tav tm="100000">
                                          <p:val>
                                            <p:strVal val="#ppt_y"/>
                                          </p:val>
                                        </p:tav>
                                      </p:tavLst>
                                    </p:anim>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685800" y="3733800"/>
            <a:ext cx="8001000" cy="1219200"/>
          </a:xfrm>
          <a:prstGeom prst="roundRect">
            <a:avLst>
              <a:gd name="adj" fmla="val 12565"/>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ounded Rectangle 8"/>
          <p:cNvSpPr/>
          <p:nvPr/>
        </p:nvSpPr>
        <p:spPr>
          <a:xfrm>
            <a:off x="685800" y="2133600"/>
            <a:ext cx="8001000" cy="14478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802" name="Rectangle 2"/>
          <p:cNvSpPr>
            <a:spLocks noGrp="1" noChangeArrowheads="1"/>
          </p:cNvSpPr>
          <p:nvPr>
            <p:ph type="title"/>
          </p:nvPr>
        </p:nvSpPr>
        <p:spPr/>
        <p:txBody>
          <a:bodyPr/>
          <a:lstStyle/>
          <a:p>
            <a:r>
              <a:rPr lang="en-US" sz="4000" dirty="0"/>
              <a:t>Scuba IQ </a:t>
            </a:r>
            <a:r>
              <a:rPr lang="en-US" sz="4000" dirty="0" smtClean="0"/>
              <a:t>Review</a:t>
            </a:r>
            <a:endParaRPr lang="en-US" sz="4000" dirty="0"/>
          </a:p>
        </p:txBody>
      </p:sp>
      <p:sp>
        <p:nvSpPr>
          <p:cNvPr id="76804" name="Rectangle 4"/>
          <p:cNvSpPr>
            <a:spLocks noChangeArrowheads="1"/>
          </p:cNvSpPr>
          <p:nvPr/>
        </p:nvSpPr>
        <p:spPr bwMode="auto">
          <a:xfrm>
            <a:off x="2395538" y="1208088"/>
            <a:ext cx="184150" cy="366712"/>
          </a:xfrm>
          <a:prstGeom prst="rect">
            <a:avLst/>
          </a:prstGeom>
          <a:noFill/>
          <a:ln w="9525">
            <a:noFill/>
            <a:miter lim="800000"/>
            <a:headEnd/>
            <a:tailEnd/>
          </a:ln>
          <a:effectLst/>
        </p:spPr>
        <p:txBody>
          <a:bodyPr wrap="none">
            <a:spAutoFit/>
          </a:bodyPr>
          <a:lstStyle/>
          <a:p>
            <a:endParaRPr lang="en-US"/>
          </a:p>
        </p:txBody>
      </p:sp>
      <p:sp>
        <p:nvSpPr>
          <p:cNvPr id="76805" name="Rectangle 5"/>
          <p:cNvSpPr>
            <a:spLocks noChangeArrowheads="1"/>
          </p:cNvSpPr>
          <p:nvPr/>
        </p:nvSpPr>
        <p:spPr bwMode="auto">
          <a:xfrm>
            <a:off x="2667000" y="1066800"/>
            <a:ext cx="6324600" cy="3306763"/>
          </a:xfrm>
          <a:prstGeom prst="rect">
            <a:avLst/>
          </a:prstGeom>
          <a:noFill/>
          <a:ln w="9525">
            <a:noFill/>
            <a:miter lim="800000"/>
            <a:headEnd/>
            <a:tailEnd/>
          </a:ln>
          <a:effectLst/>
        </p:spPr>
        <p:txBody>
          <a:bodyPr/>
          <a:lstStyle/>
          <a:p>
            <a:pPr marL="342900" indent="-342900">
              <a:spcBef>
                <a:spcPct val="20000"/>
              </a:spcBef>
            </a:pPr>
            <a:endParaRPr lang="en-US" sz="2400">
              <a:solidFill>
                <a:schemeClr val="bg1"/>
              </a:solidFill>
            </a:endParaRPr>
          </a:p>
        </p:txBody>
      </p:sp>
      <p:sp>
        <p:nvSpPr>
          <p:cNvPr id="76806" name="Rectangle 6"/>
          <p:cNvSpPr>
            <a:spLocks noChangeArrowheads="1"/>
          </p:cNvSpPr>
          <p:nvPr/>
        </p:nvSpPr>
        <p:spPr bwMode="auto">
          <a:xfrm>
            <a:off x="1295400" y="2209800"/>
            <a:ext cx="7315200" cy="1066800"/>
          </a:xfrm>
          <a:prstGeom prst="rect">
            <a:avLst/>
          </a:prstGeom>
          <a:noFill/>
          <a:ln w="9525">
            <a:noFill/>
            <a:miter lim="800000"/>
            <a:headEnd/>
            <a:tailEnd/>
          </a:ln>
          <a:effectLst/>
        </p:spPr>
        <p:txBody>
          <a:bodyPr/>
          <a:lstStyle/>
          <a:p>
            <a:pPr marL="609600" indent="-609600">
              <a:spcBef>
                <a:spcPct val="20000"/>
              </a:spcBef>
              <a:buFont typeface="Times" charset="0"/>
              <a:buNone/>
            </a:pPr>
            <a:r>
              <a:rPr lang="en-US" sz="2800" dirty="0">
                <a:solidFill>
                  <a:schemeClr val="bg1"/>
                </a:solidFill>
              </a:rPr>
              <a:t>	</a:t>
            </a:r>
            <a:r>
              <a:rPr lang="ru-RU" sz="2800" dirty="0">
                <a:solidFill>
                  <a:schemeClr val="bg1"/>
                </a:solidFill>
              </a:rPr>
              <a:t>Why is a reaching or throwing response the preferred way of assisting a diver to shore or to the boat?</a:t>
            </a:r>
            <a:endParaRPr lang="en-US" sz="2800" dirty="0">
              <a:solidFill>
                <a:schemeClr val="bg1"/>
              </a:solidFill>
            </a:endParaRPr>
          </a:p>
          <a:p>
            <a:pPr marL="609600" indent="-609600">
              <a:spcBef>
                <a:spcPct val="20000"/>
              </a:spcBef>
            </a:pPr>
            <a:endParaRPr lang="en-US" dirty="0">
              <a:solidFill>
                <a:schemeClr val="bg1"/>
              </a:solidFill>
            </a:endParaRPr>
          </a:p>
        </p:txBody>
      </p:sp>
      <p:sp>
        <p:nvSpPr>
          <p:cNvPr id="7" name="Slide Number Placeholder 6"/>
          <p:cNvSpPr>
            <a:spLocks noGrp="1"/>
          </p:cNvSpPr>
          <p:nvPr>
            <p:ph type="sldNum" sz="quarter" idx="12"/>
          </p:nvPr>
        </p:nvSpPr>
        <p:spPr/>
        <p:txBody>
          <a:bodyPr/>
          <a:lstStyle/>
          <a:p>
            <a:fld id="{031A6A8E-E912-4501-8AD3-CBFDBC0F7E08}" type="slidenum">
              <a:rPr lang="en-US" smtClean="0"/>
              <a:pPr/>
              <a:t>37</a:t>
            </a:fld>
            <a:endParaRPr lang="en-US"/>
          </a:p>
        </p:txBody>
      </p:sp>
      <p:sp>
        <p:nvSpPr>
          <p:cNvPr id="8" name="Footer Placeholder 7"/>
          <p:cNvSpPr>
            <a:spLocks noGrp="1"/>
          </p:cNvSpPr>
          <p:nvPr>
            <p:ph type="ftr" sz="quarter" idx="11"/>
          </p:nvPr>
        </p:nvSpPr>
        <p:spPr/>
        <p:txBody>
          <a:bodyPr/>
          <a:lstStyle/>
          <a:p>
            <a:r>
              <a:rPr lang="en-US" dirty="0" smtClean="0"/>
              <a:t>www.tdisdi.com</a:t>
            </a:r>
            <a:endParaRPr lang="en-US" dirty="0"/>
          </a:p>
        </p:txBody>
      </p:sp>
      <p:sp>
        <p:nvSpPr>
          <p:cNvPr id="10" name="Donut 9"/>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2</a:t>
            </a:r>
            <a:endParaRPr lang="en-US" sz="4800" b="1" dirty="0">
              <a:solidFill>
                <a:schemeClr val="bg1"/>
              </a:solidFill>
            </a:endParaRPr>
          </a:p>
        </p:txBody>
      </p:sp>
      <p:sp>
        <p:nvSpPr>
          <p:cNvPr id="13" name="TextBox 12"/>
          <p:cNvSpPr txBox="1"/>
          <p:nvPr/>
        </p:nvSpPr>
        <p:spPr>
          <a:xfrm>
            <a:off x="990600" y="36576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4" name="Rectangle 5"/>
          <p:cNvSpPr>
            <a:spLocks noChangeArrowheads="1"/>
          </p:cNvSpPr>
          <p:nvPr/>
        </p:nvSpPr>
        <p:spPr bwMode="auto">
          <a:xfrm>
            <a:off x="1371600" y="3810000"/>
            <a:ext cx="6705600" cy="2743200"/>
          </a:xfrm>
          <a:prstGeom prst="rect">
            <a:avLst/>
          </a:prstGeom>
          <a:noFill/>
          <a:ln w="9525">
            <a:noFill/>
            <a:miter lim="800000"/>
            <a:headEnd/>
            <a:tailEnd/>
          </a:ln>
          <a:effectLst/>
        </p:spPr>
        <p:txBody>
          <a:bodyPr/>
          <a:lstStyle/>
          <a:p>
            <a:pPr marL="609600" indent="-609600">
              <a:buFontTx/>
              <a:buNone/>
            </a:pPr>
            <a:r>
              <a:rPr lang="ru-RU" sz="2400" dirty="0" smtClean="0">
                <a:solidFill>
                  <a:schemeClr val="bg1"/>
                </a:solidFill>
              </a:rPr>
              <a:t>	This keeps us from having to enter the water and is actually a speedier </a:t>
            </a:r>
            <a:r>
              <a:rPr lang="ru-RU" sz="2400" dirty="0" smtClean="0">
                <a:solidFill>
                  <a:schemeClr val="bg1"/>
                </a:solidFill>
              </a:rPr>
              <a:t>response</a:t>
            </a:r>
            <a:endParaRPr lang="en-US" sz="2400" dirty="0">
              <a:solidFill>
                <a:schemeClr val="bg1"/>
              </a:solidFill>
            </a:endParaRPr>
          </a:p>
        </p:txBody>
      </p:sp>
      <p:sp>
        <p:nvSpPr>
          <p:cNvPr id="15" name="TextBox 14"/>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ppt_w*0.05"/>
                                          </p:val>
                                        </p:tav>
                                        <p:tav tm="100000">
                                          <p:val>
                                            <p:strVal val="#ppt_w"/>
                                          </p:val>
                                        </p:tav>
                                      </p:tavLst>
                                    </p:anim>
                                    <p:anim calcmode="lin" valueType="num">
                                      <p:cBhvr>
                                        <p:cTn id="8" dur="500" fill="hold"/>
                                        <p:tgtEl>
                                          <p:spTgt spid="12"/>
                                        </p:tgtEl>
                                        <p:attrNameLst>
                                          <p:attrName>ppt_h</p:attrName>
                                        </p:attrNameLst>
                                      </p:cBhvr>
                                      <p:tavLst>
                                        <p:tav tm="0">
                                          <p:val>
                                            <p:strVal val="#ppt_h"/>
                                          </p:val>
                                        </p:tav>
                                        <p:tav tm="100000">
                                          <p:val>
                                            <p:strVal val="#ppt_h"/>
                                          </p:val>
                                        </p:tav>
                                      </p:tavLst>
                                    </p:anim>
                                    <p:anim calcmode="lin" valueType="num">
                                      <p:cBhvr>
                                        <p:cTn id="9" dur="500" fill="hold"/>
                                        <p:tgtEl>
                                          <p:spTgt spid="12"/>
                                        </p:tgtEl>
                                        <p:attrNameLst>
                                          <p:attrName>ppt_x</p:attrName>
                                        </p:attrNameLst>
                                      </p:cBhvr>
                                      <p:tavLst>
                                        <p:tav tm="0">
                                          <p:val>
                                            <p:strVal val="#ppt_x-.2"/>
                                          </p:val>
                                        </p:tav>
                                        <p:tav tm="100000">
                                          <p:val>
                                            <p:strVal val="#ppt_x"/>
                                          </p:val>
                                        </p:tav>
                                      </p:tavLst>
                                    </p:anim>
                                    <p:anim calcmode="lin" valueType="num">
                                      <p:cBhvr>
                                        <p:cTn id="10" dur="500" fill="hold"/>
                                        <p:tgtEl>
                                          <p:spTgt spid="12"/>
                                        </p:tgtEl>
                                        <p:attrNameLst>
                                          <p:attrName>ppt_y</p:attrName>
                                        </p:attrNameLst>
                                      </p:cBhvr>
                                      <p:tavLst>
                                        <p:tav tm="0">
                                          <p:val>
                                            <p:strVal val="#ppt_y"/>
                                          </p:val>
                                        </p:tav>
                                        <p:tav tm="100000">
                                          <p:val>
                                            <p:strVal val="#ppt_y"/>
                                          </p:val>
                                        </p:tav>
                                      </p:tavLst>
                                    </p:anim>
                                    <p:animEffect transition="in" filter="fade">
                                      <p:cBhvr>
                                        <p:cTn id="11" dur="500"/>
                                        <p:tgtEl>
                                          <p:spTgt spid="12"/>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strVal val="#ppt_w*0.05"/>
                                          </p:val>
                                        </p:tav>
                                        <p:tav tm="100000">
                                          <p:val>
                                            <p:strVal val="#ppt_w"/>
                                          </p:val>
                                        </p:tav>
                                      </p:tavLst>
                                    </p:anim>
                                    <p:anim calcmode="lin" valueType="num">
                                      <p:cBhvr>
                                        <p:cTn id="15" dur="500" fill="hold"/>
                                        <p:tgtEl>
                                          <p:spTgt spid="13"/>
                                        </p:tgtEl>
                                        <p:attrNameLst>
                                          <p:attrName>ppt_h</p:attrName>
                                        </p:attrNameLst>
                                      </p:cBhvr>
                                      <p:tavLst>
                                        <p:tav tm="0">
                                          <p:val>
                                            <p:strVal val="#ppt_h"/>
                                          </p:val>
                                        </p:tav>
                                        <p:tav tm="100000">
                                          <p:val>
                                            <p:strVal val="#ppt_h"/>
                                          </p:val>
                                        </p:tav>
                                      </p:tavLst>
                                    </p:anim>
                                    <p:anim calcmode="lin" valueType="num">
                                      <p:cBhvr>
                                        <p:cTn id="16" dur="500" fill="hold"/>
                                        <p:tgtEl>
                                          <p:spTgt spid="13"/>
                                        </p:tgtEl>
                                        <p:attrNameLst>
                                          <p:attrName>ppt_x</p:attrName>
                                        </p:attrNameLst>
                                      </p:cBhvr>
                                      <p:tavLst>
                                        <p:tav tm="0">
                                          <p:val>
                                            <p:strVal val="#ppt_x-.2"/>
                                          </p:val>
                                        </p:tav>
                                        <p:tav tm="100000">
                                          <p:val>
                                            <p:strVal val="#ppt_x"/>
                                          </p:val>
                                        </p:tav>
                                      </p:tavLst>
                                    </p:anim>
                                    <p:anim calcmode="lin" valueType="num">
                                      <p:cBhvr>
                                        <p:cTn id="17" dur="500" fill="hold"/>
                                        <p:tgtEl>
                                          <p:spTgt spid="13"/>
                                        </p:tgtEl>
                                        <p:attrNameLst>
                                          <p:attrName>ppt_y</p:attrName>
                                        </p:attrNameLst>
                                      </p:cBhvr>
                                      <p:tavLst>
                                        <p:tav tm="0">
                                          <p:val>
                                            <p:strVal val="#ppt_y"/>
                                          </p:val>
                                        </p:tav>
                                        <p:tav tm="100000">
                                          <p:val>
                                            <p:strVal val="#ppt_y"/>
                                          </p:val>
                                        </p:tav>
                                      </p:tavLst>
                                    </p:anim>
                                    <p:animEffect transition="in" filter="fade">
                                      <p:cBhvr>
                                        <p:cTn id="18" dur="500"/>
                                        <p:tgtEl>
                                          <p:spTgt spid="13"/>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strVal val="#ppt_w*0.05"/>
                                          </p:val>
                                        </p:tav>
                                        <p:tav tm="100000">
                                          <p:val>
                                            <p:strVal val="#ppt_w"/>
                                          </p:val>
                                        </p:tav>
                                      </p:tavLst>
                                    </p:anim>
                                    <p:anim calcmode="lin" valueType="num">
                                      <p:cBhvr>
                                        <p:cTn id="22" dur="500" fill="hold"/>
                                        <p:tgtEl>
                                          <p:spTgt spid="14"/>
                                        </p:tgtEl>
                                        <p:attrNameLst>
                                          <p:attrName>ppt_h</p:attrName>
                                        </p:attrNameLst>
                                      </p:cBhvr>
                                      <p:tavLst>
                                        <p:tav tm="0">
                                          <p:val>
                                            <p:strVal val="#ppt_h"/>
                                          </p:val>
                                        </p:tav>
                                        <p:tav tm="100000">
                                          <p:val>
                                            <p:strVal val="#ppt_h"/>
                                          </p:val>
                                        </p:tav>
                                      </p:tavLst>
                                    </p:anim>
                                    <p:anim calcmode="lin" valueType="num">
                                      <p:cBhvr>
                                        <p:cTn id="23" dur="500" fill="hold"/>
                                        <p:tgtEl>
                                          <p:spTgt spid="14"/>
                                        </p:tgtEl>
                                        <p:attrNameLst>
                                          <p:attrName>ppt_x</p:attrName>
                                        </p:attrNameLst>
                                      </p:cBhvr>
                                      <p:tavLst>
                                        <p:tav tm="0">
                                          <p:val>
                                            <p:strVal val="#ppt_x-.2"/>
                                          </p:val>
                                        </p:tav>
                                        <p:tav tm="100000">
                                          <p:val>
                                            <p:strVal val="#ppt_x"/>
                                          </p:val>
                                        </p:tav>
                                      </p:tavLst>
                                    </p:anim>
                                    <p:anim calcmode="lin" valueType="num">
                                      <p:cBhvr>
                                        <p:cTn id="24" dur="500" fill="hold"/>
                                        <p:tgtEl>
                                          <p:spTgt spid="14"/>
                                        </p:tgtEl>
                                        <p:attrNameLst>
                                          <p:attrName>ppt_y</p:attrName>
                                        </p:attrNameLst>
                                      </p:cBhvr>
                                      <p:tavLst>
                                        <p:tav tm="0">
                                          <p:val>
                                            <p:strVal val="#ppt_y"/>
                                          </p:val>
                                        </p:tav>
                                        <p:tav tm="100000">
                                          <p:val>
                                            <p:strVal val="#ppt_y"/>
                                          </p:val>
                                        </p:tav>
                                      </p:tavLst>
                                    </p:anim>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685800" y="3733800"/>
            <a:ext cx="8001000" cy="1143000"/>
          </a:xfrm>
          <a:prstGeom prst="roundRect">
            <a:avLst>
              <a:gd name="adj" fmla="val 13509"/>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ounded Rectangle 8"/>
          <p:cNvSpPr/>
          <p:nvPr/>
        </p:nvSpPr>
        <p:spPr>
          <a:xfrm>
            <a:off x="685800" y="2133600"/>
            <a:ext cx="8001000" cy="1447800"/>
          </a:xfrm>
          <a:prstGeom prst="roundRect">
            <a:avLst>
              <a:gd name="adj" fmla="val 14880"/>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826" name="Rectangle 2"/>
          <p:cNvSpPr>
            <a:spLocks noGrp="1" noChangeArrowheads="1"/>
          </p:cNvSpPr>
          <p:nvPr>
            <p:ph type="title"/>
          </p:nvPr>
        </p:nvSpPr>
        <p:spPr/>
        <p:txBody>
          <a:bodyPr/>
          <a:lstStyle/>
          <a:p>
            <a:r>
              <a:rPr lang="en-US" sz="4000" dirty="0"/>
              <a:t>Scuba IQ </a:t>
            </a:r>
            <a:r>
              <a:rPr lang="en-US" sz="4000" dirty="0" smtClean="0"/>
              <a:t>Review</a:t>
            </a:r>
            <a:endParaRPr lang="en-US" sz="4000" dirty="0"/>
          </a:p>
        </p:txBody>
      </p:sp>
      <p:sp>
        <p:nvSpPr>
          <p:cNvPr id="77828" name="Rectangle 4"/>
          <p:cNvSpPr>
            <a:spLocks noChangeArrowheads="1"/>
          </p:cNvSpPr>
          <p:nvPr/>
        </p:nvSpPr>
        <p:spPr bwMode="auto">
          <a:xfrm>
            <a:off x="2395538" y="1208088"/>
            <a:ext cx="184150" cy="366712"/>
          </a:xfrm>
          <a:prstGeom prst="rect">
            <a:avLst/>
          </a:prstGeom>
          <a:noFill/>
          <a:ln w="9525">
            <a:noFill/>
            <a:miter lim="800000"/>
            <a:headEnd/>
            <a:tailEnd/>
          </a:ln>
          <a:effectLst/>
        </p:spPr>
        <p:txBody>
          <a:bodyPr wrap="none">
            <a:spAutoFit/>
          </a:bodyPr>
          <a:lstStyle/>
          <a:p>
            <a:endParaRPr lang="en-US"/>
          </a:p>
        </p:txBody>
      </p:sp>
      <p:sp>
        <p:nvSpPr>
          <p:cNvPr id="77829" name="Rectangle 5"/>
          <p:cNvSpPr>
            <a:spLocks noChangeArrowheads="1"/>
          </p:cNvSpPr>
          <p:nvPr/>
        </p:nvSpPr>
        <p:spPr bwMode="auto">
          <a:xfrm>
            <a:off x="2667000" y="1066800"/>
            <a:ext cx="6324600" cy="3306763"/>
          </a:xfrm>
          <a:prstGeom prst="rect">
            <a:avLst/>
          </a:prstGeom>
          <a:noFill/>
          <a:ln w="9525">
            <a:noFill/>
            <a:miter lim="800000"/>
            <a:headEnd/>
            <a:tailEnd/>
          </a:ln>
          <a:effectLst/>
        </p:spPr>
        <p:txBody>
          <a:bodyPr/>
          <a:lstStyle/>
          <a:p>
            <a:pPr marL="342900" indent="-342900">
              <a:spcBef>
                <a:spcPct val="20000"/>
              </a:spcBef>
            </a:pPr>
            <a:endParaRPr lang="en-US" sz="2400">
              <a:solidFill>
                <a:schemeClr val="bg1"/>
              </a:solidFill>
            </a:endParaRPr>
          </a:p>
        </p:txBody>
      </p:sp>
      <p:sp>
        <p:nvSpPr>
          <p:cNvPr id="77830" name="Rectangle 6"/>
          <p:cNvSpPr>
            <a:spLocks noChangeArrowheads="1"/>
          </p:cNvSpPr>
          <p:nvPr/>
        </p:nvSpPr>
        <p:spPr bwMode="auto">
          <a:xfrm>
            <a:off x="1447800" y="2133600"/>
            <a:ext cx="6858000" cy="1066800"/>
          </a:xfrm>
          <a:prstGeom prst="rect">
            <a:avLst/>
          </a:prstGeom>
          <a:noFill/>
          <a:ln w="9525">
            <a:noFill/>
            <a:miter lim="800000"/>
            <a:headEnd/>
            <a:tailEnd/>
          </a:ln>
          <a:effectLst/>
        </p:spPr>
        <p:txBody>
          <a:bodyPr/>
          <a:lstStyle/>
          <a:p>
            <a:pPr marL="609600" indent="-609600">
              <a:spcBef>
                <a:spcPct val="20000"/>
              </a:spcBef>
              <a:buFont typeface="Times" charset="0"/>
              <a:buNone/>
            </a:pPr>
            <a:r>
              <a:rPr lang="en-US" sz="2800" b="1" dirty="0">
                <a:solidFill>
                  <a:srgbClr val="FCDB00"/>
                </a:solidFill>
              </a:rPr>
              <a:t>	</a:t>
            </a:r>
            <a:r>
              <a:rPr lang="ru-RU" sz="2800" dirty="0">
                <a:solidFill>
                  <a:schemeClr val="bg1"/>
                </a:solidFill>
              </a:rPr>
              <a:t>Why is it prudent to stop at least 5m/ 15 ft. away from a diver whom you think might be having problems? </a:t>
            </a:r>
            <a:endParaRPr lang="en-US" sz="2800" dirty="0">
              <a:solidFill>
                <a:schemeClr val="bg1"/>
              </a:solidFill>
            </a:endParaRPr>
          </a:p>
          <a:p>
            <a:pPr marL="609600" indent="-609600">
              <a:spcBef>
                <a:spcPct val="20000"/>
              </a:spcBef>
            </a:pPr>
            <a:endParaRPr lang="en-US" dirty="0">
              <a:solidFill>
                <a:schemeClr val="bg1"/>
              </a:solidFill>
            </a:endParaRPr>
          </a:p>
        </p:txBody>
      </p:sp>
      <p:sp>
        <p:nvSpPr>
          <p:cNvPr id="7" name="Slide Number Placeholder 6"/>
          <p:cNvSpPr>
            <a:spLocks noGrp="1"/>
          </p:cNvSpPr>
          <p:nvPr>
            <p:ph type="sldNum" sz="quarter" idx="12"/>
          </p:nvPr>
        </p:nvSpPr>
        <p:spPr/>
        <p:txBody>
          <a:bodyPr/>
          <a:lstStyle/>
          <a:p>
            <a:fld id="{031A6A8E-E912-4501-8AD3-CBFDBC0F7E08}" type="slidenum">
              <a:rPr lang="en-US" smtClean="0"/>
              <a:pPr/>
              <a:t>38</a:t>
            </a:fld>
            <a:endParaRPr lang="en-US"/>
          </a:p>
        </p:txBody>
      </p:sp>
      <p:sp>
        <p:nvSpPr>
          <p:cNvPr id="8" name="Footer Placeholder 7"/>
          <p:cNvSpPr>
            <a:spLocks noGrp="1"/>
          </p:cNvSpPr>
          <p:nvPr>
            <p:ph type="ftr" sz="quarter" idx="11"/>
          </p:nvPr>
        </p:nvSpPr>
        <p:spPr/>
        <p:txBody>
          <a:bodyPr/>
          <a:lstStyle/>
          <a:p>
            <a:r>
              <a:rPr lang="en-US" smtClean="0"/>
              <a:t>www.tdisdi.com</a:t>
            </a:r>
            <a:endParaRPr lang="en-US"/>
          </a:p>
        </p:txBody>
      </p:sp>
      <p:sp>
        <p:nvSpPr>
          <p:cNvPr id="10" name="Donut 9"/>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3</a:t>
            </a:r>
            <a:endParaRPr lang="en-US" sz="4800" b="1" dirty="0">
              <a:solidFill>
                <a:schemeClr val="bg1"/>
              </a:solidFill>
            </a:endParaRPr>
          </a:p>
        </p:txBody>
      </p:sp>
      <p:sp>
        <p:nvSpPr>
          <p:cNvPr id="13" name="TextBox 12"/>
          <p:cNvSpPr txBox="1"/>
          <p:nvPr/>
        </p:nvSpPr>
        <p:spPr>
          <a:xfrm>
            <a:off x="990600" y="36576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4" name="Rectangle 5"/>
          <p:cNvSpPr>
            <a:spLocks noChangeArrowheads="1"/>
          </p:cNvSpPr>
          <p:nvPr/>
        </p:nvSpPr>
        <p:spPr bwMode="auto">
          <a:xfrm>
            <a:off x="1447800" y="3810000"/>
            <a:ext cx="7086600" cy="2743200"/>
          </a:xfrm>
          <a:prstGeom prst="rect">
            <a:avLst/>
          </a:prstGeom>
          <a:noFill/>
          <a:ln w="9525">
            <a:noFill/>
            <a:miter lim="800000"/>
            <a:headEnd/>
            <a:tailEnd/>
          </a:ln>
          <a:effectLst/>
        </p:spPr>
        <p:txBody>
          <a:bodyPr/>
          <a:lstStyle/>
          <a:p>
            <a:pPr marL="609600" indent="-609600">
              <a:buFontTx/>
              <a:buNone/>
            </a:pPr>
            <a:r>
              <a:rPr lang="ru-RU" sz="2400" dirty="0" smtClean="0">
                <a:solidFill>
                  <a:schemeClr val="bg1"/>
                </a:solidFill>
              </a:rPr>
              <a:t>	To observe the behavior of the victim and insure they are in control</a:t>
            </a:r>
            <a:endParaRPr lang="en-US" sz="2400" dirty="0">
              <a:solidFill>
                <a:schemeClr val="bg1"/>
              </a:solidFill>
            </a:endParaRPr>
          </a:p>
        </p:txBody>
      </p:sp>
      <p:sp>
        <p:nvSpPr>
          <p:cNvPr id="15" name="TextBox 14"/>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ppt_w*0.05"/>
                                          </p:val>
                                        </p:tav>
                                        <p:tav tm="100000">
                                          <p:val>
                                            <p:strVal val="#ppt_w"/>
                                          </p:val>
                                        </p:tav>
                                      </p:tavLst>
                                    </p:anim>
                                    <p:anim calcmode="lin" valueType="num">
                                      <p:cBhvr>
                                        <p:cTn id="8" dur="500" fill="hold"/>
                                        <p:tgtEl>
                                          <p:spTgt spid="12"/>
                                        </p:tgtEl>
                                        <p:attrNameLst>
                                          <p:attrName>ppt_h</p:attrName>
                                        </p:attrNameLst>
                                      </p:cBhvr>
                                      <p:tavLst>
                                        <p:tav tm="0">
                                          <p:val>
                                            <p:strVal val="#ppt_h"/>
                                          </p:val>
                                        </p:tav>
                                        <p:tav tm="100000">
                                          <p:val>
                                            <p:strVal val="#ppt_h"/>
                                          </p:val>
                                        </p:tav>
                                      </p:tavLst>
                                    </p:anim>
                                    <p:anim calcmode="lin" valueType="num">
                                      <p:cBhvr>
                                        <p:cTn id="9" dur="500" fill="hold"/>
                                        <p:tgtEl>
                                          <p:spTgt spid="12"/>
                                        </p:tgtEl>
                                        <p:attrNameLst>
                                          <p:attrName>ppt_x</p:attrName>
                                        </p:attrNameLst>
                                      </p:cBhvr>
                                      <p:tavLst>
                                        <p:tav tm="0">
                                          <p:val>
                                            <p:strVal val="#ppt_x-.2"/>
                                          </p:val>
                                        </p:tav>
                                        <p:tav tm="100000">
                                          <p:val>
                                            <p:strVal val="#ppt_x"/>
                                          </p:val>
                                        </p:tav>
                                      </p:tavLst>
                                    </p:anim>
                                    <p:anim calcmode="lin" valueType="num">
                                      <p:cBhvr>
                                        <p:cTn id="10" dur="500" fill="hold"/>
                                        <p:tgtEl>
                                          <p:spTgt spid="12"/>
                                        </p:tgtEl>
                                        <p:attrNameLst>
                                          <p:attrName>ppt_y</p:attrName>
                                        </p:attrNameLst>
                                      </p:cBhvr>
                                      <p:tavLst>
                                        <p:tav tm="0">
                                          <p:val>
                                            <p:strVal val="#ppt_y"/>
                                          </p:val>
                                        </p:tav>
                                        <p:tav tm="100000">
                                          <p:val>
                                            <p:strVal val="#ppt_y"/>
                                          </p:val>
                                        </p:tav>
                                      </p:tavLst>
                                    </p:anim>
                                    <p:animEffect transition="in" filter="fade">
                                      <p:cBhvr>
                                        <p:cTn id="11" dur="500"/>
                                        <p:tgtEl>
                                          <p:spTgt spid="12"/>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strVal val="#ppt_w*0.05"/>
                                          </p:val>
                                        </p:tav>
                                        <p:tav tm="100000">
                                          <p:val>
                                            <p:strVal val="#ppt_w"/>
                                          </p:val>
                                        </p:tav>
                                      </p:tavLst>
                                    </p:anim>
                                    <p:anim calcmode="lin" valueType="num">
                                      <p:cBhvr>
                                        <p:cTn id="15" dur="500" fill="hold"/>
                                        <p:tgtEl>
                                          <p:spTgt spid="13"/>
                                        </p:tgtEl>
                                        <p:attrNameLst>
                                          <p:attrName>ppt_h</p:attrName>
                                        </p:attrNameLst>
                                      </p:cBhvr>
                                      <p:tavLst>
                                        <p:tav tm="0">
                                          <p:val>
                                            <p:strVal val="#ppt_h"/>
                                          </p:val>
                                        </p:tav>
                                        <p:tav tm="100000">
                                          <p:val>
                                            <p:strVal val="#ppt_h"/>
                                          </p:val>
                                        </p:tav>
                                      </p:tavLst>
                                    </p:anim>
                                    <p:anim calcmode="lin" valueType="num">
                                      <p:cBhvr>
                                        <p:cTn id="16" dur="500" fill="hold"/>
                                        <p:tgtEl>
                                          <p:spTgt spid="13"/>
                                        </p:tgtEl>
                                        <p:attrNameLst>
                                          <p:attrName>ppt_x</p:attrName>
                                        </p:attrNameLst>
                                      </p:cBhvr>
                                      <p:tavLst>
                                        <p:tav tm="0">
                                          <p:val>
                                            <p:strVal val="#ppt_x-.2"/>
                                          </p:val>
                                        </p:tav>
                                        <p:tav tm="100000">
                                          <p:val>
                                            <p:strVal val="#ppt_x"/>
                                          </p:val>
                                        </p:tav>
                                      </p:tavLst>
                                    </p:anim>
                                    <p:anim calcmode="lin" valueType="num">
                                      <p:cBhvr>
                                        <p:cTn id="17" dur="500" fill="hold"/>
                                        <p:tgtEl>
                                          <p:spTgt spid="13"/>
                                        </p:tgtEl>
                                        <p:attrNameLst>
                                          <p:attrName>ppt_y</p:attrName>
                                        </p:attrNameLst>
                                      </p:cBhvr>
                                      <p:tavLst>
                                        <p:tav tm="0">
                                          <p:val>
                                            <p:strVal val="#ppt_y"/>
                                          </p:val>
                                        </p:tav>
                                        <p:tav tm="100000">
                                          <p:val>
                                            <p:strVal val="#ppt_y"/>
                                          </p:val>
                                        </p:tav>
                                      </p:tavLst>
                                    </p:anim>
                                    <p:animEffect transition="in" filter="fade">
                                      <p:cBhvr>
                                        <p:cTn id="18" dur="500"/>
                                        <p:tgtEl>
                                          <p:spTgt spid="13"/>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strVal val="#ppt_w*0.05"/>
                                          </p:val>
                                        </p:tav>
                                        <p:tav tm="100000">
                                          <p:val>
                                            <p:strVal val="#ppt_w"/>
                                          </p:val>
                                        </p:tav>
                                      </p:tavLst>
                                    </p:anim>
                                    <p:anim calcmode="lin" valueType="num">
                                      <p:cBhvr>
                                        <p:cTn id="22" dur="500" fill="hold"/>
                                        <p:tgtEl>
                                          <p:spTgt spid="14"/>
                                        </p:tgtEl>
                                        <p:attrNameLst>
                                          <p:attrName>ppt_h</p:attrName>
                                        </p:attrNameLst>
                                      </p:cBhvr>
                                      <p:tavLst>
                                        <p:tav tm="0">
                                          <p:val>
                                            <p:strVal val="#ppt_h"/>
                                          </p:val>
                                        </p:tav>
                                        <p:tav tm="100000">
                                          <p:val>
                                            <p:strVal val="#ppt_h"/>
                                          </p:val>
                                        </p:tav>
                                      </p:tavLst>
                                    </p:anim>
                                    <p:anim calcmode="lin" valueType="num">
                                      <p:cBhvr>
                                        <p:cTn id="23" dur="500" fill="hold"/>
                                        <p:tgtEl>
                                          <p:spTgt spid="14"/>
                                        </p:tgtEl>
                                        <p:attrNameLst>
                                          <p:attrName>ppt_x</p:attrName>
                                        </p:attrNameLst>
                                      </p:cBhvr>
                                      <p:tavLst>
                                        <p:tav tm="0">
                                          <p:val>
                                            <p:strVal val="#ppt_x-.2"/>
                                          </p:val>
                                        </p:tav>
                                        <p:tav tm="100000">
                                          <p:val>
                                            <p:strVal val="#ppt_x"/>
                                          </p:val>
                                        </p:tav>
                                      </p:tavLst>
                                    </p:anim>
                                    <p:anim calcmode="lin" valueType="num">
                                      <p:cBhvr>
                                        <p:cTn id="24" dur="500" fill="hold"/>
                                        <p:tgtEl>
                                          <p:spTgt spid="14"/>
                                        </p:tgtEl>
                                        <p:attrNameLst>
                                          <p:attrName>ppt_y</p:attrName>
                                        </p:attrNameLst>
                                      </p:cBhvr>
                                      <p:tavLst>
                                        <p:tav tm="0">
                                          <p:val>
                                            <p:strVal val="#ppt_y"/>
                                          </p:val>
                                        </p:tav>
                                        <p:tav tm="100000">
                                          <p:val>
                                            <p:strVal val="#ppt_y"/>
                                          </p:val>
                                        </p:tav>
                                      </p:tavLst>
                                    </p:anim>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850" name="Rectangle 2"/>
          <p:cNvSpPr>
            <a:spLocks noGrp="1" noChangeArrowheads="1"/>
          </p:cNvSpPr>
          <p:nvPr>
            <p:ph type="title"/>
          </p:nvPr>
        </p:nvSpPr>
        <p:spPr/>
        <p:txBody>
          <a:bodyPr/>
          <a:lstStyle/>
          <a:p>
            <a:r>
              <a:rPr lang="en-US" sz="4000" dirty="0"/>
              <a:t>Scuba IQ </a:t>
            </a:r>
            <a:r>
              <a:rPr lang="en-US" sz="4000" dirty="0" smtClean="0"/>
              <a:t>Review</a:t>
            </a:r>
            <a:endParaRPr lang="en-US" sz="4000" dirty="0"/>
          </a:p>
        </p:txBody>
      </p:sp>
      <p:sp>
        <p:nvSpPr>
          <p:cNvPr id="78852" name="Rectangle 4"/>
          <p:cNvSpPr>
            <a:spLocks noChangeArrowheads="1"/>
          </p:cNvSpPr>
          <p:nvPr/>
        </p:nvSpPr>
        <p:spPr bwMode="auto">
          <a:xfrm>
            <a:off x="2395538" y="1208088"/>
            <a:ext cx="184150" cy="366712"/>
          </a:xfrm>
          <a:prstGeom prst="rect">
            <a:avLst/>
          </a:prstGeom>
          <a:noFill/>
          <a:ln w="9525">
            <a:noFill/>
            <a:miter lim="800000"/>
            <a:headEnd/>
            <a:tailEnd/>
          </a:ln>
          <a:effectLst/>
        </p:spPr>
        <p:txBody>
          <a:bodyPr wrap="none">
            <a:spAutoFit/>
          </a:bodyPr>
          <a:lstStyle/>
          <a:p>
            <a:endParaRPr lang="en-US"/>
          </a:p>
        </p:txBody>
      </p:sp>
      <p:sp>
        <p:nvSpPr>
          <p:cNvPr id="78853" name="Rectangle 5"/>
          <p:cNvSpPr>
            <a:spLocks noChangeArrowheads="1"/>
          </p:cNvSpPr>
          <p:nvPr/>
        </p:nvSpPr>
        <p:spPr bwMode="auto">
          <a:xfrm>
            <a:off x="2667000" y="1066800"/>
            <a:ext cx="6324600" cy="3306763"/>
          </a:xfrm>
          <a:prstGeom prst="rect">
            <a:avLst/>
          </a:prstGeom>
          <a:noFill/>
          <a:ln w="9525">
            <a:noFill/>
            <a:miter lim="800000"/>
            <a:headEnd/>
            <a:tailEnd/>
          </a:ln>
          <a:effectLst/>
        </p:spPr>
        <p:txBody>
          <a:bodyPr/>
          <a:lstStyle/>
          <a:p>
            <a:pPr marL="342900" indent="-342900">
              <a:spcBef>
                <a:spcPct val="20000"/>
              </a:spcBef>
            </a:pPr>
            <a:endParaRPr lang="en-US" sz="2400">
              <a:solidFill>
                <a:schemeClr val="bg1"/>
              </a:solidFill>
            </a:endParaRPr>
          </a:p>
        </p:txBody>
      </p:sp>
      <p:sp>
        <p:nvSpPr>
          <p:cNvPr id="78854" name="Rectangle 6"/>
          <p:cNvSpPr>
            <a:spLocks noChangeArrowheads="1"/>
          </p:cNvSpPr>
          <p:nvPr/>
        </p:nvSpPr>
        <p:spPr bwMode="auto">
          <a:xfrm>
            <a:off x="1371600" y="2286000"/>
            <a:ext cx="6553200" cy="1066800"/>
          </a:xfrm>
          <a:prstGeom prst="rect">
            <a:avLst/>
          </a:prstGeom>
          <a:noFill/>
          <a:ln w="9525">
            <a:noFill/>
            <a:miter lim="800000"/>
            <a:headEnd/>
            <a:tailEnd/>
          </a:ln>
          <a:effectLst/>
        </p:spPr>
        <p:txBody>
          <a:bodyPr/>
          <a:lstStyle/>
          <a:p>
            <a:pPr marL="609600" indent="-609600">
              <a:spcBef>
                <a:spcPct val="20000"/>
              </a:spcBef>
              <a:buFont typeface="Times" charset="0"/>
              <a:buNone/>
            </a:pPr>
            <a:r>
              <a:rPr lang="en-US" sz="2800" b="1" dirty="0">
                <a:solidFill>
                  <a:srgbClr val="FCDB00"/>
                </a:solidFill>
              </a:rPr>
              <a:t>	</a:t>
            </a:r>
            <a:r>
              <a:rPr lang="ru-RU" sz="2800" dirty="0">
                <a:solidFill>
                  <a:schemeClr val="bg1"/>
                </a:solidFill>
              </a:rPr>
              <a:t>Why is panic the leading cause of diver accidents?</a:t>
            </a:r>
            <a:endParaRPr lang="en-US" sz="2800" dirty="0">
              <a:solidFill>
                <a:schemeClr val="bg1"/>
              </a:solidFill>
            </a:endParaRPr>
          </a:p>
          <a:p>
            <a:pPr marL="609600" indent="-609600">
              <a:spcBef>
                <a:spcPct val="20000"/>
              </a:spcBef>
            </a:pPr>
            <a:endParaRPr lang="en-US" dirty="0">
              <a:solidFill>
                <a:schemeClr val="bg1"/>
              </a:solidFill>
            </a:endParaRPr>
          </a:p>
        </p:txBody>
      </p:sp>
      <p:sp>
        <p:nvSpPr>
          <p:cNvPr id="7" name="Slide Number Placeholder 6"/>
          <p:cNvSpPr>
            <a:spLocks noGrp="1"/>
          </p:cNvSpPr>
          <p:nvPr>
            <p:ph type="sldNum" sz="quarter" idx="12"/>
          </p:nvPr>
        </p:nvSpPr>
        <p:spPr/>
        <p:txBody>
          <a:bodyPr/>
          <a:lstStyle/>
          <a:p>
            <a:fld id="{031A6A8E-E912-4501-8AD3-CBFDBC0F7E08}" type="slidenum">
              <a:rPr lang="en-US" smtClean="0"/>
              <a:pPr/>
              <a:t>39</a:t>
            </a:fld>
            <a:endParaRPr lang="en-US"/>
          </a:p>
        </p:txBody>
      </p:sp>
      <p:sp>
        <p:nvSpPr>
          <p:cNvPr id="8" name="Footer Placeholder 7"/>
          <p:cNvSpPr>
            <a:spLocks noGrp="1"/>
          </p:cNvSpPr>
          <p:nvPr>
            <p:ph type="ftr" sz="quarter" idx="11"/>
          </p:nvPr>
        </p:nvSpPr>
        <p:spPr/>
        <p:txBody>
          <a:bodyPr/>
          <a:lstStyle/>
          <a:p>
            <a:r>
              <a:rPr lang="en-US" smtClean="0"/>
              <a:t>www.tdisdi.com</a:t>
            </a:r>
            <a:endParaRPr lang="en-US"/>
          </a:p>
        </p:txBody>
      </p:sp>
      <p:sp>
        <p:nvSpPr>
          <p:cNvPr id="10" name="Donut 9"/>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4</a:t>
            </a:r>
            <a:endParaRPr lang="en-US" sz="4800" b="1" dirty="0">
              <a:solidFill>
                <a:schemeClr val="bg1"/>
              </a:solidFill>
            </a:endParaRPr>
          </a:p>
        </p:txBody>
      </p:sp>
      <p:sp>
        <p:nvSpPr>
          <p:cNvPr id="12" name="Rounded Rectangle 11"/>
          <p:cNvSpPr/>
          <p:nvPr/>
        </p:nvSpPr>
        <p:spPr>
          <a:xfrm>
            <a:off x="685800" y="3581400"/>
            <a:ext cx="8001000" cy="1143000"/>
          </a:xfrm>
          <a:prstGeom prst="roundRect">
            <a:avLst>
              <a:gd name="adj" fmla="val 15018"/>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4" name="Rectangle 5"/>
          <p:cNvSpPr>
            <a:spLocks noChangeArrowheads="1"/>
          </p:cNvSpPr>
          <p:nvPr/>
        </p:nvSpPr>
        <p:spPr bwMode="auto">
          <a:xfrm>
            <a:off x="1371600" y="3733800"/>
            <a:ext cx="6705600" cy="2743200"/>
          </a:xfrm>
          <a:prstGeom prst="rect">
            <a:avLst/>
          </a:prstGeom>
          <a:noFill/>
          <a:ln w="9525">
            <a:noFill/>
            <a:miter lim="800000"/>
            <a:headEnd/>
            <a:tailEnd/>
          </a:ln>
          <a:effectLst/>
        </p:spPr>
        <p:txBody>
          <a:bodyPr/>
          <a:lstStyle/>
          <a:p>
            <a:pPr marL="609600" indent="-609600">
              <a:buFontTx/>
              <a:buNone/>
            </a:pPr>
            <a:r>
              <a:rPr lang="ru-RU" sz="2400" dirty="0" smtClean="0">
                <a:solidFill>
                  <a:schemeClr val="bg1"/>
                </a:solidFill>
              </a:rPr>
              <a:t>	A panicked diver loses self-control and as such is unable to take care of himself</a:t>
            </a:r>
            <a:endParaRPr lang="en-US" sz="2400" dirty="0">
              <a:solidFill>
                <a:schemeClr val="bg1"/>
              </a:solidFill>
            </a:endParaRPr>
          </a:p>
        </p:txBody>
      </p:sp>
      <p:sp>
        <p:nvSpPr>
          <p:cNvPr id="15" name="TextBox 14"/>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ppt_w*0.05"/>
                                          </p:val>
                                        </p:tav>
                                        <p:tav tm="100000">
                                          <p:val>
                                            <p:strVal val="#ppt_w"/>
                                          </p:val>
                                        </p:tav>
                                      </p:tavLst>
                                    </p:anim>
                                    <p:anim calcmode="lin" valueType="num">
                                      <p:cBhvr>
                                        <p:cTn id="8" dur="500" fill="hold"/>
                                        <p:tgtEl>
                                          <p:spTgt spid="12"/>
                                        </p:tgtEl>
                                        <p:attrNameLst>
                                          <p:attrName>ppt_h</p:attrName>
                                        </p:attrNameLst>
                                      </p:cBhvr>
                                      <p:tavLst>
                                        <p:tav tm="0">
                                          <p:val>
                                            <p:strVal val="#ppt_h"/>
                                          </p:val>
                                        </p:tav>
                                        <p:tav tm="100000">
                                          <p:val>
                                            <p:strVal val="#ppt_h"/>
                                          </p:val>
                                        </p:tav>
                                      </p:tavLst>
                                    </p:anim>
                                    <p:anim calcmode="lin" valueType="num">
                                      <p:cBhvr>
                                        <p:cTn id="9" dur="500" fill="hold"/>
                                        <p:tgtEl>
                                          <p:spTgt spid="12"/>
                                        </p:tgtEl>
                                        <p:attrNameLst>
                                          <p:attrName>ppt_x</p:attrName>
                                        </p:attrNameLst>
                                      </p:cBhvr>
                                      <p:tavLst>
                                        <p:tav tm="0">
                                          <p:val>
                                            <p:strVal val="#ppt_x-.2"/>
                                          </p:val>
                                        </p:tav>
                                        <p:tav tm="100000">
                                          <p:val>
                                            <p:strVal val="#ppt_x"/>
                                          </p:val>
                                        </p:tav>
                                      </p:tavLst>
                                    </p:anim>
                                    <p:anim calcmode="lin" valueType="num">
                                      <p:cBhvr>
                                        <p:cTn id="10" dur="500" fill="hold"/>
                                        <p:tgtEl>
                                          <p:spTgt spid="12"/>
                                        </p:tgtEl>
                                        <p:attrNameLst>
                                          <p:attrName>ppt_y</p:attrName>
                                        </p:attrNameLst>
                                      </p:cBhvr>
                                      <p:tavLst>
                                        <p:tav tm="0">
                                          <p:val>
                                            <p:strVal val="#ppt_y"/>
                                          </p:val>
                                        </p:tav>
                                        <p:tav tm="100000">
                                          <p:val>
                                            <p:strVal val="#ppt_y"/>
                                          </p:val>
                                        </p:tav>
                                      </p:tavLst>
                                    </p:anim>
                                    <p:animEffect transition="in" filter="fade">
                                      <p:cBhvr>
                                        <p:cTn id="11" dur="500"/>
                                        <p:tgtEl>
                                          <p:spTgt spid="12"/>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strVal val="#ppt_w*0.05"/>
                                          </p:val>
                                        </p:tav>
                                        <p:tav tm="100000">
                                          <p:val>
                                            <p:strVal val="#ppt_w"/>
                                          </p:val>
                                        </p:tav>
                                      </p:tavLst>
                                    </p:anim>
                                    <p:anim calcmode="lin" valueType="num">
                                      <p:cBhvr>
                                        <p:cTn id="15" dur="500" fill="hold"/>
                                        <p:tgtEl>
                                          <p:spTgt spid="13"/>
                                        </p:tgtEl>
                                        <p:attrNameLst>
                                          <p:attrName>ppt_h</p:attrName>
                                        </p:attrNameLst>
                                      </p:cBhvr>
                                      <p:tavLst>
                                        <p:tav tm="0">
                                          <p:val>
                                            <p:strVal val="#ppt_h"/>
                                          </p:val>
                                        </p:tav>
                                        <p:tav tm="100000">
                                          <p:val>
                                            <p:strVal val="#ppt_h"/>
                                          </p:val>
                                        </p:tav>
                                      </p:tavLst>
                                    </p:anim>
                                    <p:anim calcmode="lin" valueType="num">
                                      <p:cBhvr>
                                        <p:cTn id="16" dur="500" fill="hold"/>
                                        <p:tgtEl>
                                          <p:spTgt spid="13"/>
                                        </p:tgtEl>
                                        <p:attrNameLst>
                                          <p:attrName>ppt_x</p:attrName>
                                        </p:attrNameLst>
                                      </p:cBhvr>
                                      <p:tavLst>
                                        <p:tav tm="0">
                                          <p:val>
                                            <p:strVal val="#ppt_x-.2"/>
                                          </p:val>
                                        </p:tav>
                                        <p:tav tm="100000">
                                          <p:val>
                                            <p:strVal val="#ppt_x"/>
                                          </p:val>
                                        </p:tav>
                                      </p:tavLst>
                                    </p:anim>
                                    <p:anim calcmode="lin" valueType="num">
                                      <p:cBhvr>
                                        <p:cTn id="17" dur="500" fill="hold"/>
                                        <p:tgtEl>
                                          <p:spTgt spid="13"/>
                                        </p:tgtEl>
                                        <p:attrNameLst>
                                          <p:attrName>ppt_y</p:attrName>
                                        </p:attrNameLst>
                                      </p:cBhvr>
                                      <p:tavLst>
                                        <p:tav tm="0">
                                          <p:val>
                                            <p:strVal val="#ppt_y"/>
                                          </p:val>
                                        </p:tav>
                                        <p:tav tm="100000">
                                          <p:val>
                                            <p:strVal val="#ppt_y"/>
                                          </p:val>
                                        </p:tav>
                                      </p:tavLst>
                                    </p:anim>
                                    <p:animEffect transition="in" filter="fade">
                                      <p:cBhvr>
                                        <p:cTn id="18" dur="500"/>
                                        <p:tgtEl>
                                          <p:spTgt spid="13"/>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strVal val="#ppt_w*0.05"/>
                                          </p:val>
                                        </p:tav>
                                        <p:tav tm="100000">
                                          <p:val>
                                            <p:strVal val="#ppt_w"/>
                                          </p:val>
                                        </p:tav>
                                      </p:tavLst>
                                    </p:anim>
                                    <p:anim calcmode="lin" valueType="num">
                                      <p:cBhvr>
                                        <p:cTn id="22" dur="500" fill="hold"/>
                                        <p:tgtEl>
                                          <p:spTgt spid="14"/>
                                        </p:tgtEl>
                                        <p:attrNameLst>
                                          <p:attrName>ppt_h</p:attrName>
                                        </p:attrNameLst>
                                      </p:cBhvr>
                                      <p:tavLst>
                                        <p:tav tm="0">
                                          <p:val>
                                            <p:strVal val="#ppt_h"/>
                                          </p:val>
                                        </p:tav>
                                        <p:tav tm="100000">
                                          <p:val>
                                            <p:strVal val="#ppt_h"/>
                                          </p:val>
                                        </p:tav>
                                      </p:tavLst>
                                    </p:anim>
                                    <p:anim calcmode="lin" valueType="num">
                                      <p:cBhvr>
                                        <p:cTn id="23" dur="500" fill="hold"/>
                                        <p:tgtEl>
                                          <p:spTgt spid="14"/>
                                        </p:tgtEl>
                                        <p:attrNameLst>
                                          <p:attrName>ppt_x</p:attrName>
                                        </p:attrNameLst>
                                      </p:cBhvr>
                                      <p:tavLst>
                                        <p:tav tm="0">
                                          <p:val>
                                            <p:strVal val="#ppt_x-.2"/>
                                          </p:val>
                                        </p:tav>
                                        <p:tav tm="100000">
                                          <p:val>
                                            <p:strVal val="#ppt_x"/>
                                          </p:val>
                                        </p:tav>
                                      </p:tavLst>
                                    </p:anim>
                                    <p:anim calcmode="lin" valueType="num">
                                      <p:cBhvr>
                                        <p:cTn id="24" dur="500" fill="hold"/>
                                        <p:tgtEl>
                                          <p:spTgt spid="14"/>
                                        </p:tgtEl>
                                        <p:attrNameLst>
                                          <p:attrName>ppt_y</p:attrName>
                                        </p:attrNameLst>
                                      </p:cBhvr>
                                      <p:tavLst>
                                        <p:tav tm="0">
                                          <p:val>
                                            <p:strVal val="#ppt_y"/>
                                          </p:val>
                                        </p:tav>
                                        <p:tav tm="100000">
                                          <p:val>
                                            <p:strVal val="#ppt_y"/>
                                          </p:val>
                                        </p:tav>
                                      </p:tavLst>
                                    </p:anim>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28650" y="579437"/>
            <a:ext cx="7886700" cy="1325563"/>
          </a:xfrm>
        </p:spPr>
        <p:txBody>
          <a:bodyPr>
            <a:normAutofit/>
          </a:bodyPr>
          <a:lstStyle/>
          <a:p>
            <a:r>
              <a:rPr lang="en-US" dirty="0"/>
              <a:t>Staying Alert to Trouble</a:t>
            </a:r>
          </a:p>
        </p:txBody>
      </p:sp>
      <p:sp>
        <p:nvSpPr>
          <p:cNvPr id="39939" name="Rectangle 3"/>
          <p:cNvSpPr>
            <a:spLocks noGrp="1" noChangeArrowheads="1"/>
          </p:cNvSpPr>
          <p:nvPr>
            <p:ph type="body" idx="1"/>
          </p:nvPr>
        </p:nvSpPr>
        <p:spPr>
          <a:xfrm>
            <a:off x="838200" y="1828800"/>
            <a:ext cx="7315200" cy="4525963"/>
          </a:xfrm>
        </p:spPr>
        <p:txBody>
          <a:bodyPr/>
          <a:lstStyle/>
          <a:p>
            <a:pPr>
              <a:buFontTx/>
              <a:buNone/>
            </a:pPr>
            <a:r>
              <a:rPr lang="en-US" sz="2400" b="1" dirty="0"/>
              <a:t>Keep eyes and ears open, for signs of a </a:t>
            </a:r>
          </a:p>
          <a:p>
            <a:pPr>
              <a:lnSpc>
                <a:spcPct val="90000"/>
              </a:lnSpc>
              <a:spcBef>
                <a:spcPct val="0"/>
              </a:spcBef>
              <a:buFontTx/>
              <a:buNone/>
            </a:pPr>
            <a:r>
              <a:rPr lang="en-US" sz="2400" b="1" dirty="0"/>
              <a:t>diver in distress</a:t>
            </a:r>
          </a:p>
          <a:p>
            <a:pPr>
              <a:lnSpc>
                <a:spcPct val="90000"/>
              </a:lnSpc>
            </a:pPr>
            <a:r>
              <a:rPr lang="en-US" sz="2100" dirty="0"/>
              <a:t>Listen for a whistle or shout in the distance</a:t>
            </a:r>
          </a:p>
          <a:p>
            <a:pPr>
              <a:lnSpc>
                <a:spcPct val="90000"/>
              </a:lnSpc>
            </a:pPr>
            <a:r>
              <a:rPr lang="en-US" sz="2100" dirty="0"/>
              <a:t>Watch for a diver alone on the surface – could suggest that buddies are separated, or that one surfaced in haste</a:t>
            </a:r>
          </a:p>
          <a:p>
            <a:pPr>
              <a:lnSpc>
                <a:spcPct val="90000"/>
              </a:lnSpc>
            </a:pPr>
            <a:r>
              <a:rPr lang="en-US" sz="2100" dirty="0"/>
              <a:t>Watch for a diver in an unlikely area, such as a surf zone or ship channel </a:t>
            </a:r>
          </a:p>
          <a:p>
            <a:pPr>
              <a:lnSpc>
                <a:spcPct val="90000"/>
              </a:lnSpc>
            </a:pPr>
            <a:r>
              <a:rPr lang="en-US" sz="2100" dirty="0"/>
              <a:t>Watch a diver’s bubbles – alternately swimming and surfacing may be experiencing buoyancy or equalization problems</a:t>
            </a:r>
          </a:p>
          <a:p>
            <a:pPr>
              <a:lnSpc>
                <a:spcPct val="90000"/>
              </a:lnSpc>
            </a:pPr>
            <a:r>
              <a:rPr lang="en-US" sz="2100" dirty="0"/>
              <a:t>Watch for a diver at the surface who is very high in  the water, or very low in the water</a:t>
            </a:r>
          </a:p>
        </p:txBody>
      </p:sp>
      <p:sp>
        <p:nvSpPr>
          <p:cNvPr id="4" name="Slide Number Placeholder 3"/>
          <p:cNvSpPr>
            <a:spLocks noGrp="1"/>
          </p:cNvSpPr>
          <p:nvPr>
            <p:ph type="sldNum" sz="quarter" idx="12"/>
          </p:nvPr>
        </p:nvSpPr>
        <p:spPr/>
        <p:txBody>
          <a:bodyPr/>
          <a:lstStyle/>
          <a:p>
            <a:fld id="{031A6A8E-E912-4501-8AD3-CBFDBC0F7E08}"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685800" y="3581400"/>
            <a:ext cx="8001000" cy="1905000"/>
          </a:xfrm>
          <a:prstGeom prst="roundRect">
            <a:avLst>
              <a:gd name="adj" fmla="val 9735"/>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ounded Rectangle 8"/>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874" name="Rectangle 2"/>
          <p:cNvSpPr>
            <a:spLocks noGrp="1" noChangeArrowheads="1"/>
          </p:cNvSpPr>
          <p:nvPr>
            <p:ph type="title"/>
          </p:nvPr>
        </p:nvSpPr>
        <p:spPr/>
        <p:txBody>
          <a:bodyPr/>
          <a:lstStyle/>
          <a:p>
            <a:r>
              <a:rPr lang="en-US" sz="4000" dirty="0"/>
              <a:t>Scuba IQ </a:t>
            </a:r>
            <a:r>
              <a:rPr lang="en-US" sz="4000" dirty="0" smtClean="0"/>
              <a:t>Review</a:t>
            </a:r>
            <a:endParaRPr lang="en-US" sz="4000" dirty="0"/>
          </a:p>
        </p:txBody>
      </p:sp>
      <p:sp>
        <p:nvSpPr>
          <p:cNvPr id="79876" name="Rectangle 4"/>
          <p:cNvSpPr>
            <a:spLocks noChangeArrowheads="1"/>
          </p:cNvSpPr>
          <p:nvPr/>
        </p:nvSpPr>
        <p:spPr bwMode="auto">
          <a:xfrm>
            <a:off x="2395538" y="1208088"/>
            <a:ext cx="184150" cy="366712"/>
          </a:xfrm>
          <a:prstGeom prst="rect">
            <a:avLst/>
          </a:prstGeom>
          <a:noFill/>
          <a:ln w="9525">
            <a:noFill/>
            <a:miter lim="800000"/>
            <a:headEnd/>
            <a:tailEnd/>
          </a:ln>
          <a:effectLst/>
        </p:spPr>
        <p:txBody>
          <a:bodyPr wrap="none">
            <a:spAutoFit/>
          </a:bodyPr>
          <a:lstStyle/>
          <a:p>
            <a:endParaRPr lang="en-US"/>
          </a:p>
        </p:txBody>
      </p:sp>
      <p:sp>
        <p:nvSpPr>
          <p:cNvPr id="79877" name="Rectangle 5"/>
          <p:cNvSpPr>
            <a:spLocks noChangeArrowheads="1"/>
          </p:cNvSpPr>
          <p:nvPr/>
        </p:nvSpPr>
        <p:spPr bwMode="auto">
          <a:xfrm>
            <a:off x="2667000" y="1066800"/>
            <a:ext cx="6324600" cy="3306763"/>
          </a:xfrm>
          <a:prstGeom prst="rect">
            <a:avLst/>
          </a:prstGeom>
          <a:noFill/>
          <a:ln w="9525">
            <a:noFill/>
            <a:miter lim="800000"/>
            <a:headEnd/>
            <a:tailEnd/>
          </a:ln>
          <a:effectLst/>
        </p:spPr>
        <p:txBody>
          <a:bodyPr/>
          <a:lstStyle/>
          <a:p>
            <a:pPr marL="342900" indent="-342900">
              <a:spcBef>
                <a:spcPct val="20000"/>
              </a:spcBef>
            </a:pPr>
            <a:endParaRPr lang="en-US" sz="2400">
              <a:solidFill>
                <a:schemeClr val="bg1"/>
              </a:solidFill>
            </a:endParaRPr>
          </a:p>
        </p:txBody>
      </p:sp>
      <p:sp>
        <p:nvSpPr>
          <p:cNvPr id="79878" name="Rectangle 6"/>
          <p:cNvSpPr>
            <a:spLocks noChangeArrowheads="1"/>
          </p:cNvSpPr>
          <p:nvPr/>
        </p:nvSpPr>
        <p:spPr bwMode="auto">
          <a:xfrm>
            <a:off x="1371600" y="2209800"/>
            <a:ext cx="7010400" cy="1066800"/>
          </a:xfrm>
          <a:prstGeom prst="rect">
            <a:avLst/>
          </a:prstGeom>
          <a:noFill/>
          <a:ln w="9525">
            <a:noFill/>
            <a:miter lim="800000"/>
            <a:headEnd/>
            <a:tailEnd/>
          </a:ln>
          <a:effectLst/>
        </p:spPr>
        <p:txBody>
          <a:bodyPr/>
          <a:lstStyle/>
          <a:p>
            <a:pPr marL="609600" indent="-609600">
              <a:spcBef>
                <a:spcPct val="20000"/>
              </a:spcBef>
              <a:buFont typeface="Times" charset="0"/>
              <a:buNone/>
            </a:pPr>
            <a:r>
              <a:rPr lang="en-US" sz="2800" b="1" dirty="0" smtClean="0">
                <a:solidFill>
                  <a:srgbClr val="FCDB00"/>
                </a:solidFill>
              </a:rPr>
              <a:t> </a:t>
            </a:r>
            <a:r>
              <a:rPr lang="en-US" sz="2800" b="1" dirty="0">
                <a:solidFill>
                  <a:srgbClr val="FCDB00"/>
                </a:solidFill>
              </a:rPr>
              <a:t>	</a:t>
            </a:r>
            <a:r>
              <a:rPr lang="ru-RU" sz="2800" dirty="0" smtClean="0">
                <a:solidFill>
                  <a:schemeClr val="bg1"/>
                </a:solidFill>
              </a:rPr>
              <a:t>What are the best steps to follow in assisting a panicked or struggling diver?</a:t>
            </a:r>
            <a:endParaRPr lang="en-US" sz="2800" dirty="0">
              <a:solidFill>
                <a:schemeClr val="bg1"/>
              </a:solidFill>
            </a:endParaRPr>
          </a:p>
          <a:p>
            <a:pPr marL="609600" indent="-609600">
              <a:spcBef>
                <a:spcPct val="20000"/>
              </a:spcBef>
            </a:pPr>
            <a:endParaRPr lang="en-US" dirty="0">
              <a:solidFill>
                <a:schemeClr val="bg1"/>
              </a:solidFill>
            </a:endParaRPr>
          </a:p>
        </p:txBody>
      </p:sp>
      <p:sp>
        <p:nvSpPr>
          <p:cNvPr id="7" name="Slide Number Placeholder 6"/>
          <p:cNvSpPr>
            <a:spLocks noGrp="1"/>
          </p:cNvSpPr>
          <p:nvPr>
            <p:ph type="sldNum" sz="quarter" idx="12"/>
          </p:nvPr>
        </p:nvSpPr>
        <p:spPr/>
        <p:txBody>
          <a:bodyPr/>
          <a:lstStyle/>
          <a:p>
            <a:fld id="{031A6A8E-E912-4501-8AD3-CBFDBC0F7E08}" type="slidenum">
              <a:rPr lang="en-US" smtClean="0"/>
              <a:pPr/>
              <a:t>40</a:t>
            </a:fld>
            <a:endParaRPr lang="en-US"/>
          </a:p>
        </p:txBody>
      </p:sp>
      <p:sp>
        <p:nvSpPr>
          <p:cNvPr id="8" name="Footer Placeholder 7"/>
          <p:cNvSpPr>
            <a:spLocks noGrp="1"/>
          </p:cNvSpPr>
          <p:nvPr>
            <p:ph type="ftr" sz="quarter" idx="11"/>
          </p:nvPr>
        </p:nvSpPr>
        <p:spPr/>
        <p:txBody>
          <a:bodyPr/>
          <a:lstStyle/>
          <a:p>
            <a:r>
              <a:rPr lang="en-US" smtClean="0"/>
              <a:t>www.tdisdi.com</a:t>
            </a:r>
            <a:endParaRPr lang="en-US"/>
          </a:p>
        </p:txBody>
      </p:sp>
      <p:sp>
        <p:nvSpPr>
          <p:cNvPr id="10" name="Donut 9"/>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5</a:t>
            </a:r>
            <a:endParaRPr lang="en-US" sz="4800" b="1" dirty="0">
              <a:solidFill>
                <a:schemeClr val="bg1"/>
              </a:solidFill>
            </a:endParaRPr>
          </a:p>
        </p:txBody>
      </p:sp>
      <p:sp>
        <p:nvSpPr>
          <p:cNvPr id="13" name="TextBox 12"/>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4" name="Rectangle 5"/>
          <p:cNvSpPr>
            <a:spLocks noChangeArrowheads="1"/>
          </p:cNvSpPr>
          <p:nvPr/>
        </p:nvSpPr>
        <p:spPr bwMode="auto">
          <a:xfrm>
            <a:off x="2057400" y="3657600"/>
            <a:ext cx="6705600" cy="2743200"/>
          </a:xfrm>
          <a:prstGeom prst="rect">
            <a:avLst/>
          </a:prstGeom>
          <a:noFill/>
          <a:ln w="9525">
            <a:noFill/>
            <a:miter lim="800000"/>
            <a:headEnd/>
            <a:tailEnd/>
          </a:ln>
          <a:effectLst/>
        </p:spPr>
        <p:txBody>
          <a:bodyPr/>
          <a:lstStyle/>
          <a:p>
            <a:pPr marL="609600" indent="-609600">
              <a:lnSpc>
                <a:spcPct val="90000"/>
              </a:lnSpc>
            </a:pPr>
            <a:r>
              <a:rPr lang="ru-RU" sz="2400" dirty="0" smtClean="0">
                <a:solidFill>
                  <a:schemeClr val="bg1"/>
                </a:solidFill>
              </a:rPr>
              <a:t>Approach the diver cautiously,</a:t>
            </a:r>
          </a:p>
          <a:p>
            <a:pPr marL="609600" indent="-609600">
              <a:lnSpc>
                <a:spcPct val="90000"/>
              </a:lnSpc>
            </a:pPr>
            <a:r>
              <a:rPr lang="ru-RU" sz="2400" dirty="0" smtClean="0">
                <a:solidFill>
                  <a:schemeClr val="bg1"/>
                </a:solidFill>
              </a:rPr>
              <a:t>Talking to the diver;  </a:t>
            </a:r>
          </a:p>
          <a:p>
            <a:pPr marL="609600" indent="-609600">
              <a:lnSpc>
                <a:spcPct val="90000"/>
              </a:lnSpc>
            </a:pPr>
            <a:r>
              <a:rPr lang="ru-RU" sz="2400" dirty="0" smtClean="0">
                <a:solidFill>
                  <a:schemeClr val="bg1"/>
                </a:solidFill>
              </a:rPr>
              <a:t>Watch your ownsafety;  </a:t>
            </a:r>
          </a:p>
          <a:p>
            <a:pPr marL="609600" indent="-609600">
              <a:lnSpc>
                <a:spcPct val="90000"/>
              </a:lnSpc>
            </a:pPr>
            <a:r>
              <a:rPr lang="ru-RU" sz="2400" dirty="0" smtClean="0">
                <a:solidFill>
                  <a:schemeClr val="bg1"/>
                </a:solidFill>
              </a:rPr>
              <a:t>Establish the diver’s buoyancy;  </a:t>
            </a:r>
          </a:p>
          <a:p>
            <a:pPr marL="609600" indent="-609600">
              <a:lnSpc>
                <a:spcPct val="90000"/>
              </a:lnSpc>
            </a:pPr>
            <a:r>
              <a:rPr lang="ru-RU" sz="2400" dirty="0" smtClean="0">
                <a:solidFill>
                  <a:schemeClr val="bg1"/>
                </a:solidFill>
              </a:rPr>
              <a:t>Assist to safety</a:t>
            </a:r>
            <a:endParaRPr lang="en-US" sz="2400" dirty="0">
              <a:solidFill>
                <a:schemeClr val="bg1"/>
              </a:solidFill>
            </a:endParaRPr>
          </a:p>
        </p:txBody>
      </p:sp>
      <p:sp>
        <p:nvSpPr>
          <p:cNvPr id="15" name="TextBox 14"/>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ppt_w*0.05"/>
                                          </p:val>
                                        </p:tav>
                                        <p:tav tm="100000">
                                          <p:val>
                                            <p:strVal val="#ppt_w"/>
                                          </p:val>
                                        </p:tav>
                                      </p:tavLst>
                                    </p:anim>
                                    <p:anim calcmode="lin" valueType="num">
                                      <p:cBhvr>
                                        <p:cTn id="8" dur="500" fill="hold"/>
                                        <p:tgtEl>
                                          <p:spTgt spid="12"/>
                                        </p:tgtEl>
                                        <p:attrNameLst>
                                          <p:attrName>ppt_h</p:attrName>
                                        </p:attrNameLst>
                                      </p:cBhvr>
                                      <p:tavLst>
                                        <p:tav tm="0">
                                          <p:val>
                                            <p:strVal val="#ppt_h"/>
                                          </p:val>
                                        </p:tav>
                                        <p:tav tm="100000">
                                          <p:val>
                                            <p:strVal val="#ppt_h"/>
                                          </p:val>
                                        </p:tav>
                                      </p:tavLst>
                                    </p:anim>
                                    <p:anim calcmode="lin" valueType="num">
                                      <p:cBhvr>
                                        <p:cTn id="9" dur="500" fill="hold"/>
                                        <p:tgtEl>
                                          <p:spTgt spid="12"/>
                                        </p:tgtEl>
                                        <p:attrNameLst>
                                          <p:attrName>ppt_x</p:attrName>
                                        </p:attrNameLst>
                                      </p:cBhvr>
                                      <p:tavLst>
                                        <p:tav tm="0">
                                          <p:val>
                                            <p:strVal val="#ppt_x-.2"/>
                                          </p:val>
                                        </p:tav>
                                        <p:tav tm="100000">
                                          <p:val>
                                            <p:strVal val="#ppt_x"/>
                                          </p:val>
                                        </p:tav>
                                      </p:tavLst>
                                    </p:anim>
                                    <p:anim calcmode="lin" valueType="num">
                                      <p:cBhvr>
                                        <p:cTn id="10" dur="500" fill="hold"/>
                                        <p:tgtEl>
                                          <p:spTgt spid="12"/>
                                        </p:tgtEl>
                                        <p:attrNameLst>
                                          <p:attrName>ppt_y</p:attrName>
                                        </p:attrNameLst>
                                      </p:cBhvr>
                                      <p:tavLst>
                                        <p:tav tm="0">
                                          <p:val>
                                            <p:strVal val="#ppt_y"/>
                                          </p:val>
                                        </p:tav>
                                        <p:tav tm="100000">
                                          <p:val>
                                            <p:strVal val="#ppt_y"/>
                                          </p:val>
                                        </p:tav>
                                      </p:tavLst>
                                    </p:anim>
                                    <p:animEffect transition="in" filter="fade">
                                      <p:cBhvr>
                                        <p:cTn id="11" dur="500"/>
                                        <p:tgtEl>
                                          <p:spTgt spid="12"/>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strVal val="#ppt_w*0.05"/>
                                          </p:val>
                                        </p:tav>
                                        <p:tav tm="100000">
                                          <p:val>
                                            <p:strVal val="#ppt_w"/>
                                          </p:val>
                                        </p:tav>
                                      </p:tavLst>
                                    </p:anim>
                                    <p:anim calcmode="lin" valueType="num">
                                      <p:cBhvr>
                                        <p:cTn id="15" dur="500" fill="hold"/>
                                        <p:tgtEl>
                                          <p:spTgt spid="13"/>
                                        </p:tgtEl>
                                        <p:attrNameLst>
                                          <p:attrName>ppt_h</p:attrName>
                                        </p:attrNameLst>
                                      </p:cBhvr>
                                      <p:tavLst>
                                        <p:tav tm="0">
                                          <p:val>
                                            <p:strVal val="#ppt_h"/>
                                          </p:val>
                                        </p:tav>
                                        <p:tav tm="100000">
                                          <p:val>
                                            <p:strVal val="#ppt_h"/>
                                          </p:val>
                                        </p:tav>
                                      </p:tavLst>
                                    </p:anim>
                                    <p:anim calcmode="lin" valueType="num">
                                      <p:cBhvr>
                                        <p:cTn id="16" dur="500" fill="hold"/>
                                        <p:tgtEl>
                                          <p:spTgt spid="13"/>
                                        </p:tgtEl>
                                        <p:attrNameLst>
                                          <p:attrName>ppt_x</p:attrName>
                                        </p:attrNameLst>
                                      </p:cBhvr>
                                      <p:tavLst>
                                        <p:tav tm="0">
                                          <p:val>
                                            <p:strVal val="#ppt_x-.2"/>
                                          </p:val>
                                        </p:tav>
                                        <p:tav tm="100000">
                                          <p:val>
                                            <p:strVal val="#ppt_x"/>
                                          </p:val>
                                        </p:tav>
                                      </p:tavLst>
                                    </p:anim>
                                    <p:anim calcmode="lin" valueType="num">
                                      <p:cBhvr>
                                        <p:cTn id="17" dur="500" fill="hold"/>
                                        <p:tgtEl>
                                          <p:spTgt spid="13"/>
                                        </p:tgtEl>
                                        <p:attrNameLst>
                                          <p:attrName>ppt_y</p:attrName>
                                        </p:attrNameLst>
                                      </p:cBhvr>
                                      <p:tavLst>
                                        <p:tav tm="0">
                                          <p:val>
                                            <p:strVal val="#ppt_y"/>
                                          </p:val>
                                        </p:tav>
                                        <p:tav tm="100000">
                                          <p:val>
                                            <p:strVal val="#ppt_y"/>
                                          </p:val>
                                        </p:tav>
                                      </p:tavLst>
                                    </p:anim>
                                    <p:animEffect transition="in" filter="fade">
                                      <p:cBhvr>
                                        <p:cTn id="18" dur="500"/>
                                        <p:tgtEl>
                                          <p:spTgt spid="13"/>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strVal val="#ppt_w*0.05"/>
                                          </p:val>
                                        </p:tav>
                                        <p:tav tm="100000">
                                          <p:val>
                                            <p:strVal val="#ppt_w"/>
                                          </p:val>
                                        </p:tav>
                                      </p:tavLst>
                                    </p:anim>
                                    <p:anim calcmode="lin" valueType="num">
                                      <p:cBhvr>
                                        <p:cTn id="22" dur="500" fill="hold"/>
                                        <p:tgtEl>
                                          <p:spTgt spid="14"/>
                                        </p:tgtEl>
                                        <p:attrNameLst>
                                          <p:attrName>ppt_h</p:attrName>
                                        </p:attrNameLst>
                                      </p:cBhvr>
                                      <p:tavLst>
                                        <p:tav tm="0">
                                          <p:val>
                                            <p:strVal val="#ppt_h"/>
                                          </p:val>
                                        </p:tav>
                                        <p:tav tm="100000">
                                          <p:val>
                                            <p:strVal val="#ppt_h"/>
                                          </p:val>
                                        </p:tav>
                                      </p:tavLst>
                                    </p:anim>
                                    <p:anim calcmode="lin" valueType="num">
                                      <p:cBhvr>
                                        <p:cTn id="23" dur="500" fill="hold"/>
                                        <p:tgtEl>
                                          <p:spTgt spid="14"/>
                                        </p:tgtEl>
                                        <p:attrNameLst>
                                          <p:attrName>ppt_x</p:attrName>
                                        </p:attrNameLst>
                                      </p:cBhvr>
                                      <p:tavLst>
                                        <p:tav tm="0">
                                          <p:val>
                                            <p:strVal val="#ppt_x-.2"/>
                                          </p:val>
                                        </p:tav>
                                        <p:tav tm="100000">
                                          <p:val>
                                            <p:strVal val="#ppt_x"/>
                                          </p:val>
                                        </p:tav>
                                      </p:tavLst>
                                    </p:anim>
                                    <p:anim calcmode="lin" valueType="num">
                                      <p:cBhvr>
                                        <p:cTn id="24" dur="500" fill="hold"/>
                                        <p:tgtEl>
                                          <p:spTgt spid="14"/>
                                        </p:tgtEl>
                                        <p:attrNameLst>
                                          <p:attrName>ppt_y</p:attrName>
                                        </p:attrNameLst>
                                      </p:cBhvr>
                                      <p:tavLst>
                                        <p:tav tm="0">
                                          <p:val>
                                            <p:strVal val="#ppt_y"/>
                                          </p:val>
                                        </p:tav>
                                        <p:tav tm="100000">
                                          <p:val>
                                            <p:strVal val="#ppt_y"/>
                                          </p:val>
                                        </p:tav>
                                      </p:tavLst>
                                    </p:anim>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898" name="Rectangle 2"/>
          <p:cNvSpPr>
            <a:spLocks noGrp="1" noChangeArrowheads="1"/>
          </p:cNvSpPr>
          <p:nvPr>
            <p:ph type="title"/>
          </p:nvPr>
        </p:nvSpPr>
        <p:spPr/>
        <p:txBody>
          <a:bodyPr/>
          <a:lstStyle/>
          <a:p>
            <a:r>
              <a:rPr lang="en-US" sz="4000" dirty="0"/>
              <a:t>Scuba IQ </a:t>
            </a:r>
            <a:r>
              <a:rPr lang="en-US" sz="4000" dirty="0" smtClean="0"/>
              <a:t>Review</a:t>
            </a:r>
            <a:endParaRPr lang="en-US" sz="4000" dirty="0"/>
          </a:p>
        </p:txBody>
      </p:sp>
      <p:sp>
        <p:nvSpPr>
          <p:cNvPr id="80900" name="Rectangle 4"/>
          <p:cNvSpPr>
            <a:spLocks noChangeArrowheads="1"/>
          </p:cNvSpPr>
          <p:nvPr/>
        </p:nvSpPr>
        <p:spPr bwMode="auto">
          <a:xfrm>
            <a:off x="2395538" y="1208088"/>
            <a:ext cx="184150" cy="366712"/>
          </a:xfrm>
          <a:prstGeom prst="rect">
            <a:avLst/>
          </a:prstGeom>
          <a:noFill/>
          <a:ln w="9525">
            <a:noFill/>
            <a:miter lim="800000"/>
            <a:headEnd/>
            <a:tailEnd/>
          </a:ln>
          <a:effectLst/>
        </p:spPr>
        <p:txBody>
          <a:bodyPr wrap="none">
            <a:spAutoFit/>
          </a:bodyPr>
          <a:lstStyle/>
          <a:p>
            <a:endParaRPr lang="en-US"/>
          </a:p>
        </p:txBody>
      </p:sp>
      <p:sp>
        <p:nvSpPr>
          <p:cNvPr id="80901" name="Rectangle 5"/>
          <p:cNvSpPr>
            <a:spLocks noChangeArrowheads="1"/>
          </p:cNvSpPr>
          <p:nvPr/>
        </p:nvSpPr>
        <p:spPr bwMode="auto">
          <a:xfrm>
            <a:off x="2667000" y="1066800"/>
            <a:ext cx="6324600" cy="3306763"/>
          </a:xfrm>
          <a:prstGeom prst="rect">
            <a:avLst/>
          </a:prstGeom>
          <a:noFill/>
          <a:ln w="9525">
            <a:noFill/>
            <a:miter lim="800000"/>
            <a:headEnd/>
            <a:tailEnd/>
          </a:ln>
          <a:effectLst/>
        </p:spPr>
        <p:txBody>
          <a:bodyPr/>
          <a:lstStyle/>
          <a:p>
            <a:pPr marL="342900" indent="-342900">
              <a:spcBef>
                <a:spcPct val="20000"/>
              </a:spcBef>
            </a:pPr>
            <a:endParaRPr lang="en-US" sz="2400">
              <a:solidFill>
                <a:schemeClr val="bg1"/>
              </a:solidFill>
            </a:endParaRPr>
          </a:p>
        </p:txBody>
      </p:sp>
      <p:sp>
        <p:nvSpPr>
          <p:cNvPr id="80902" name="Rectangle 6"/>
          <p:cNvSpPr>
            <a:spLocks noChangeArrowheads="1"/>
          </p:cNvSpPr>
          <p:nvPr/>
        </p:nvSpPr>
        <p:spPr bwMode="auto">
          <a:xfrm>
            <a:off x="1447800" y="2209800"/>
            <a:ext cx="6553200" cy="1066800"/>
          </a:xfrm>
          <a:prstGeom prst="rect">
            <a:avLst/>
          </a:prstGeom>
          <a:noFill/>
          <a:ln w="9525">
            <a:noFill/>
            <a:miter lim="800000"/>
            <a:headEnd/>
            <a:tailEnd/>
          </a:ln>
          <a:effectLst/>
        </p:spPr>
        <p:txBody>
          <a:bodyPr/>
          <a:lstStyle/>
          <a:p>
            <a:pPr marL="609600" indent="-609600">
              <a:spcBef>
                <a:spcPct val="20000"/>
              </a:spcBef>
              <a:buFont typeface="Times" charset="0"/>
              <a:buNone/>
            </a:pPr>
            <a:r>
              <a:rPr lang="en-US" sz="2800" b="1" dirty="0" smtClean="0">
                <a:solidFill>
                  <a:srgbClr val="FCDB00"/>
                </a:solidFill>
              </a:rPr>
              <a:t> </a:t>
            </a:r>
            <a:r>
              <a:rPr lang="en-US" sz="2800" b="1" dirty="0">
                <a:solidFill>
                  <a:srgbClr val="FCDB00"/>
                </a:solidFill>
              </a:rPr>
              <a:t>	</a:t>
            </a:r>
            <a:r>
              <a:rPr lang="ru-RU" sz="2800" dirty="0">
                <a:solidFill>
                  <a:schemeClr val="bg1"/>
                </a:solidFill>
              </a:rPr>
              <a:t>The most likely rescue scenario in aiding a fellow diver is...?</a:t>
            </a:r>
            <a:endParaRPr lang="en-US" sz="2800" dirty="0">
              <a:solidFill>
                <a:schemeClr val="bg1"/>
              </a:solidFill>
            </a:endParaRPr>
          </a:p>
          <a:p>
            <a:pPr marL="609600" indent="-609600">
              <a:spcBef>
                <a:spcPct val="20000"/>
              </a:spcBef>
            </a:pPr>
            <a:endParaRPr lang="en-US" dirty="0">
              <a:solidFill>
                <a:schemeClr val="bg1"/>
              </a:solidFill>
            </a:endParaRPr>
          </a:p>
        </p:txBody>
      </p:sp>
      <p:sp>
        <p:nvSpPr>
          <p:cNvPr id="7" name="Slide Number Placeholder 6"/>
          <p:cNvSpPr>
            <a:spLocks noGrp="1"/>
          </p:cNvSpPr>
          <p:nvPr>
            <p:ph type="sldNum" sz="quarter" idx="12"/>
          </p:nvPr>
        </p:nvSpPr>
        <p:spPr/>
        <p:txBody>
          <a:bodyPr/>
          <a:lstStyle/>
          <a:p>
            <a:fld id="{031A6A8E-E912-4501-8AD3-CBFDBC0F7E08}" type="slidenum">
              <a:rPr lang="en-US" smtClean="0"/>
              <a:pPr/>
              <a:t>41</a:t>
            </a:fld>
            <a:endParaRPr lang="en-US"/>
          </a:p>
        </p:txBody>
      </p:sp>
      <p:sp>
        <p:nvSpPr>
          <p:cNvPr id="8" name="Footer Placeholder 7"/>
          <p:cNvSpPr>
            <a:spLocks noGrp="1"/>
          </p:cNvSpPr>
          <p:nvPr>
            <p:ph type="ftr" sz="quarter" idx="11"/>
          </p:nvPr>
        </p:nvSpPr>
        <p:spPr/>
        <p:txBody>
          <a:bodyPr/>
          <a:lstStyle/>
          <a:p>
            <a:r>
              <a:rPr lang="en-US" smtClean="0"/>
              <a:t>www.tdisdi.com</a:t>
            </a:r>
            <a:endParaRPr lang="en-US"/>
          </a:p>
        </p:txBody>
      </p:sp>
      <p:sp>
        <p:nvSpPr>
          <p:cNvPr id="10" name="Donut 9"/>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6</a:t>
            </a:r>
            <a:endParaRPr lang="en-US" sz="4800" b="1" dirty="0">
              <a:solidFill>
                <a:schemeClr val="bg1"/>
              </a:solidFill>
            </a:endParaRPr>
          </a:p>
        </p:txBody>
      </p:sp>
      <p:sp>
        <p:nvSpPr>
          <p:cNvPr id="12" name="Rounded Rectangle 11"/>
          <p:cNvSpPr/>
          <p:nvPr/>
        </p:nvSpPr>
        <p:spPr>
          <a:xfrm>
            <a:off x="685800" y="3581400"/>
            <a:ext cx="8001000" cy="1143000"/>
          </a:xfrm>
          <a:prstGeom prst="roundRect">
            <a:avLst>
              <a:gd name="adj" fmla="val 15018"/>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4" name="Rectangle 5"/>
          <p:cNvSpPr>
            <a:spLocks noChangeArrowheads="1"/>
          </p:cNvSpPr>
          <p:nvPr/>
        </p:nvSpPr>
        <p:spPr bwMode="auto">
          <a:xfrm>
            <a:off x="2133600" y="3733800"/>
            <a:ext cx="6705600" cy="2743200"/>
          </a:xfrm>
          <a:prstGeom prst="rect">
            <a:avLst/>
          </a:prstGeom>
          <a:noFill/>
          <a:ln w="9525">
            <a:noFill/>
            <a:miter lim="800000"/>
            <a:headEnd/>
            <a:tailEnd/>
          </a:ln>
          <a:effectLst/>
        </p:spPr>
        <p:txBody>
          <a:bodyPr/>
          <a:lstStyle/>
          <a:p>
            <a:pPr marL="609600" indent="-609600">
              <a:buFontTx/>
              <a:buNone/>
            </a:pPr>
            <a:r>
              <a:rPr lang="ru-RU" sz="2400" dirty="0" smtClean="0">
                <a:solidFill>
                  <a:schemeClr val="bg1"/>
                </a:solidFill>
              </a:rPr>
              <a:t>A tired diver assist</a:t>
            </a:r>
            <a:endParaRPr lang="en-US" sz="2400" dirty="0">
              <a:solidFill>
                <a:schemeClr val="bg1"/>
              </a:solidFill>
            </a:endParaRPr>
          </a:p>
        </p:txBody>
      </p:sp>
      <p:sp>
        <p:nvSpPr>
          <p:cNvPr id="15" name="TextBox 14"/>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ppt_w*0.05"/>
                                          </p:val>
                                        </p:tav>
                                        <p:tav tm="100000">
                                          <p:val>
                                            <p:strVal val="#ppt_w"/>
                                          </p:val>
                                        </p:tav>
                                      </p:tavLst>
                                    </p:anim>
                                    <p:anim calcmode="lin" valueType="num">
                                      <p:cBhvr>
                                        <p:cTn id="8" dur="500" fill="hold"/>
                                        <p:tgtEl>
                                          <p:spTgt spid="12"/>
                                        </p:tgtEl>
                                        <p:attrNameLst>
                                          <p:attrName>ppt_h</p:attrName>
                                        </p:attrNameLst>
                                      </p:cBhvr>
                                      <p:tavLst>
                                        <p:tav tm="0">
                                          <p:val>
                                            <p:strVal val="#ppt_h"/>
                                          </p:val>
                                        </p:tav>
                                        <p:tav tm="100000">
                                          <p:val>
                                            <p:strVal val="#ppt_h"/>
                                          </p:val>
                                        </p:tav>
                                      </p:tavLst>
                                    </p:anim>
                                    <p:anim calcmode="lin" valueType="num">
                                      <p:cBhvr>
                                        <p:cTn id="9" dur="500" fill="hold"/>
                                        <p:tgtEl>
                                          <p:spTgt spid="12"/>
                                        </p:tgtEl>
                                        <p:attrNameLst>
                                          <p:attrName>ppt_x</p:attrName>
                                        </p:attrNameLst>
                                      </p:cBhvr>
                                      <p:tavLst>
                                        <p:tav tm="0">
                                          <p:val>
                                            <p:strVal val="#ppt_x-.2"/>
                                          </p:val>
                                        </p:tav>
                                        <p:tav tm="100000">
                                          <p:val>
                                            <p:strVal val="#ppt_x"/>
                                          </p:val>
                                        </p:tav>
                                      </p:tavLst>
                                    </p:anim>
                                    <p:anim calcmode="lin" valueType="num">
                                      <p:cBhvr>
                                        <p:cTn id="10" dur="500" fill="hold"/>
                                        <p:tgtEl>
                                          <p:spTgt spid="12"/>
                                        </p:tgtEl>
                                        <p:attrNameLst>
                                          <p:attrName>ppt_y</p:attrName>
                                        </p:attrNameLst>
                                      </p:cBhvr>
                                      <p:tavLst>
                                        <p:tav tm="0">
                                          <p:val>
                                            <p:strVal val="#ppt_y"/>
                                          </p:val>
                                        </p:tav>
                                        <p:tav tm="100000">
                                          <p:val>
                                            <p:strVal val="#ppt_y"/>
                                          </p:val>
                                        </p:tav>
                                      </p:tavLst>
                                    </p:anim>
                                    <p:animEffect transition="in" filter="fade">
                                      <p:cBhvr>
                                        <p:cTn id="11" dur="500"/>
                                        <p:tgtEl>
                                          <p:spTgt spid="12"/>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strVal val="#ppt_w*0.05"/>
                                          </p:val>
                                        </p:tav>
                                        <p:tav tm="100000">
                                          <p:val>
                                            <p:strVal val="#ppt_w"/>
                                          </p:val>
                                        </p:tav>
                                      </p:tavLst>
                                    </p:anim>
                                    <p:anim calcmode="lin" valueType="num">
                                      <p:cBhvr>
                                        <p:cTn id="15" dur="500" fill="hold"/>
                                        <p:tgtEl>
                                          <p:spTgt spid="13"/>
                                        </p:tgtEl>
                                        <p:attrNameLst>
                                          <p:attrName>ppt_h</p:attrName>
                                        </p:attrNameLst>
                                      </p:cBhvr>
                                      <p:tavLst>
                                        <p:tav tm="0">
                                          <p:val>
                                            <p:strVal val="#ppt_h"/>
                                          </p:val>
                                        </p:tav>
                                        <p:tav tm="100000">
                                          <p:val>
                                            <p:strVal val="#ppt_h"/>
                                          </p:val>
                                        </p:tav>
                                      </p:tavLst>
                                    </p:anim>
                                    <p:anim calcmode="lin" valueType="num">
                                      <p:cBhvr>
                                        <p:cTn id="16" dur="500" fill="hold"/>
                                        <p:tgtEl>
                                          <p:spTgt spid="13"/>
                                        </p:tgtEl>
                                        <p:attrNameLst>
                                          <p:attrName>ppt_x</p:attrName>
                                        </p:attrNameLst>
                                      </p:cBhvr>
                                      <p:tavLst>
                                        <p:tav tm="0">
                                          <p:val>
                                            <p:strVal val="#ppt_x-.2"/>
                                          </p:val>
                                        </p:tav>
                                        <p:tav tm="100000">
                                          <p:val>
                                            <p:strVal val="#ppt_x"/>
                                          </p:val>
                                        </p:tav>
                                      </p:tavLst>
                                    </p:anim>
                                    <p:anim calcmode="lin" valueType="num">
                                      <p:cBhvr>
                                        <p:cTn id="17" dur="500" fill="hold"/>
                                        <p:tgtEl>
                                          <p:spTgt spid="13"/>
                                        </p:tgtEl>
                                        <p:attrNameLst>
                                          <p:attrName>ppt_y</p:attrName>
                                        </p:attrNameLst>
                                      </p:cBhvr>
                                      <p:tavLst>
                                        <p:tav tm="0">
                                          <p:val>
                                            <p:strVal val="#ppt_y"/>
                                          </p:val>
                                        </p:tav>
                                        <p:tav tm="100000">
                                          <p:val>
                                            <p:strVal val="#ppt_y"/>
                                          </p:val>
                                        </p:tav>
                                      </p:tavLst>
                                    </p:anim>
                                    <p:animEffect transition="in" filter="fade">
                                      <p:cBhvr>
                                        <p:cTn id="18" dur="500"/>
                                        <p:tgtEl>
                                          <p:spTgt spid="13"/>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strVal val="#ppt_w*0.05"/>
                                          </p:val>
                                        </p:tav>
                                        <p:tav tm="100000">
                                          <p:val>
                                            <p:strVal val="#ppt_w"/>
                                          </p:val>
                                        </p:tav>
                                      </p:tavLst>
                                    </p:anim>
                                    <p:anim calcmode="lin" valueType="num">
                                      <p:cBhvr>
                                        <p:cTn id="22" dur="500" fill="hold"/>
                                        <p:tgtEl>
                                          <p:spTgt spid="14"/>
                                        </p:tgtEl>
                                        <p:attrNameLst>
                                          <p:attrName>ppt_h</p:attrName>
                                        </p:attrNameLst>
                                      </p:cBhvr>
                                      <p:tavLst>
                                        <p:tav tm="0">
                                          <p:val>
                                            <p:strVal val="#ppt_h"/>
                                          </p:val>
                                        </p:tav>
                                        <p:tav tm="100000">
                                          <p:val>
                                            <p:strVal val="#ppt_h"/>
                                          </p:val>
                                        </p:tav>
                                      </p:tavLst>
                                    </p:anim>
                                    <p:anim calcmode="lin" valueType="num">
                                      <p:cBhvr>
                                        <p:cTn id="23" dur="500" fill="hold"/>
                                        <p:tgtEl>
                                          <p:spTgt spid="14"/>
                                        </p:tgtEl>
                                        <p:attrNameLst>
                                          <p:attrName>ppt_x</p:attrName>
                                        </p:attrNameLst>
                                      </p:cBhvr>
                                      <p:tavLst>
                                        <p:tav tm="0">
                                          <p:val>
                                            <p:strVal val="#ppt_x-.2"/>
                                          </p:val>
                                        </p:tav>
                                        <p:tav tm="100000">
                                          <p:val>
                                            <p:strVal val="#ppt_x"/>
                                          </p:val>
                                        </p:tav>
                                      </p:tavLst>
                                    </p:anim>
                                    <p:anim calcmode="lin" valueType="num">
                                      <p:cBhvr>
                                        <p:cTn id="24" dur="500" fill="hold"/>
                                        <p:tgtEl>
                                          <p:spTgt spid="14"/>
                                        </p:tgtEl>
                                        <p:attrNameLst>
                                          <p:attrName>ppt_y</p:attrName>
                                        </p:attrNameLst>
                                      </p:cBhvr>
                                      <p:tavLst>
                                        <p:tav tm="0">
                                          <p:val>
                                            <p:strVal val="#ppt_y"/>
                                          </p:val>
                                        </p:tav>
                                        <p:tav tm="100000">
                                          <p:val>
                                            <p:strVal val="#ppt_y"/>
                                          </p:val>
                                        </p:tav>
                                      </p:tavLst>
                                    </p:anim>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685800" y="3581400"/>
            <a:ext cx="8001000" cy="1143000"/>
          </a:xfrm>
          <a:prstGeom prst="roundRect">
            <a:avLst>
              <a:gd name="adj" fmla="val 15018"/>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ounded Rectangle 8"/>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22" name="Rectangle 2"/>
          <p:cNvSpPr>
            <a:spLocks noGrp="1" noChangeArrowheads="1"/>
          </p:cNvSpPr>
          <p:nvPr>
            <p:ph type="title"/>
          </p:nvPr>
        </p:nvSpPr>
        <p:spPr/>
        <p:txBody>
          <a:bodyPr/>
          <a:lstStyle/>
          <a:p>
            <a:r>
              <a:rPr lang="en-US" sz="4000" dirty="0"/>
              <a:t>Scuba IQ </a:t>
            </a:r>
            <a:r>
              <a:rPr lang="en-US" sz="4000" dirty="0" smtClean="0"/>
              <a:t>Review</a:t>
            </a:r>
            <a:endParaRPr lang="en-US" sz="4000" dirty="0"/>
          </a:p>
        </p:txBody>
      </p:sp>
      <p:sp>
        <p:nvSpPr>
          <p:cNvPr id="81924" name="Rectangle 4"/>
          <p:cNvSpPr>
            <a:spLocks noChangeArrowheads="1"/>
          </p:cNvSpPr>
          <p:nvPr/>
        </p:nvSpPr>
        <p:spPr bwMode="auto">
          <a:xfrm>
            <a:off x="2395538" y="1208088"/>
            <a:ext cx="184150" cy="366712"/>
          </a:xfrm>
          <a:prstGeom prst="rect">
            <a:avLst/>
          </a:prstGeom>
          <a:noFill/>
          <a:ln w="9525">
            <a:noFill/>
            <a:miter lim="800000"/>
            <a:headEnd/>
            <a:tailEnd/>
          </a:ln>
          <a:effectLst/>
        </p:spPr>
        <p:txBody>
          <a:bodyPr wrap="none">
            <a:spAutoFit/>
          </a:bodyPr>
          <a:lstStyle/>
          <a:p>
            <a:endParaRPr lang="en-US"/>
          </a:p>
        </p:txBody>
      </p:sp>
      <p:sp>
        <p:nvSpPr>
          <p:cNvPr id="81925" name="Rectangle 5"/>
          <p:cNvSpPr>
            <a:spLocks noChangeArrowheads="1"/>
          </p:cNvSpPr>
          <p:nvPr/>
        </p:nvSpPr>
        <p:spPr bwMode="auto">
          <a:xfrm>
            <a:off x="2667000" y="1066800"/>
            <a:ext cx="6324600" cy="3306763"/>
          </a:xfrm>
          <a:prstGeom prst="rect">
            <a:avLst/>
          </a:prstGeom>
          <a:noFill/>
          <a:ln w="9525">
            <a:noFill/>
            <a:miter lim="800000"/>
            <a:headEnd/>
            <a:tailEnd/>
          </a:ln>
          <a:effectLst/>
        </p:spPr>
        <p:txBody>
          <a:bodyPr/>
          <a:lstStyle/>
          <a:p>
            <a:pPr marL="342900" indent="-342900">
              <a:spcBef>
                <a:spcPct val="20000"/>
              </a:spcBef>
            </a:pPr>
            <a:endParaRPr lang="en-US" sz="2400">
              <a:solidFill>
                <a:schemeClr val="bg1"/>
              </a:solidFill>
            </a:endParaRPr>
          </a:p>
        </p:txBody>
      </p:sp>
      <p:sp>
        <p:nvSpPr>
          <p:cNvPr id="81926" name="Rectangle 6"/>
          <p:cNvSpPr>
            <a:spLocks noChangeArrowheads="1"/>
          </p:cNvSpPr>
          <p:nvPr/>
        </p:nvSpPr>
        <p:spPr bwMode="auto">
          <a:xfrm>
            <a:off x="1447800" y="2209800"/>
            <a:ext cx="6553200" cy="1066800"/>
          </a:xfrm>
          <a:prstGeom prst="rect">
            <a:avLst/>
          </a:prstGeom>
          <a:noFill/>
          <a:ln w="9525">
            <a:noFill/>
            <a:miter lim="800000"/>
            <a:headEnd/>
            <a:tailEnd/>
          </a:ln>
          <a:effectLst/>
        </p:spPr>
        <p:txBody>
          <a:bodyPr/>
          <a:lstStyle/>
          <a:p>
            <a:pPr marL="609600" indent="-609600">
              <a:spcBef>
                <a:spcPct val="20000"/>
              </a:spcBef>
              <a:buFont typeface="Times" charset="0"/>
              <a:buNone/>
            </a:pPr>
            <a:r>
              <a:rPr lang="en-US" sz="2800" b="1" dirty="0" smtClean="0">
                <a:solidFill>
                  <a:srgbClr val="FCDB00"/>
                </a:solidFill>
              </a:rPr>
              <a:t> </a:t>
            </a:r>
            <a:r>
              <a:rPr lang="en-US" sz="2800" b="1" dirty="0">
                <a:solidFill>
                  <a:srgbClr val="FCDB00"/>
                </a:solidFill>
              </a:rPr>
              <a:t>	</a:t>
            </a:r>
            <a:r>
              <a:rPr lang="en-US" sz="2800" dirty="0">
                <a:solidFill>
                  <a:schemeClr val="bg1"/>
                </a:solidFill>
              </a:rPr>
              <a:t>An</a:t>
            </a:r>
            <a:r>
              <a:rPr lang="ru-RU" sz="2800" dirty="0">
                <a:solidFill>
                  <a:schemeClr val="bg1"/>
                </a:solidFill>
              </a:rPr>
              <a:t> unconscious, breathing diver on the surface is in extreme danger of ?</a:t>
            </a:r>
            <a:endParaRPr lang="en-US" sz="2800" dirty="0">
              <a:solidFill>
                <a:schemeClr val="bg1"/>
              </a:solidFill>
            </a:endParaRPr>
          </a:p>
          <a:p>
            <a:pPr marL="609600" indent="-609600">
              <a:spcBef>
                <a:spcPct val="20000"/>
              </a:spcBef>
            </a:pPr>
            <a:endParaRPr lang="en-US" dirty="0">
              <a:solidFill>
                <a:schemeClr val="bg1"/>
              </a:solidFill>
            </a:endParaRPr>
          </a:p>
        </p:txBody>
      </p:sp>
      <p:sp>
        <p:nvSpPr>
          <p:cNvPr id="7" name="Slide Number Placeholder 6"/>
          <p:cNvSpPr>
            <a:spLocks noGrp="1"/>
          </p:cNvSpPr>
          <p:nvPr>
            <p:ph type="sldNum" sz="quarter" idx="12"/>
          </p:nvPr>
        </p:nvSpPr>
        <p:spPr/>
        <p:txBody>
          <a:bodyPr/>
          <a:lstStyle/>
          <a:p>
            <a:fld id="{031A6A8E-E912-4501-8AD3-CBFDBC0F7E08}" type="slidenum">
              <a:rPr lang="en-US" smtClean="0"/>
              <a:pPr/>
              <a:t>42</a:t>
            </a:fld>
            <a:endParaRPr lang="en-US"/>
          </a:p>
        </p:txBody>
      </p:sp>
      <p:sp>
        <p:nvSpPr>
          <p:cNvPr id="8" name="Footer Placeholder 7"/>
          <p:cNvSpPr>
            <a:spLocks noGrp="1"/>
          </p:cNvSpPr>
          <p:nvPr>
            <p:ph type="ftr" sz="quarter" idx="11"/>
          </p:nvPr>
        </p:nvSpPr>
        <p:spPr/>
        <p:txBody>
          <a:bodyPr/>
          <a:lstStyle/>
          <a:p>
            <a:r>
              <a:rPr lang="en-US" smtClean="0"/>
              <a:t>www.tdisdi.com</a:t>
            </a:r>
            <a:endParaRPr lang="en-US"/>
          </a:p>
        </p:txBody>
      </p:sp>
      <p:sp>
        <p:nvSpPr>
          <p:cNvPr id="10" name="Donut 9"/>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7</a:t>
            </a:r>
            <a:endParaRPr lang="en-US" sz="4800" b="1" dirty="0">
              <a:solidFill>
                <a:schemeClr val="bg1"/>
              </a:solidFill>
            </a:endParaRPr>
          </a:p>
        </p:txBody>
      </p:sp>
      <p:sp>
        <p:nvSpPr>
          <p:cNvPr id="13" name="TextBox 12"/>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4" name="Rectangle 5"/>
          <p:cNvSpPr>
            <a:spLocks noChangeArrowheads="1"/>
          </p:cNvSpPr>
          <p:nvPr/>
        </p:nvSpPr>
        <p:spPr bwMode="auto">
          <a:xfrm>
            <a:off x="1524000" y="3733800"/>
            <a:ext cx="6705600" cy="2743200"/>
          </a:xfrm>
          <a:prstGeom prst="rect">
            <a:avLst/>
          </a:prstGeom>
          <a:noFill/>
          <a:ln w="9525">
            <a:noFill/>
            <a:miter lim="800000"/>
            <a:headEnd/>
            <a:tailEnd/>
          </a:ln>
          <a:effectLst/>
        </p:spPr>
        <p:txBody>
          <a:bodyPr/>
          <a:lstStyle/>
          <a:p>
            <a:pPr marL="609600" indent="-609600">
              <a:buFontTx/>
              <a:buNone/>
            </a:pPr>
            <a:r>
              <a:rPr lang="ru-RU" sz="2400" dirty="0" smtClean="0">
                <a:solidFill>
                  <a:schemeClr val="bg1"/>
                </a:solidFill>
              </a:rPr>
              <a:t>	Inhalation of water and drowning </a:t>
            </a:r>
            <a:endParaRPr lang="ru-RU" sz="2400" dirty="0">
              <a:solidFill>
                <a:schemeClr val="bg1"/>
              </a:solidFill>
            </a:endParaRPr>
          </a:p>
        </p:txBody>
      </p:sp>
      <p:sp>
        <p:nvSpPr>
          <p:cNvPr id="15" name="TextBox 14"/>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ppt_w*0.05"/>
                                          </p:val>
                                        </p:tav>
                                        <p:tav tm="100000">
                                          <p:val>
                                            <p:strVal val="#ppt_w"/>
                                          </p:val>
                                        </p:tav>
                                      </p:tavLst>
                                    </p:anim>
                                    <p:anim calcmode="lin" valueType="num">
                                      <p:cBhvr>
                                        <p:cTn id="8" dur="500" fill="hold"/>
                                        <p:tgtEl>
                                          <p:spTgt spid="12"/>
                                        </p:tgtEl>
                                        <p:attrNameLst>
                                          <p:attrName>ppt_h</p:attrName>
                                        </p:attrNameLst>
                                      </p:cBhvr>
                                      <p:tavLst>
                                        <p:tav tm="0">
                                          <p:val>
                                            <p:strVal val="#ppt_h"/>
                                          </p:val>
                                        </p:tav>
                                        <p:tav tm="100000">
                                          <p:val>
                                            <p:strVal val="#ppt_h"/>
                                          </p:val>
                                        </p:tav>
                                      </p:tavLst>
                                    </p:anim>
                                    <p:anim calcmode="lin" valueType="num">
                                      <p:cBhvr>
                                        <p:cTn id="9" dur="500" fill="hold"/>
                                        <p:tgtEl>
                                          <p:spTgt spid="12"/>
                                        </p:tgtEl>
                                        <p:attrNameLst>
                                          <p:attrName>ppt_x</p:attrName>
                                        </p:attrNameLst>
                                      </p:cBhvr>
                                      <p:tavLst>
                                        <p:tav tm="0">
                                          <p:val>
                                            <p:strVal val="#ppt_x-.2"/>
                                          </p:val>
                                        </p:tav>
                                        <p:tav tm="100000">
                                          <p:val>
                                            <p:strVal val="#ppt_x"/>
                                          </p:val>
                                        </p:tav>
                                      </p:tavLst>
                                    </p:anim>
                                    <p:anim calcmode="lin" valueType="num">
                                      <p:cBhvr>
                                        <p:cTn id="10" dur="500" fill="hold"/>
                                        <p:tgtEl>
                                          <p:spTgt spid="12"/>
                                        </p:tgtEl>
                                        <p:attrNameLst>
                                          <p:attrName>ppt_y</p:attrName>
                                        </p:attrNameLst>
                                      </p:cBhvr>
                                      <p:tavLst>
                                        <p:tav tm="0">
                                          <p:val>
                                            <p:strVal val="#ppt_y"/>
                                          </p:val>
                                        </p:tav>
                                        <p:tav tm="100000">
                                          <p:val>
                                            <p:strVal val="#ppt_y"/>
                                          </p:val>
                                        </p:tav>
                                      </p:tavLst>
                                    </p:anim>
                                    <p:animEffect transition="in" filter="fade">
                                      <p:cBhvr>
                                        <p:cTn id="11" dur="500"/>
                                        <p:tgtEl>
                                          <p:spTgt spid="12"/>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strVal val="#ppt_w*0.05"/>
                                          </p:val>
                                        </p:tav>
                                        <p:tav tm="100000">
                                          <p:val>
                                            <p:strVal val="#ppt_w"/>
                                          </p:val>
                                        </p:tav>
                                      </p:tavLst>
                                    </p:anim>
                                    <p:anim calcmode="lin" valueType="num">
                                      <p:cBhvr>
                                        <p:cTn id="15" dur="500" fill="hold"/>
                                        <p:tgtEl>
                                          <p:spTgt spid="13"/>
                                        </p:tgtEl>
                                        <p:attrNameLst>
                                          <p:attrName>ppt_h</p:attrName>
                                        </p:attrNameLst>
                                      </p:cBhvr>
                                      <p:tavLst>
                                        <p:tav tm="0">
                                          <p:val>
                                            <p:strVal val="#ppt_h"/>
                                          </p:val>
                                        </p:tav>
                                        <p:tav tm="100000">
                                          <p:val>
                                            <p:strVal val="#ppt_h"/>
                                          </p:val>
                                        </p:tav>
                                      </p:tavLst>
                                    </p:anim>
                                    <p:anim calcmode="lin" valueType="num">
                                      <p:cBhvr>
                                        <p:cTn id="16" dur="500" fill="hold"/>
                                        <p:tgtEl>
                                          <p:spTgt spid="13"/>
                                        </p:tgtEl>
                                        <p:attrNameLst>
                                          <p:attrName>ppt_x</p:attrName>
                                        </p:attrNameLst>
                                      </p:cBhvr>
                                      <p:tavLst>
                                        <p:tav tm="0">
                                          <p:val>
                                            <p:strVal val="#ppt_x-.2"/>
                                          </p:val>
                                        </p:tav>
                                        <p:tav tm="100000">
                                          <p:val>
                                            <p:strVal val="#ppt_x"/>
                                          </p:val>
                                        </p:tav>
                                      </p:tavLst>
                                    </p:anim>
                                    <p:anim calcmode="lin" valueType="num">
                                      <p:cBhvr>
                                        <p:cTn id="17" dur="500" fill="hold"/>
                                        <p:tgtEl>
                                          <p:spTgt spid="13"/>
                                        </p:tgtEl>
                                        <p:attrNameLst>
                                          <p:attrName>ppt_y</p:attrName>
                                        </p:attrNameLst>
                                      </p:cBhvr>
                                      <p:tavLst>
                                        <p:tav tm="0">
                                          <p:val>
                                            <p:strVal val="#ppt_y"/>
                                          </p:val>
                                        </p:tav>
                                        <p:tav tm="100000">
                                          <p:val>
                                            <p:strVal val="#ppt_y"/>
                                          </p:val>
                                        </p:tav>
                                      </p:tavLst>
                                    </p:anim>
                                    <p:animEffect transition="in" filter="fade">
                                      <p:cBhvr>
                                        <p:cTn id="18" dur="500"/>
                                        <p:tgtEl>
                                          <p:spTgt spid="13"/>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strVal val="#ppt_w*0.05"/>
                                          </p:val>
                                        </p:tav>
                                        <p:tav tm="100000">
                                          <p:val>
                                            <p:strVal val="#ppt_w"/>
                                          </p:val>
                                        </p:tav>
                                      </p:tavLst>
                                    </p:anim>
                                    <p:anim calcmode="lin" valueType="num">
                                      <p:cBhvr>
                                        <p:cTn id="22" dur="500" fill="hold"/>
                                        <p:tgtEl>
                                          <p:spTgt spid="14"/>
                                        </p:tgtEl>
                                        <p:attrNameLst>
                                          <p:attrName>ppt_h</p:attrName>
                                        </p:attrNameLst>
                                      </p:cBhvr>
                                      <p:tavLst>
                                        <p:tav tm="0">
                                          <p:val>
                                            <p:strVal val="#ppt_h"/>
                                          </p:val>
                                        </p:tav>
                                        <p:tav tm="100000">
                                          <p:val>
                                            <p:strVal val="#ppt_h"/>
                                          </p:val>
                                        </p:tav>
                                      </p:tavLst>
                                    </p:anim>
                                    <p:anim calcmode="lin" valueType="num">
                                      <p:cBhvr>
                                        <p:cTn id="23" dur="500" fill="hold"/>
                                        <p:tgtEl>
                                          <p:spTgt spid="14"/>
                                        </p:tgtEl>
                                        <p:attrNameLst>
                                          <p:attrName>ppt_x</p:attrName>
                                        </p:attrNameLst>
                                      </p:cBhvr>
                                      <p:tavLst>
                                        <p:tav tm="0">
                                          <p:val>
                                            <p:strVal val="#ppt_x-.2"/>
                                          </p:val>
                                        </p:tav>
                                        <p:tav tm="100000">
                                          <p:val>
                                            <p:strVal val="#ppt_x"/>
                                          </p:val>
                                        </p:tav>
                                      </p:tavLst>
                                    </p:anim>
                                    <p:anim calcmode="lin" valueType="num">
                                      <p:cBhvr>
                                        <p:cTn id="24" dur="500" fill="hold"/>
                                        <p:tgtEl>
                                          <p:spTgt spid="14"/>
                                        </p:tgtEl>
                                        <p:attrNameLst>
                                          <p:attrName>ppt_y</p:attrName>
                                        </p:attrNameLst>
                                      </p:cBhvr>
                                      <p:tavLst>
                                        <p:tav tm="0">
                                          <p:val>
                                            <p:strVal val="#ppt_y"/>
                                          </p:val>
                                        </p:tav>
                                        <p:tav tm="100000">
                                          <p:val>
                                            <p:strVal val="#ppt_y"/>
                                          </p:val>
                                        </p:tav>
                                      </p:tavLst>
                                    </p:anim>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946" name="Rectangle 2"/>
          <p:cNvSpPr>
            <a:spLocks noGrp="1" noChangeArrowheads="1"/>
          </p:cNvSpPr>
          <p:nvPr>
            <p:ph type="title"/>
          </p:nvPr>
        </p:nvSpPr>
        <p:spPr/>
        <p:txBody>
          <a:bodyPr/>
          <a:lstStyle/>
          <a:p>
            <a:r>
              <a:rPr lang="en-US" sz="4000" dirty="0"/>
              <a:t>Scuba IQ </a:t>
            </a:r>
            <a:r>
              <a:rPr lang="en-US" sz="4000" dirty="0" smtClean="0"/>
              <a:t>Review</a:t>
            </a:r>
            <a:endParaRPr lang="en-US" sz="4000" dirty="0"/>
          </a:p>
        </p:txBody>
      </p:sp>
      <p:sp>
        <p:nvSpPr>
          <p:cNvPr id="82948" name="Rectangle 4"/>
          <p:cNvSpPr>
            <a:spLocks noChangeArrowheads="1"/>
          </p:cNvSpPr>
          <p:nvPr/>
        </p:nvSpPr>
        <p:spPr bwMode="auto">
          <a:xfrm>
            <a:off x="2395538" y="1208088"/>
            <a:ext cx="184150" cy="366712"/>
          </a:xfrm>
          <a:prstGeom prst="rect">
            <a:avLst/>
          </a:prstGeom>
          <a:noFill/>
          <a:ln w="9525">
            <a:noFill/>
            <a:miter lim="800000"/>
            <a:headEnd/>
            <a:tailEnd/>
          </a:ln>
          <a:effectLst/>
        </p:spPr>
        <p:txBody>
          <a:bodyPr wrap="none">
            <a:spAutoFit/>
          </a:bodyPr>
          <a:lstStyle/>
          <a:p>
            <a:endParaRPr lang="en-US"/>
          </a:p>
        </p:txBody>
      </p:sp>
      <p:sp>
        <p:nvSpPr>
          <p:cNvPr id="82949" name="Rectangle 5"/>
          <p:cNvSpPr>
            <a:spLocks noChangeArrowheads="1"/>
          </p:cNvSpPr>
          <p:nvPr/>
        </p:nvSpPr>
        <p:spPr bwMode="auto">
          <a:xfrm>
            <a:off x="2667000" y="1066800"/>
            <a:ext cx="6324600" cy="3306763"/>
          </a:xfrm>
          <a:prstGeom prst="rect">
            <a:avLst/>
          </a:prstGeom>
          <a:noFill/>
          <a:ln w="9525">
            <a:noFill/>
            <a:miter lim="800000"/>
            <a:headEnd/>
            <a:tailEnd/>
          </a:ln>
          <a:effectLst/>
        </p:spPr>
        <p:txBody>
          <a:bodyPr/>
          <a:lstStyle/>
          <a:p>
            <a:pPr marL="342900" indent="-342900">
              <a:spcBef>
                <a:spcPct val="20000"/>
              </a:spcBef>
            </a:pPr>
            <a:endParaRPr lang="en-US" sz="2400">
              <a:solidFill>
                <a:schemeClr val="bg1"/>
              </a:solidFill>
            </a:endParaRPr>
          </a:p>
        </p:txBody>
      </p:sp>
      <p:sp>
        <p:nvSpPr>
          <p:cNvPr id="82950" name="Rectangle 6"/>
          <p:cNvSpPr>
            <a:spLocks noChangeArrowheads="1"/>
          </p:cNvSpPr>
          <p:nvPr/>
        </p:nvSpPr>
        <p:spPr bwMode="auto">
          <a:xfrm>
            <a:off x="1371600" y="2286000"/>
            <a:ext cx="6553200" cy="1066800"/>
          </a:xfrm>
          <a:prstGeom prst="rect">
            <a:avLst/>
          </a:prstGeom>
          <a:noFill/>
          <a:ln w="9525">
            <a:noFill/>
            <a:miter lim="800000"/>
            <a:headEnd/>
            <a:tailEnd/>
          </a:ln>
          <a:effectLst/>
        </p:spPr>
        <p:txBody>
          <a:bodyPr/>
          <a:lstStyle/>
          <a:p>
            <a:pPr marL="609600" indent="-609600">
              <a:spcBef>
                <a:spcPct val="20000"/>
              </a:spcBef>
              <a:buFont typeface="Times" charset="0"/>
              <a:buNone/>
            </a:pPr>
            <a:r>
              <a:rPr lang="en-US" sz="2800" b="1" dirty="0" smtClean="0">
                <a:solidFill>
                  <a:srgbClr val="FCDB00"/>
                </a:solidFill>
              </a:rPr>
              <a:t> </a:t>
            </a:r>
            <a:r>
              <a:rPr lang="en-US" sz="2800" b="1" dirty="0">
                <a:solidFill>
                  <a:srgbClr val="FCDB00"/>
                </a:solidFill>
              </a:rPr>
              <a:t>	</a:t>
            </a:r>
            <a:r>
              <a:rPr lang="en-US" sz="2800" dirty="0">
                <a:solidFill>
                  <a:schemeClr val="bg1"/>
                </a:solidFill>
              </a:rPr>
              <a:t>How</a:t>
            </a:r>
            <a:r>
              <a:rPr lang="ru-RU" sz="2800" dirty="0">
                <a:solidFill>
                  <a:schemeClr val="bg1"/>
                </a:solidFill>
              </a:rPr>
              <a:t> do we determine if a person is breathing?</a:t>
            </a:r>
            <a:endParaRPr lang="en-US" sz="2800" dirty="0">
              <a:solidFill>
                <a:schemeClr val="bg1"/>
              </a:solidFill>
            </a:endParaRPr>
          </a:p>
          <a:p>
            <a:pPr marL="609600" indent="-609600">
              <a:spcBef>
                <a:spcPct val="20000"/>
              </a:spcBef>
            </a:pPr>
            <a:endParaRPr lang="en-US" dirty="0">
              <a:solidFill>
                <a:schemeClr val="bg1"/>
              </a:solidFill>
            </a:endParaRPr>
          </a:p>
        </p:txBody>
      </p:sp>
      <p:sp>
        <p:nvSpPr>
          <p:cNvPr id="7" name="Slide Number Placeholder 6"/>
          <p:cNvSpPr>
            <a:spLocks noGrp="1"/>
          </p:cNvSpPr>
          <p:nvPr>
            <p:ph type="sldNum" sz="quarter" idx="12"/>
          </p:nvPr>
        </p:nvSpPr>
        <p:spPr/>
        <p:txBody>
          <a:bodyPr/>
          <a:lstStyle/>
          <a:p>
            <a:fld id="{031A6A8E-E912-4501-8AD3-CBFDBC0F7E08}" type="slidenum">
              <a:rPr lang="en-US" smtClean="0"/>
              <a:pPr/>
              <a:t>43</a:t>
            </a:fld>
            <a:endParaRPr lang="en-US"/>
          </a:p>
        </p:txBody>
      </p:sp>
      <p:sp>
        <p:nvSpPr>
          <p:cNvPr id="8" name="Footer Placeholder 7"/>
          <p:cNvSpPr>
            <a:spLocks noGrp="1"/>
          </p:cNvSpPr>
          <p:nvPr>
            <p:ph type="ftr" sz="quarter" idx="11"/>
          </p:nvPr>
        </p:nvSpPr>
        <p:spPr/>
        <p:txBody>
          <a:bodyPr/>
          <a:lstStyle/>
          <a:p>
            <a:r>
              <a:rPr lang="en-US" smtClean="0"/>
              <a:t>www.tdisdi.com</a:t>
            </a:r>
            <a:endParaRPr lang="en-US"/>
          </a:p>
        </p:txBody>
      </p:sp>
      <p:sp>
        <p:nvSpPr>
          <p:cNvPr id="10" name="Donut 9"/>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8</a:t>
            </a:r>
            <a:endParaRPr lang="en-US" sz="4800" b="1" dirty="0">
              <a:solidFill>
                <a:schemeClr val="bg1"/>
              </a:solidFill>
            </a:endParaRPr>
          </a:p>
        </p:txBody>
      </p:sp>
      <p:sp>
        <p:nvSpPr>
          <p:cNvPr id="12" name="Rounded Rectangle 11"/>
          <p:cNvSpPr/>
          <p:nvPr/>
        </p:nvSpPr>
        <p:spPr>
          <a:xfrm>
            <a:off x="685800" y="3581400"/>
            <a:ext cx="8001000" cy="1143000"/>
          </a:xfrm>
          <a:prstGeom prst="roundRect">
            <a:avLst>
              <a:gd name="adj" fmla="val 16527"/>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4" name="Rectangle 5"/>
          <p:cNvSpPr>
            <a:spLocks noChangeArrowheads="1"/>
          </p:cNvSpPr>
          <p:nvPr/>
        </p:nvSpPr>
        <p:spPr bwMode="auto">
          <a:xfrm>
            <a:off x="1371600" y="3733800"/>
            <a:ext cx="6705600" cy="2743200"/>
          </a:xfrm>
          <a:prstGeom prst="rect">
            <a:avLst/>
          </a:prstGeom>
          <a:noFill/>
          <a:ln w="9525">
            <a:noFill/>
            <a:miter lim="800000"/>
            <a:headEnd/>
            <a:tailEnd/>
          </a:ln>
          <a:effectLst/>
        </p:spPr>
        <p:txBody>
          <a:bodyPr/>
          <a:lstStyle/>
          <a:p>
            <a:pPr marL="609600" indent="-609600">
              <a:buFontTx/>
              <a:buNone/>
            </a:pPr>
            <a:r>
              <a:rPr lang="ru-RU" sz="2400" dirty="0" smtClean="0">
                <a:solidFill>
                  <a:schemeClr val="bg1"/>
                </a:solidFill>
              </a:rPr>
              <a:t>	Look, listen, and feel;  the victim’s skin color also may be a good indication of respiration</a:t>
            </a:r>
            <a:endParaRPr lang="ru-RU" sz="2400" dirty="0">
              <a:solidFill>
                <a:schemeClr val="bg1"/>
              </a:solidFill>
            </a:endParaRPr>
          </a:p>
        </p:txBody>
      </p:sp>
      <p:sp>
        <p:nvSpPr>
          <p:cNvPr id="15" name="TextBox 14"/>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ppt_w*0.05"/>
                                          </p:val>
                                        </p:tav>
                                        <p:tav tm="100000">
                                          <p:val>
                                            <p:strVal val="#ppt_w"/>
                                          </p:val>
                                        </p:tav>
                                      </p:tavLst>
                                    </p:anim>
                                    <p:anim calcmode="lin" valueType="num">
                                      <p:cBhvr>
                                        <p:cTn id="8" dur="500" fill="hold"/>
                                        <p:tgtEl>
                                          <p:spTgt spid="12"/>
                                        </p:tgtEl>
                                        <p:attrNameLst>
                                          <p:attrName>ppt_h</p:attrName>
                                        </p:attrNameLst>
                                      </p:cBhvr>
                                      <p:tavLst>
                                        <p:tav tm="0">
                                          <p:val>
                                            <p:strVal val="#ppt_h"/>
                                          </p:val>
                                        </p:tav>
                                        <p:tav tm="100000">
                                          <p:val>
                                            <p:strVal val="#ppt_h"/>
                                          </p:val>
                                        </p:tav>
                                      </p:tavLst>
                                    </p:anim>
                                    <p:anim calcmode="lin" valueType="num">
                                      <p:cBhvr>
                                        <p:cTn id="9" dur="500" fill="hold"/>
                                        <p:tgtEl>
                                          <p:spTgt spid="12"/>
                                        </p:tgtEl>
                                        <p:attrNameLst>
                                          <p:attrName>ppt_x</p:attrName>
                                        </p:attrNameLst>
                                      </p:cBhvr>
                                      <p:tavLst>
                                        <p:tav tm="0">
                                          <p:val>
                                            <p:strVal val="#ppt_x-.2"/>
                                          </p:val>
                                        </p:tav>
                                        <p:tav tm="100000">
                                          <p:val>
                                            <p:strVal val="#ppt_x"/>
                                          </p:val>
                                        </p:tav>
                                      </p:tavLst>
                                    </p:anim>
                                    <p:anim calcmode="lin" valueType="num">
                                      <p:cBhvr>
                                        <p:cTn id="10" dur="500" fill="hold"/>
                                        <p:tgtEl>
                                          <p:spTgt spid="12"/>
                                        </p:tgtEl>
                                        <p:attrNameLst>
                                          <p:attrName>ppt_y</p:attrName>
                                        </p:attrNameLst>
                                      </p:cBhvr>
                                      <p:tavLst>
                                        <p:tav tm="0">
                                          <p:val>
                                            <p:strVal val="#ppt_y"/>
                                          </p:val>
                                        </p:tav>
                                        <p:tav tm="100000">
                                          <p:val>
                                            <p:strVal val="#ppt_y"/>
                                          </p:val>
                                        </p:tav>
                                      </p:tavLst>
                                    </p:anim>
                                    <p:animEffect transition="in" filter="fade">
                                      <p:cBhvr>
                                        <p:cTn id="11" dur="500"/>
                                        <p:tgtEl>
                                          <p:spTgt spid="12"/>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strVal val="#ppt_w*0.05"/>
                                          </p:val>
                                        </p:tav>
                                        <p:tav tm="100000">
                                          <p:val>
                                            <p:strVal val="#ppt_w"/>
                                          </p:val>
                                        </p:tav>
                                      </p:tavLst>
                                    </p:anim>
                                    <p:anim calcmode="lin" valueType="num">
                                      <p:cBhvr>
                                        <p:cTn id="15" dur="500" fill="hold"/>
                                        <p:tgtEl>
                                          <p:spTgt spid="13"/>
                                        </p:tgtEl>
                                        <p:attrNameLst>
                                          <p:attrName>ppt_h</p:attrName>
                                        </p:attrNameLst>
                                      </p:cBhvr>
                                      <p:tavLst>
                                        <p:tav tm="0">
                                          <p:val>
                                            <p:strVal val="#ppt_h"/>
                                          </p:val>
                                        </p:tav>
                                        <p:tav tm="100000">
                                          <p:val>
                                            <p:strVal val="#ppt_h"/>
                                          </p:val>
                                        </p:tav>
                                      </p:tavLst>
                                    </p:anim>
                                    <p:anim calcmode="lin" valueType="num">
                                      <p:cBhvr>
                                        <p:cTn id="16" dur="500" fill="hold"/>
                                        <p:tgtEl>
                                          <p:spTgt spid="13"/>
                                        </p:tgtEl>
                                        <p:attrNameLst>
                                          <p:attrName>ppt_x</p:attrName>
                                        </p:attrNameLst>
                                      </p:cBhvr>
                                      <p:tavLst>
                                        <p:tav tm="0">
                                          <p:val>
                                            <p:strVal val="#ppt_x-.2"/>
                                          </p:val>
                                        </p:tav>
                                        <p:tav tm="100000">
                                          <p:val>
                                            <p:strVal val="#ppt_x"/>
                                          </p:val>
                                        </p:tav>
                                      </p:tavLst>
                                    </p:anim>
                                    <p:anim calcmode="lin" valueType="num">
                                      <p:cBhvr>
                                        <p:cTn id="17" dur="500" fill="hold"/>
                                        <p:tgtEl>
                                          <p:spTgt spid="13"/>
                                        </p:tgtEl>
                                        <p:attrNameLst>
                                          <p:attrName>ppt_y</p:attrName>
                                        </p:attrNameLst>
                                      </p:cBhvr>
                                      <p:tavLst>
                                        <p:tav tm="0">
                                          <p:val>
                                            <p:strVal val="#ppt_y"/>
                                          </p:val>
                                        </p:tav>
                                        <p:tav tm="100000">
                                          <p:val>
                                            <p:strVal val="#ppt_y"/>
                                          </p:val>
                                        </p:tav>
                                      </p:tavLst>
                                    </p:anim>
                                    <p:animEffect transition="in" filter="fade">
                                      <p:cBhvr>
                                        <p:cTn id="18" dur="500"/>
                                        <p:tgtEl>
                                          <p:spTgt spid="13"/>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strVal val="#ppt_w*0.05"/>
                                          </p:val>
                                        </p:tav>
                                        <p:tav tm="100000">
                                          <p:val>
                                            <p:strVal val="#ppt_w"/>
                                          </p:val>
                                        </p:tav>
                                      </p:tavLst>
                                    </p:anim>
                                    <p:anim calcmode="lin" valueType="num">
                                      <p:cBhvr>
                                        <p:cTn id="22" dur="500" fill="hold"/>
                                        <p:tgtEl>
                                          <p:spTgt spid="14"/>
                                        </p:tgtEl>
                                        <p:attrNameLst>
                                          <p:attrName>ppt_h</p:attrName>
                                        </p:attrNameLst>
                                      </p:cBhvr>
                                      <p:tavLst>
                                        <p:tav tm="0">
                                          <p:val>
                                            <p:strVal val="#ppt_h"/>
                                          </p:val>
                                        </p:tav>
                                        <p:tav tm="100000">
                                          <p:val>
                                            <p:strVal val="#ppt_h"/>
                                          </p:val>
                                        </p:tav>
                                      </p:tavLst>
                                    </p:anim>
                                    <p:anim calcmode="lin" valueType="num">
                                      <p:cBhvr>
                                        <p:cTn id="23" dur="500" fill="hold"/>
                                        <p:tgtEl>
                                          <p:spTgt spid="14"/>
                                        </p:tgtEl>
                                        <p:attrNameLst>
                                          <p:attrName>ppt_x</p:attrName>
                                        </p:attrNameLst>
                                      </p:cBhvr>
                                      <p:tavLst>
                                        <p:tav tm="0">
                                          <p:val>
                                            <p:strVal val="#ppt_x-.2"/>
                                          </p:val>
                                        </p:tav>
                                        <p:tav tm="100000">
                                          <p:val>
                                            <p:strVal val="#ppt_x"/>
                                          </p:val>
                                        </p:tav>
                                      </p:tavLst>
                                    </p:anim>
                                    <p:anim calcmode="lin" valueType="num">
                                      <p:cBhvr>
                                        <p:cTn id="24" dur="500" fill="hold"/>
                                        <p:tgtEl>
                                          <p:spTgt spid="14"/>
                                        </p:tgtEl>
                                        <p:attrNameLst>
                                          <p:attrName>ppt_y</p:attrName>
                                        </p:attrNameLst>
                                      </p:cBhvr>
                                      <p:tavLst>
                                        <p:tav tm="0">
                                          <p:val>
                                            <p:strVal val="#ppt_y"/>
                                          </p:val>
                                        </p:tav>
                                        <p:tav tm="100000">
                                          <p:val>
                                            <p:strVal val="#ppt_y"/>
                                          </p:val>
                                        </p:tav>
                                      </p:tavLst>
                                    </p:anim>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838200" y="2895600"/>
            <a:ext cx="7620000" cy="1524000"/>
          </a:xfrm>
        </p:spPr>
        <p:txBody>
          <a:bodyPr/>
          <a:lstStyle/>
          <a:p>
            <a:pPr indent="-222250" algn="ctr">
              <a:buFontTx/>
              <a:buNone/>
            </a:pPr>
            <a:r>
              <a:rPr lang="en-US" sz="4400" b="1" i="1" dirty="0">
                <a:solidFill>
                  <a:schemeClr val="accent1"/>
                </a:solidFill>
              </a:rPr>
              <a:t>Any Questions</a:t>
            </a:r>
            <a:r>
              <a:rPr lang="en-US" sz="1400" b="1" i="1" dirty="0">
                <a:solidFill>
                  <a:schemeClr val="accent1"/>
                </a:solidFill>
              </a:rPr>
              <a:t> </a:t>
            </a:r>
            <a:r>
              <a:rPr lang="en-US" sz="4400" b="1" i="1" dirty="0">
                <a:solidFill>
                  <a:schemeClr val="accent1"/>
                </a:solidFill>
              </a:rPr>
              <a:t>?</a:t>
            </a:r>
          </a:p>
          <a:p>
            <a:pPr lvl="1">
              <a:buFontTx/>
              <a:buNone/>
            </a:pPr>
            <a:endParaRPr lang="en-US" dirty="0"/>
          </a:p>
        </p:txBody>
      </p:sp>
      <p:sp>
        <p:nvSpPr>
          <p:cNvPr id="4" name="Footer Placeholder 3"/>
          <p:cNvSpPr>
            <a:spLocks noGrp="1"/>
          </p:cNvSpPr>
          <p:nvPr>
            <p:ph type="ftr" sz="quarter" idx="11"/>
          </p:nvPr>
        </p:nvSpPr>
        <p:spPr/>
        <p:txBody>
          <a:bodyPr/>
          <a:lstStyle/>
          <a:p>
            <a:r>
              <a:rPr lang="en-US" smtClean="0"/>
              <a:t>www.tdisdi.com</a:t>
            </a:r>
            <a:endParaRPr lang="en-US"/>
          </a:p>
        </p:txBody>
      </p:sp>
      <p:sp>
        <p:nvSpPr>
          <p:cNvPr id="5" name="Slide Number Placeholder 4"/>
          <p:cNvSpPr>
            <a:spLocks noGrp="1"/>
          </p:cNvSpPr>
          <p:nvPr>
            <p:ph type="sldNum" sz="quarter" idx="12"/>
          </p:nvPr>
        </p:nvSpPr>
        <p:spPr/>
        <p:txBody>
          <a:bodyPr/>
          <a:lstStyle/>
          <a:p>
            <a:fld id="{031A6A8E-E912-4501-8AD3-CBFDBC0F7E08}" type="slidenum">
              <a:rPr lang="en-US" smtClean="0"/>
              <a:pPr/>
              <a:t>44</a:t>
            </a:fld>
            <a:endParaRPr lang="en-US"/>
          </a:p>
        </p:txBody>
      </p:sp>
    </p:spTree>
  </p:cSld>
  <p:clrMapOvr>
    <a:masterClrMapping/>
  </p:clrMapOvr>
  <p:transition advClick="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28650" y="579437"/>
            <a:ext cx="7886700" cy="1325563"/>
          </a:xfrm>
        </p:spPr>
        <p:txBody>
          <a:bodyPr>
            <a:normAutofit/>
          </a:bodyPr>
          <a:lstStyle/>
          <a:p>
            <a:r>
              <a:rPr lang="en-US" dirty="0"/>
              <a:t>Reach or Throw</a:t>
            </a:r>
          </a:p>
        </p:txBody>
      </p:sp>
      <p:sp>
        <p:nvSpPr>
          <p:cNvPr id="41987" name="Rectangle 3"/>
          <p:cNvSpPr>
            <a:spLocks noGrp="1" noChangeArrowheads="1"/>
          </p:cNvSpPr>
          <p:nvPr>
            <p:ph type="body" idx="1"/>
          </p:nvPr>
        </p:nvSpPr>
        <p:spPr>
          <a:xfrm>
            <a:off x="838200" y="2103437"/>
            <a:ext cx="7620000" cy="4525963"/>
          </a:xfrm>
        </p:spPr>
        <p:txBody>
          <a:bodyPr/>
          <a:lstStyle/>
          <a:p>
            <a:pPr>
              <a:buFontTx/>
              <a:buNone/>
            </a:pPr>
            <a:r>
              <a:rPr lang="en-US" sz="2800" b="1" dirty="0"/>
              <a:t>Remember that your own safety comes first</a:t>
            </a:r>
          </a:p>
          <a:p>
            <a:r>
              <a:rPr lang="en-US" sz="2400" dirty="0"/>
              <a:t>Reach out with an arm, keeping low and well balanced</a:t>
            </a:r>
          </a:p>
          <a:p>
            <a:r>
              <a:rPr lang="en-US" sz="2400" dirty="0"/>
              <a:t>Use another object to extend reach – oar, boat hook</a:t>
            </a:r>
          </a:p>
          <a:p>
            <a:r>
              <a:rPr lang="en-US" sz="2400" dirty="0"/>
              <a:t>Throw something to the victim – life ring, throw bag, floatation device</a:t>
            </a:r>
          </a:p>
          <a:p>
            <a:r>
              <a:rPr lang="en-US" sz="2400" dirty="0"/>
              <a:t>Then simply pull the victim back to shore or the boat</a:t>
            </a:r>
          </a:p>
        </p:txBody>
      </p:sp>
      <p:pic>
        <p:nvPicPr>
          <p:cNvPr id="41988" name="Picture 4" descr="Pulling person in pool.png                                     0000BCAF&#10;Maxtor 300                     C168EF42:"/>
          <p:cNvPicPr>
            <a:picLocks noChangeAspect="1" noChangeArrowheads="1"/>
          </p:cNvPicPr>
          <p:nvPr/>
        </p:nvPicPr>
        <p:blipFill>
          <a:blip r:embed="rId2" cstate="print"/>
          <a:srcRect/>
          <a:stretch>
            <a:fillRect/>
          </a:stretch>
        </p:blipFill>
        <p:spPr bwMode="auto">
          <a:xfrm rot="332293">
            <a:off x="3191967" y="4916418"/>
            <a:ext cx="2473854" cy="15240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28650" y="579437"/>
            <a:ext cx="7886700" cy="1325563"/>
          </a:xfrm>
        </p:spPr>
        <p:txBody>
          <a:bodyPr>
            <a:normAutofit/>
          </a:bodyPr>
          <a:lstStyle/>
          <a:p>
            <a:r>
              <a:rPr lang="en-US" dirty="0"/>
              <a:t>Reach or Throw</a:t>
            </a:r>
          </a:p>
        </p:txBody>
      </p:sp>
      <p:sp>
        <p:nvSpPr>
          <p:cNvPr id="43011" name="Rectangle 3"/>
          <p:cNvSpPr>
            <a:spLocks noGrp="1" noChangeArrowheads="1"/>
          </p:cNvSpPr>
          <p:nvPr>
            <p:ph type="body" idx="1"/>
          </p:nvPr>
        </p:nvSpPr>
        <p:spPr>
          <a:xfrm>
            <a:off x="838200" y="2103437"/>
            <a:ext cx="7620000" cy="4525963"/>
          </a:xfrm>
        </p:spPr>
        <p:txBody>
          <a:bodyPr/>
          <a:lstStyle/>
          <a:p>
            <a:pPr>
              <a:buFontTx/>
              <a:buNone/>
            </a:pPr>
            <a:r>
              <a:rPr lang="en-US" sz="2800" b="1" dirty="0"/>
              <a:t>Reaching or throwing is preferred</a:t>
            </a:r>
          </a:p>
          <a:p>
            <a:r>
              <a:rPr lang="en-US" sz="2400" dirty="0"/>
              <a:t>Eliminates the need for a rescuer to enter the water </a:t>
            </a:r>
          </a:p>
          <a:p>
            <a:r>
              <a:rPr lang="en-US" sz="2400" dirty="0"/>
              <a:t>Provides the quickest response</a:t>
            </a:r>
            <a:endParaRPr lang="en-US" dirty="0"/>
          </a:p>
        </p:txBody>
      </p:sp>
      <p:pic>
        <p:nvPicPr>
          <p:cNvPr id="43012" name="Picture 4" descr="Diver hanging on float.png                                     0000BCAF&#10;Maxtor 300                     C168EF42:"/>
          <p:cNvPicPr>
            <a:picLocks noChangeAspect="1" noChangeArrowheads="1"/>
          </p:cNvPicPr>
          <p:nvPr/>
        </p:nvPicPr>
        <p:blipFill>
          <a:blip r:embed="rId2" cstate="print"/>
          <a:srcRect/>
          <a:stretch>
            <a:fillRect/>
          </a:stretch>
        </p:blipFill>
        <p:spPr bwMode="auto">
          <a:xfrm>
            <a:off x="5638800" y="3200400"/>
            <a:ext cx="1951038" cy="27432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28650" y="579437"/>
            <a:ext cx="7886700" cy="1325563"/>
          </a:xfrm>
        </p:spPr>
        <p:txBody>
          <a:bodyPr>
            <a:normAutofit/>
          </a:bodyPr>
          <a:lstStyle/>
          <a:p>
            <a:r>
              <a:rPr lang="en-US" dirty="0"/>
              <a:t>Swimming Rescues</a:t>
            </a:r>
          </a:p>
        </p:txBody>
      </p:sp>
      <p:sp>
        <p:nvSpPr>
          <p:cNvPr id="44035" name="Rectangle 3"/>
          <p:cNvSpPr>
            <a:spLocks noGrp="1" noChangeArrowheads="1"/>
          </p:cNvSpPr>
          <p:nvPr>
            <p:ph type="body" idx="1"/>
          </p:nvPr>
        </p:nvSpPr>
        <p:spPr>
          <a:xfrm>
            <a:off x="838200" y="2103437"/>
            <a:ext cx="8305800" cy="4525963"/>
          </a:xfrm>
        </p:spPr>
        <p:txBody>
          <a:bodyPr/>
          <a:lstStyle/>
          <a:p>
            <a:pPr>
              <a:buFontTx/>
              <a:buNone/>
            </a:pPr>
            <a:r>
              <a:rPr lang="en-US" sz="2800" b="1" dirty="0"/>
              <a:t>Don’t allow yourself to become another </a:t>
            </a:r>
          </a:p>
          <a:p>
            <a:pPr>
              <a:spcBef>
                <a:spcPct val="0"/>
              </a:spcBef>
              <a:buFontTx/>
              <a:buNone/>
            </a:pPr>
            <a:r>
              <a:rPr lang="en-US" sz="2800" b="1" dirty="0"/>
              <a:t>victim</a:t>
            </a:r>
          </a:p>
          <a:p>
            <a:r>
              <a:rPr lang="en-US" sz="2400" dirty="0"/>
              <a:t>Be certain of your ability to swim the distance and then tow the person back </a:t>
            </a:r>
          </a:p>
          <a:p>
            <a:r>
              <a:rPr lang="en-US" sz="2400" dirty="0"/>
              <a:t>If possible, take a floatation device – it provides additional support, and keeps the victim at arm’s length</a:t>
            </a:r>
          </a:p>
          <a:p>
            <a:r>
              <a:rPr lang="en-US" sz="2400" dirty="0"/>
              <a:t>Approach with a heads-up front crawl, keeping victim in view</a:t>
            </a:r>
          </a:p>
          <a:p>
            <a:r>
              <a:rPr lang="en-US" sz="2400" dirty="0"/>
              <a:t>Stop out-of-reach and observe behavior of victim</a:t>
            </a:r>
          </a:p>
        </p:txBody>
      </p:sp>
      <p:sp>
        <p:nvSpPr>
          <p:cNvPr id="4" name="Slide Number Placeholder 3"/>
          <p:cNvSpPr>
            <a:spLocks noGrp="1"/>
          </p:cNvSpPr>
          <p:nvPr>
            <p:ph type="sldNum" sz="quarter" idx="12"/>
          </p:nvPr>
        </p:nvSpPr>
        <p:spPr/>
        <p:txBody>
          <a:bodyPr/>
          <a:lstStyle/>
          <a:p>
            <a:fld id="{031A6A8E-E912-4501-8AD3-CBFDBC0F7E08}"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28650" y="579437"/>
            <a:ext cx="7886700" cy="1325563"/>
          </a:xfrm>
        </p:spPr>
        <p:txBody>
          <a:bodyPr>
            <a:normAutofit/>
          </a:bodyPr>
          <a:lstStyle/>
          <a:p>
            <a:r>
              <a:rPr lang="en-US" dirty="0"/>
              <a:t>Swimming Rescues</a:t>
            </a:r>
          </a:p>
        </p:txBody>
      </p:sp>
      <p:sp>
        <p:nvSpPr>
          <p:cNvPr id="45059" name="Rectangle 3"/>
          <p:cNvSpPr>
            <a:spLocks noGrp="1" noChangeArrowheads="1"/>
          </p:cNvSpPr>
          <p:nvPr>
            <p:ph type="body" idx="1"/>
          </p:nvPr>
        </p:nvSpPr>
        <p:spPr>
          <a:xfrm>
            <a:off x="838200" y="2133600"/>
            <a:ext cx="7620000" cy="4525963"/>
          </a:xfrm>
        </p:spPr>
        <p:txBody>
          <a:bodyPr/>
          <a:lstStyle/>
          <a:p>
            <a:pPr>
              <a:buFontTx/>
              <a:buNone/>
            </a:pPr>
            <a:r>
              <a:rPr lang="en-US" sz="2800" b="1" dirty="0"/>
              <a:t>If the victim seems under control . . .</a:t>
            </a:r>
          </a:p>
          <a:p>
            <a:r>
              <a:rPr lang="en-US" sz="2400" dirty="0"/>
              <a:t>Extend the floatation device</a:t>
            </a:r>
          </a:p>
          <a:p>
            <a:r>
              <a:rPr lang="en-US" sz="2400" dirty="0"/>
              <a:t>Have the victim roll onto his back</a:t>
            </a:r>
          </a:p>
          <a:p>
            <a:r>
              <a:rPr lang="en-US" sz="2400" dirty="0"/>
              <a:t>Have the victim breathe deeply</a:t>
            </a:r>
          </a:p>
          <a:p>
            <a:r>
              <a:rPr lang="en-US" sz="2400" dirty="0"/>
              <a:t>Continue to talk to the victim during tow</a:t>
            </a:r>
          </a:p>
        </p:txBody>
      </p:sp>
      <p:sp>
        <p:nvSpPr>
          <p:cNvPr id="4" name="Slide Number Placeholder 3"/>
          <p:cNvSpPr>
            <a:spLocks noGrp="1"/>
          </p:cNvSpPr>
          <p:nvPr>
            <p:ph type="sldNum" sz="quarter" idx="12"/>
          </p:nvPr>
        </p:nvSpPr>
        <p:spPr/>
        <p:txBody>
          <a:bodyPr/>
          <a:lstStyle/>
          <a:p>
            <a:fld id="{031A6A8E-E912-4501-8AD3-CBFDBC0F7E08}"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28650" y="579437"/>
            <a:ext cx="7886700" cy="1325563"/>
          </a:xfrm>
        </p:spPr>
        <p:txBody>
          <a:bodyPr>
            <a:normAutofit/>
          </a:bodyPr>
          <a:lstStyle/>
          <a:p>
            <a:r>
              <a:rPr lang="en-US" dirty="0"/>
              <a:t>Swimming Rescues</a:t>
            </a:r>
          </a:p>
        </p:txBody>
      </p:sp>
      <p:sp>
        <p:nvSpPr>
          <p:cNvPr id="46083" name="Rectangle 3"/>
          <p:cNvSpPr>
            <a:spLocks noGrp="1" noChangeArrowheads="1"/>
          </p:cNvSpPr>
          <p:nvPr>
            <p:ph type="body" idx="1"/>
          </p:nvPr>
        </p:nvSpPr>
        <p:spPr>
          <a:xfrm>
            <a:off x="838200" y="2133600"/>
            <a:ext cx="5486400" cy="4525963"/>
          </a:xfrm>
        </p:spPr>
        <p:txBody>
          <a:bodyPr/>
          <a:lstStyle/>
          <a:p>
            <a:pPr>
              <a:buFontTx/>
              <a:buNone/>
            </a:pPr>
            <a:r>
              <a:rPr lang="en-US" sz="2800" b="1" dirty="0"/>
              <a:t>Panicky diver at surface</a:t>
            </a:r>
            <a:r>
              <a:rPr lang="en-US" b="1" dirty="0"/>
              <a:t> </a:t>
            </a:r>
          </a:p>
          <a:p>
            <a:r>
              <a:rPr lang="en-US" sz="2400" dirty="0"/>
              <a:t>A panicked diver loses control, and is unable to  care for himself</a:t>
            </a:r>
          </a:p>
          <a:p>
            <a:r>
              <a:rPr lang="en-US" sz="2400" dirty="0"/>
              <a:t>Victim requires immediate assistance – risk of exhaustion and drowning</a:t>
            </a:r>
          </a:p>
          <a:p>
            <a:r>
              <a:rPr lang="en-US" sz="2400" dirty="0"/>
              <a:t>Stop out-of-reach and try to communicate</a:t>
            </a:r>
          </a:p>
          <a:p>
            <a:r>
              <a:rPr lang="en-US" sz="2400" dirty="0"/>
              <a:t>Instruct victim to inflate his own BC</a:t>
            </a:r>
          </a:p>
        </p:txBody>
      </p:sp>
      <p:pic>
        <p:nvPicPr>
          <p:cNvPr id="46084" name="Picture 4"/>
          <p:cNvPicPr>
            <a:picLocks noChangeAspect="1" noChangeArrowheads="1"/>
          </p:cNvPicPr>
          <p:nvPr/>
        </p:nvPicPr>
        <p:blipFill>
          <a:blip r:embed="rId2" cstate="print"/>
          <a:srcRect/>
          <a:stretch>
            <a:fillRect/>
          </a:stretch>
        </p:blipFill>
        <p:spPr bwMode="auto">
          <a:xfrm rot="330151">
            <a:off x="6383966" y="3079418"/>
            <a:ext cx="2318910" cy="154594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theme/theme1.xml><?xml version="1.0" encoding="utf-8"?>
<a:theme xmlns:a="http://schemas.openxmlformats.org/drawingml/2006/main" name="Theme1">
  <a:themeElements>
    <a:clrScheme name="Scuba Dive">
      <a:dk1>
        <a:sysClr val="windowText" lastClr="000000"/>
      </a:dk1>
      <a:lt1>
        <a:sysClr val="window" lastClr="FFFFFF"/>
      </a:lt1>
      <a:dk2>
        <a:srgbClr val="595959"/>
      </a:dk2>
      <a:lt2>
        <a:srgbClr val="E7E6E6"/>
      </a:lt2>
      <a:accent1>
        <a:srgbClr val="0F6BB5"/>
      </a:accent1>
      <a:accent2>
        <a:srgbClr val="00A1B2"/>
      </a:accent2>
      <a:accent3>
        <a:srgbClr val="6DC4E9"/>
      </a:accent3>
      <a:accent4>
        <a:srgbClr val="69C184"/>
      </a:accent4>
      <a:accent5>
        <a:srgbClr val="0E4B64"/>
      </a:accent5>
      <a:accent6>
        <a:srgbClr val="A87B4F"/>
      </a:accent6>
      <a:hlink>
        <a:srgbClr val="0F6BB5"/>
      </a:hlink>
      <a:folHlink>
        <a:srgbClr val="00A1B2"/>
      </a:folHlink>
    </a:clrScheme>
    <a:fontScheme name="Custom 1">
      <a:majorFont>
        <a:latin typeface="Myriad Pro"/>
        <a:ea typeface=""/>
        <a:cs typeface=""/>
      </a:majorFont>
      <a:minorFont>
        <a:latin typeface="Myriad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185</TotalTime>
  <Words>1972</Words>
  <Application>Microsoft Office PowerPoint</Application>
  <PresentationFormat>On-screen Show (4:3)</PresentationFormat>
  <Paragraphs>367</Paragraphs>
  <Slides>44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Myriad Pro</vt:lpstr>
      <vt:lpstr>Wingdings</vt:lpstr>
      <vt:lpstr>Times</vt:lpstr>
      <vt:lpstr>Calibri</vt:lpstr>
      <vt:lpstr>Times New Roman</vt:lpstr>
      <vt:lpstr>Theme1</vt:lpstr>
      <vt:lpstr>Chapter Four</vt:lpstr>
      <vt:lpstr>Topics In This Chapter</vt:lpstr>
      <vt:lpstr>Emergencies at the Surface</vt:lpstr>
      <vt:lpstr>Staying Alert to Trouble</vt:lpstr>
      <vt:lpstr>Reach or Throw</vt:lpstr>
      <vt:lpstr>Reach or Throw</vt:lpstr>
      <vt:lpstr>Swimming Rescues</vt:lpstr>
      <vt:lpstr>Swimming Rescues</vt:lpstr>
      <vt:lpstr>Swimming Rescues</vt:lpstr>
      <vt:lpstr>Swimming Rescues</vt:lpstr>
      <vt:lpstr>Swimming Rescues</vt:lpstr>
      <vt:lpstr>Tired Diver Assist</vt:lpstr>
      <vt:lpstr>Conscious Diver on the Surface </vt:lpstr>
      <vt:lpstr>Conscious Diver on the Surface </vt:lpstr>
      <vt:lpstr>Unconscious Diver on the Surface</vt:lpstr>
      <vt:lpstr>Unconscious Diver on the Surface</vt:lpstr>
      <vt:lpstr>Unconscious Diver on the Surface</vt:lpstr>
      <vt:lpstr>Unconscious Diver on the Surface</vt:lpstr>
      <vt:lpstr>Unconscious Diver on the Surface</vt:lpstr>
      <vt:lpstr>Rescue Breathing</vt:lpstr>
      <vt:lpstr>Rescue Breathing</vt:lpstr>
      <vt:lpstr>Rescue Breathing</vt:lpstr>
      <vt:lpstr>Rescue Breathing</vt:lpstr>
      <vt:lpstr>Rescue Breathing Techniques</vt:lpstr>
      <vt:lpstr>Rescue Breathing Techniques</vt:lpstr>
      <vt:lpstr>Rescue Breathing Techniques</vt:lpstr>
      <vt:lpstr>Equipment Removal</vt:lpstr>
      <vt:lpstr>Removing a Diver from the Water</vt:lpstr>
      <vt:lpstr>Removing a Diver from the Water</vt:lpstr>
      <vt:lpstr>Recovering a Person to a Boat</vt:lpstr>
      <vt:lpstr>Recovering a Person to a Boat</vt:lpstr>
      <vt:lpstr>Recovering a Person to a Boat</vt:lpstr>
      <vt:lpstr>Recovering a Person to a Boat</vt:lpstr>
      <vt:lpstr>Summary</vt:lpstr>
      <vt:lpstr>Slide 35</vt:lpstr>
      <vt:lpstr>Scuba IQ Review</vt:lpstr>
      <vt:lpstr>Scuba IQ Review</vt:lpstr>
      <vt:lpstr>Scuba IQ Review</vt:lpstr>
      <vt:lpstr>Scuba IQ Review</vt:lpstr>
      <vt:lpstr>Scuba IQ Review</vt:lpstr>
      <vt:lpstr>Scuba IQ Review</vt:lpstr>
      <vt:lpstr>Scuba IQ Review</vt:lpstr>
      <vt:lpstr>Scuba IQ Review</vt:lpstr>
      <vt:lpstr>Slide 44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Three</dc:title>
  <dc:creator>Aaron Lazar</dc:creator>
  <cp:lastModifiedBy>Aaron Lazar</cp:lastModifiedBy>
  <cp:revision>19</cp:revision>
  <dcterms:created xsi:type="dcterms:W3CDTF">2017-05-16T19:40:59Z</dcterms:created>
  <dcterms:modified xsi:type="dcterms:W3CDTF">2017-06-21T21:50:54Z</dcterms:modified>
</cp:coreProperties>
</file>