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2"/>
  </p:notesMasterIdLst>
  <p:sldIdLst>
    <p:sldId id="28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8" r:id="rId25"/>
    <p:sldId id="281" r:id="rId26"/>
    <p:sldId id="282" r:id="rId27"/>
    <p:sldId id="283" r:id="rId28"/>
    <p:sldId id="284" r:id="rId29"/>
    <p:sldId id="285" r:id="rId30"/>
    <p:sldId id="289" r:id="rId31"/>
  </p:sldIdLst>
  <p:sldSz cx="9144000" cy="6858000" type="screen4x3"/>
  <p:notesSz cx="6858000" cy="9144000"/>
  <p:embeddedFontLs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48D5-DD5F-402C-AA71-55260885D3B7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FF7A-6D82-433E-98F2-AC67E4538F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8632C-3CAD-40E1-8871-BF4694AD12E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F5A7-D355-4879-8007-E2AE1DC8DD61}" type="slidenum">
              <a:rPr lang="en-US"/>
              <a:pPr/>
              <a:t>24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47485-7A61-4E6A-B404-1E3A44C92954}" type="slidenum">
              <a:rPr lang="en-US"/>
              <a:pPr/>
              <a:t>30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" y="-8092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3576679"/>
            <a:ext cx="7772400" cy="791039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8" y="4476909"/>
            <a:ext cx="6858000" cy="5485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C0C9-40B4-4774-84EF-4E6C095F5BC3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9488" y="1797050"/>
            <a:ext cx="6392862" cy="1123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2166" y="6247051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www.tdisdi.com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65211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50E7-9CC5-46AA-B329-EB4C7B9E671F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5827123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97F-E4F2-4DF1-B9A0-E293E1657E72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3044135"/>
      </p:ext>
    </p:extLst>
  </p:cSld>
  <p:clrMapOvr>
    <a:masterClrMapping/>
  </p:clrMapOvr>
  <p:transition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8124-C13E-4355-8820-9FD9D04591CD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7571228"/>
      </p:ext>
    </p:extLst>
  </p:cSld>
  <p:clrMapOvr>
    <a:masterClrMapping/>
  </p:clrMapOvr>
  <p:transition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A87F-00F3-4C99-AB9C-AE603F81F190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425688"/>
      </p:ext>
    </p:extLst>
  </p:cSld>
  <p:clrMapOvr>
    <a:masterClrMapping/>
  </p:clrMapOvr>
  <p:transition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7F3-7135-4579-8F8E-701314951763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9655184"/>
      </p:ext>
    </p:extLst>
  </p:cSld>
  <p:clrMapOvr>
    <a:masterClrMapping/>
  </p:clrMapOvr>
  <p:transition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3E5D-BAEC-4204-AD07-D1BA0876CA00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807774"/>
      </p:ext>
    </p:extLst>
  </p:cSld>
  <p:clrMapOvr>
    <a:masterClrMapping/>
  </p:clrMapOvr>
  <p:transition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08EF-E786-4A4D-8440-1445E5D6C64D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787326"/>
      </p:ext>
    </p:extLst>
  </p:cSld>
  <p:clrMapOvr>
    <a:masterClrMapping/>
  </p:clrMapOvr>
  <p:transition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F801-DF76-4E1F-AC88-A4C38645723A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7342360"/>
      </p:ext>
    </p:extLst>
  </p:cSld>
  <p:clrMapOvr>
    <a:masterClrMapping/>
  </p:clrMapOvr>
  <p:transition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C52A-208A-4F82-8372-0D549AEA8449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475274"/>
      </p:ext>
    </p:extLst>
  </p:cSld>
  <p:clrMapOvr>
    <a:masterClrMapping/>
  </p:clrMapOvr>
  <p:transition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92FE-881B-4C75-BF89-36A72C48CA18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133053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41F7-933A-41D0-9450-5388D6475019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2714" y="2209800"/>
            <a:ext cx="4232275" cy="360838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5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6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293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2191167897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17FE-1859-4A58-8D35-245123E8517E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2714" y="2209800"/>
            <a:ext cx="4232275" cy="1463984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285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US" sz="6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429367" y="2209800"/>
            <a:ext cx="5597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6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7838" y="3819525"/>
            <a:ext cx="8037512" cy="233045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3822751"/>
      </p:ext>
    </p:extLst>
  </p:cSld>
  <p:clrMapOvr>
    <a:masterClrMapping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FDDC-876C-46C3-8E99-43DA6CBCB3D6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3"/>
          </p:nvPr>
        </p:nvSpPr>
        <p:spPr>
          <a:xfrm>
            <a:off x="628649" y="1949450"/>
            <a:ext cx="8018167" cy="243643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8650" y="4483100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68587" y="4483100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738364" y="4483099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743404" y="4483099"/>
            <a:ext cx="1903413" cy="16430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05539351"/>
      </p:ext>
    </p:extLst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231" y="548557"/>
            <a:ext cx="3197702" cy="253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3968" y="648691"/>
            <a:ext cx="2106458" cy="1076097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25F3-732C-4BCB-9865-5940B818C01F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53967" y="1833767"/>
            <a:ext cx="2628503" cy="113600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ipsim</a:t>
            </a:r>
            <a:r>
              <a:rPr lang="en-US" dirty="0" smtClean="0"/>
              <a:t> dolor site </a:t>
            </a:r>
            <a:r>
              <a:rPr lang="en-US" dirty="0" err="1" smtClean="0"/>
              <a:t>emet</a:t>
            </a:r>
            <a:r>
              <a:rPr lang="en-US" dirty="0" smtClean="0"/>
              <a:t> is a dummy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162040"/>
      </p:ext>
    </p:extLst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231" y="548557"/>
            <a:ext cx="3197702" cy="253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3968" y="648691"/>
            <a:ext cx="2106458" cy="1076097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B262-C28D-488C-99FD-9F85CC5F2DDA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53967" y="1833767"/>
            <a:ext cx="2628503" cy="113600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Lorem </a:t>
            </a:r>
            <a:r>
              <a:rPr lang="en-US" dirty="0" err="1" smtClean="0"/>
              <a:t>ipsim</a:t>
            </a:r>
            <a:r>
              <a:rPr lang="en-US" dirty="0" smtClean="0"/>
              <a:t> dolor site </a:t>
            </a:r>
            <a:r>
              <a:rPr lang="en-US" dirty="0" err="1" smtClean="0"/>
              <a:t>emet</a:t>
            </a:r>
            <a:r>
              <a:rPr lang="en-US" dirty="0" smtClean="0"/>
              <a:t> is a dummy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162040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678E-35D2-473E-AA3F-612A3401E46A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28650" y="2246052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89312" y="2246051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49975" y="2246896"/>
            <a:ext cx="2365375" cy="22494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4714614"/>
            <a:ext cx="2365375" cy="768940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89311" y="4751182"/>
            <a:ext cx="2365375" cy="76894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149972" y="4726654"/>
            <a:ext cx="2365375" cy="768940"/>
          </a:xfrm>
          <a:solidFill>
            <a:schemeClr val="accent6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0836202"/>
      </p:ext>
    </p:extLst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3E24-7D4D-492D-B050-AA5C60772CAF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1958975"/>
            <a:ext cx="7886700" cy="1836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8650" y="4062413"/>
            <a:ext cx="7886700" cy="18129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85582"/>
      </p:ext>
    </p:extLst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7CCF-D975-49F4-BC85-407F733CA84D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8650" y="2241550"/>
            <a:ext cx="4283075" cy="379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194300" y="2249488"/>
            <a:ext cx="3398838" cy="37877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042153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77430" y="6356351"/>
            <a:ext cx="372234" cy="3722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7962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28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7168" y="632906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2B71-F4F2-4C21-B911-55D448B0A6D3}" type="datetime1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664" y="632906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www.tdisdi.com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430" y="6378661"/>
            <a:ext cx="372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31A6A8E-E912-4501-8AD3-CBFDBC0F7E0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9157" y="6615296"/>
            <a:ext cx="7772400" cy="120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0776" y="6356351"/>
            <a:ext cx="127406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549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2" r:id="rId4"/>
    <p:sldLayoutId id="2147483673" r:id="rId5"/>
    <p:sldLayoutId id="2147483679" r:id="rId6"/>
    <p:sldLayoutId id="2147483674" r:id="rId7"/>
    <p:sldLayoutId id="2147483675" r:id="rId8"/>
    <p:sldLayoutId id="2147483678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transition advClick="0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3124200"/>
            <a:ext cx="7772400" cy="791039"/>
          </a:xfrm>
        </p:spPr>
        <p:txBody>
          <a:bodyPr>
            <a:normAutofit/>
          </a:bodyPr>
          <a:lstStyle/>
          <a:p>
            <a:r>
              <a:rPr lang="en-US" sz="4400" dirty="0"/>
              <a:t>Chapter </a:t>
            </a:r>
            <a:r>
              <a:rPr lang="en-US" sz="4400" dirty="0" smtClean="0"/>
              <a:t>One</a:t>
            </a:r>
            <a:endParaRPr lang="en-US" sz="4400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10000"/>
            <a:ext cx="6858000" cy="54857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folHlink"/>
                </a:solidFill>
              </a:rPr>
              <a:t>Safe Diving and the Diver</a:t>
            </a:r>
            <a:endParaRPr lang="en-US" sz="4400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Preparing for the Dive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2103437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Equipment preparation</a:t>
            </a:r>
          </a:p>
          <a:p>
            <a:r>
              <a:rPr lang="en-US" sz="2400" dirty="0"/>
              <a:t>Appropriate annual servicing of scuba gear</a:t>
            </a:r>
          </a:p>
          <a:p>
            <a:r>
              <a:rPr lang="en-US" sz="2400" dirty="0"/>
              <a:t>Personal pre-dive inspection of all items</a:t>
            </a:r>
          </a:p>
          <a:p>
            <a:pPr marL="806450" lvl="1" indent="-349250">
              <a:buFont typeface="Wingdings" charset="2"/>
              <a:buChar char="q"/>
            </a:pPr>
            <a:r>
              <a:rPr lang="en-US" sz="2200" dirty="0"/>
              <a:t>Regulator system</a:t>
            </a:r>
          </a:p>
          <a:p>
            <a:pPr marL="806450" lvl="1" indent="-349250">
              <a:spcBef>
                <a:spcPct val="0"/>
              </a:spcBef>
              <a:buFont typeface="Wingdings" charset="2"/>
              <a:buChar char="q"/>
            </a:pPr>
            <a:r>
              <a:rPr lang="en-US" sz="2200" dirty="0"/>
              <a:t>Buoyancy compensator</a:t>
            </a:r>
          </a:p>
          <a:p>
            <a:pPr marL="806450" lvl="1" indent="-349250">
              <a:spcBef>
                <a:spcPct val="0"/>
              </a:spcBef>
              <a:buFont typeface="Wingdings" charset="2"/>
              <a:buChar char="q"/>
            </a:pPr>
            <a:r>
              <a:rPr lang="en-US" sz="2200" dirty="0"/>
              <a:t>Personal dive computer and gauges</a:t>
            </a:r>
          </a:p>
          <a:p>
            <a:pPr marL="806450" lvl="1" indent="-349250">
              <a:spcBef>
                <a:spcPct val="0"/>
              </a:spcBef>
              <a:buFont typeface="Wingdings" charset="2"/>
              <a:buChar char="q"/>
            </a:pPr>
            <a:r>
              <a:rPr lang="en-US" sz="2200" dirty="0"/>
              <a:t>Exposure protection </a:t>
            </a:r>
          </a:p>
          <a:p>
            <a:pPr marL="806450" lvl="1" indent="-349250">
              <a:spcBef>
                <a:spcPct val="0"/>
              </a:spcBef>
              <a:buFont typeface="Wingdings" charset="2"/>
              <a:buChar char="q"/>
            </a:pPr>
            <a:r>
              <a:rPr lang="en-US" sz="2200" dirty="0"/>
              <a:t>Accessory items, required for a particular dive</a:t>
            </a:r>
          </a:p>
          <a:p>
            <a:pPr marL="806450" lvl="1" indent="-349250">
              <a:spcBef>
                <a:spcPct val="0"/>
              </a:spcBef>
              <a:buFont typeface="Wingdings" charset="2"/>
              <a:buChar char="q"/>
            </a:pPr>
            <a:r>
              <a:rPr lang="en-US" sz="2200" dirty="0"/>
              <a:t>Lights, reels, lift bags</a:t>
            </a:r>
          </a:p>
          <a:p>
            <a:pPr marL="806450" lvl="1" indent="-349250">
              <a:spcBef>
                <a:spcPct val="0"/>
              </a:spcBef>
              <a:buFont typeface="Wingdings" charset="2"/>
              <a:buChar char="q"/>
            </a:pPr>
            <a:r>
              <a:rPr lang="en-US" sz="2200" dirty="0"/>
              <a:t>Surface floats and flags, signaling devices</a:t>
            </a:r>
          </a:p>
          <a:p>
            <a:pPr marL="806450" lvl="1" indent="-349250">
              <a:spcBef>
                <a:spcPct val="0"/>
              </a:spcBef>
              <a:buFont typeface="Wingdings" charset="2"/>
              <a:buChar char="q"/>
            </a:pPr>
            <a:r>
              <a:rPr lang="en-US" sz="2200" dirty="0"/>
              <a:t>Cutting 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Dive Planning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Detailed plan, agreed upon by all buddies</a:t>
            </a:r>
          </a:p>
          <a:p>
            <a:r>
              <a:rPr lang="en-US" sz="2400" dirty="0"/>
              <a:t>Objective:  intent and nature of this dive</a:t>
            </a:r>
          </a:p>
          <a:p>
            <a:r>
              <a:rPr lang="en-US" sz="2400" dirty="0"/>
              <a:t>Maximum depth and time limits</a:t>
            </a:r>
          </a:p>
          <a:p>
            <a:r>
              <a:rPr lang="en-US" sz="2400" dirty="0"/>
              <a:t>Safety stop</a:t>
            </a:r>
          </a:p>
          <a:p>
            <a:r>
              <a:rPr lang="en-US" sz="2400" dirty="0"/>
              <a:t>Adequate air supplies</a:t>
            </a:r>
          </a:p>
          <a:p>
            <a:r>
              <a:rPr lang="en-US" sz="2400" dirty="0"/>
              <a:t>Route to follow, including entry and exit points</a:t>
            </a:r>
          </a:p>
          <a:p>
            <a:r>
              <a:rPr lang="en-US" sz="2400" dirty="0"/>
              <a:t>Hand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Singals_00788.png                                              00018683Macintosh HD                   B55C1F8B:"/>
          <p:cNvPicPr>
            <a:picLocks noChangeAspect="1" noChangeArrowheads="1"/>
          </p:cNvPicPr>
          <p:nvPr/>
        </p:nvPicPr>
        <p:blipFill>
          <a:blip r:embed="rId2" cstate="print"/>
          <a:srcRect t="4045" b="52686"/>
          <a:stretch>
            <a:fillRect/>
          </a:stretch>
        </p:blipFill>
        <p:spPr bwMode="auto">
          <a:xfrm>
            <a:off x="990600" y="2514600"/>
            <a:ext cx="3641725" cy="2806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Diving Hand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pic>
        <p:nvPicPr>
          <p:cNvPr id="6" name="Picture 8" descr="Singals_00788.png                                              00018683Macintosh HD                   B55C1F8B:"/>
          <p:cNvPicPr>
            <a:picLocks noChangeAspect="1" noChangeArrowheads="1"/>
          </p:cNvPicPr>
          <p:nvPr/>
        </p:nvPicPr>
        <p:blipFill>
          <a:blip r:embed="rId2" cstate="print"/>
          <a:srcRect t="47342" b="4141"/>
          <a:stretch>
            <a:fillRect/>
          </a:stretch>
        </p:blipFill>
        <p:spPr bwMode="auto">
          <a:xfrm>
            <a:off x="4876800" y="2514600"/>
            <a:ext cx="3260725" cy="2817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Buddy Check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b="1" dirty="0"/>
              <a:t>Should be performed before every dive</a:t>
            </a:r>
            <a:r>
              <a:rPr lang="en-US" sz="2800" dirty="0"/>
              <a:t> </a:t>
            </a:r>
          </a:p>
          <a:p>
            <a:r>
              <a:rPr lang="en-US" sz="2400" dirty="0"/>
              <a:t>Are BC straps and buckles fastened ?</a:t>
            </a:r>
          </a:p>
          <a:p>
            <a:r>
              <a:rPr lang="en-US" sz="2400" dirty="0"/>
              <a:t>Is air on, and is tank full ?</a:t>
            </a:r>
          </a:p>
          <a:p>
            <a:r>
              <a:rPr lang="en-US" sz="2400" dirty="0"/>
              <a:t>Are all hoses properly routed ?</a:t>
            </a:r>
          </a:p>
          <a:p>
            <a:r>
              <a:rPr lang="en-US" sz="2400" dirty="0"/>
              <a:t>Alternate air source:  type, location, use ?</a:t>
            </a:r>
          </a:p>
          <a:p>
            <a:r>
              <a:rPr lang="en-US" sz="2400" dirty="0"/>
              <a:t>Is mask sealed, and are straps secure ?</a:t>
            </a:r>
          </a:p>
          <a:p>
            <a:r>
              <a:rPr lang="en-US" sz="2400" dirty="0"/>
              <a:t>Is weight system release accessible ?</a:t>
            </a:r>
          </a:p>
          <a:p>
            <a:r>
              <a:rPr lang="en-US" sz="2400" dirty="0"/>
              <a:t>Is dive knife or tool in place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Buddy Check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Continued . . . </a:t>
            </a:r>
          </a:p>
          <a:p>
            <a:r>
              <a:rPr lang="en-US" sz="2400" dirty="0"/>
              <a:t>Have hand signals been reviewed ?</a:t>
            </a:r>
          </a:p>
          <a:p>
            <a:r>
              <a:rPr lang="en-US" sz="2400" dirty="0"/>
              <a:t>Has dive plan been reviewed ?</a:t>
            </a:r>
          </a:p>
          <a:p>
            <a:r>
              <a:rPr lang="en-US" sz="2400" dirty="0"/>
              <a:t>Have contingency plans been reviewed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Out-of-Air Emergencies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> Buddy Dependent Options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6172200" cy="3810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/>
              <a:t>Alternate air source / octopus regulator</a:t>
            </a:r>
          </a:p>
          <a:p>
            <a:r>
              <a:rPr lang="en-US" sz="2400" dirty="0"/>
              <a:t>Diver signals “out of air” and “share air”</a:t>
            </a:r>
          </a:p>
          <a:p>
            <a:r>
              <a:rPr lang="en-US" sz="2400" dirty="0"/>
              <a:t>Donor passes octopus and/or receiver reaches for octopus </a:t>
            </a:r>
          </a:p>
          <a:p>
            <a:r>
              <a:rPr lang="en-US" sz="2400" dirty="0"/>
              <a:t>Each grasps other’s BC strap with right hand</a:t>
            </a:r>
          </a:p>
          <a:p>
            <a:r>
              <a:rPr lang="en-US" sz="2400" dirty="0"/>
              <a:t>Maintain eye contact, ascend together </a:t>
            </a:r>
          </a:p>
          <a:p>
            <a:r>
              <a:rPr lang="en-US" sz="2400" dirty="0"/>
              <a:t>Vent air from BC during ascent with left hand</a:t>
            </a:r>
          </a:p>
          <a:p>
            <a:r>
              <a:rPr lang="en-US" sz="2400" dirty="0"/>
              <a:t>Establish positive buoyancy at surface</a:t>
            </a:r>
          </a:p>
        </p:txBody>
      </p:sp>
      <p:pic>
        <p:nvPicPr>
          <p:cNvPr id="14340" name="Picture 4" descr="&#10;Spare Air.png                                                  0000BC8C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590800"/>
            <a:ext cx="153035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Out-of-Air Emergencies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> Buddy Dependent Options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2211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Special note:  inflator-integrated alternate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/>
              <a:t>regulators</a:t>
            </a:r>
          </a:p>
          <a:p>
            <a:r>
              <a:rPr lang="en-US" sz="2400" dirty="0"/>
              <a:t>Donor must pass primary regulator, </a:t>
            </a:r>
            <a:r>
              <a:rPr lang="en-US" sz="2400" dirty="0" smtClean="0"/>
              <a:t>while switching </a:t>
            </a:r>
            <a:r>
              <a:rPr lang="en-US" sz="2400" dirty="0"/>
              <a:t>to alternate</a:t>
            </a:r>
          </a:p>
          <a:p>
            <a:r>
              <a:rPr lang="en-US" sz="2400" dirty="0"/>
              <a:t>Otherwise, follow same procedure as </a:t>
            </a:r>
            <a:r>
              <a:rPr lang="en-US" sz="2400" dirty="0" smtClean="0"/>
              <a:t>with octopus </a:t>
            </a:r>
            <a:r>
              <a:rPr lang="en-US" sz="2400" dirty="0"/>
              <a:t>regulator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Out-of-Air Emergencies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> Buddy Dependent Options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221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/>
              <a:t>Buddy breathing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Diver signals “out of air” and “share air”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Donor takes a breath, before passing second stage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Each diver takes two breaths, on alternating basis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Each diver exhales slightly while without regulator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One hand used to grasp buddy’s BC strap, and other hand to pass regulator (do not cover purge)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Maintain eye contact, ascend together 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Vent air from BC during ascent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400" dirty="0"/>
              <a:t>Establish positive buoyancy at surface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Out-of-Air Emergencies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> Buddy Independent Options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2211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Redundant air supplies  </a:t>
            </a:r>
          </a:p>
          <a:p>
            <a:r>
              <a:rPr lang="en-US" sz="2400" dirty="0"/>
              <a:t>Pony bottle, with separate regulator system</a:t>
            </a:r>
          </a:p>
          <a:p>
            <a:r>
              <a:rPr lang="en-US" sz="2400" dirty="0"/>
              <a:t>Self-contained units, such as Spare Air 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Out-of-Air Emergencies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> Buddy Independent Options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2179637"/>
            <a:ext cx="7620000" cy="42211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Direct emergency ascent</a:t>
            </a:r>
            <a:r>
              <a:rPr lang="en-US" sz="2800" dirty="0"/>
              <a:t> </a:t>
            </a:r>
          </a:p>
          <a:p>
            <a:r>
              <a:rPr lang="en-US" sz="2400" dirty="0"/>
              <a:t>Considering the time required for some of the other options, a direct ascent might make more sense with less risk to either diver</a:t>
            </a:r>
          </a:p>
          <a:p>
            <a:pPr>
              <a:spcBef>
                <a:spcPct val="30000"/>
              </a:spcBef>
            </a:pPr>
            <a:r>
              <a:rPr lang="en-US" sz="2400" dirty="0"/>
              <a:t>Procedures</a:t>
            </a:r>
          </a:p>
          <a:p>
            <a:pPr lvl="1"/>
            <a:r>
              <a:rPr lang="en-US" sz="2400" dirty="0"/>
              <a:t>Basically ascend normally, while exhaling slightly</a:t>
            </a:r>
          </a:p>
          <a:p>
            <a:pPr lvl="1"/>
            <a:r>
              <a:rPr lang="en-US" sz="2400" dirty="0"/>
              <a:t>Be ready to discard weights, if necessary, during ascent</a:t>
            </a:r>
          </a:p>
          <a:p>
            <a:pPr lvl="1"/>
            <a:r>
              <a:rPr lang="en-US" sz="2400" dirty="0"/>
              <a:t>Decreasing ambient pressure may allow an additional breath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5943600" cy="4114800"/>
          </a:xfrm>
        </p:spPr>
        <p:txBody>
          <a:bodyPr>
            <a:normAutofit/>
          </a:bodyPr>
          <a:lstStyle/>
          <a:p>
            <a:pPr lvl="2">
              <a:spcAft>
                <a:spcPct val="10000"/>
              </a:spcAft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marL="857250" lvl="1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The Self-Reliant Diver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marL="857250" lvl="1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Awareness</a:t>
            </a:r>
            <a:endParaRPr lang="en-US" sz="2800" dirty="0">
              <a:solidFill>
                <a:schemeClr val="accent1"/>
              </a:solidFill>
            </a:endParaRPr>
          </a:p>
          <a:p>
            <a:pPr marL="857250" lvl="1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	 </a:t>
            </a:r>
            <a:r>
              <a:rPr lang="en-US" sz="2800" dirty="0">
                <a:solidFill>
                  <a:schemeClr val="accent1"/>
                </a:solidFill>
              </a:rPr>
              <a:t>Preparing for the Dive</a:t>
            </a:r>
          </a:p>
          <a:p>
            <a:pPr marL="857250" lvl="1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	 </a:t>
            </a:r>
            <a:r>
              <a:rPr lang="en-US" sz="2800" dirty="0">
                <a:solidFill>
                  <a:schemeClr val="accent1"/>
                </a:solidFill>
              </a:rPr>
              <a:t>Dive Planning</a:t>
            </a:r>
          </a:p>
          <a:p>
            <a:pPr marL="857250" lvl="1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	 </a:t>
            </a:r>
            <a:r>
              <a:rPr lang="en-US" sz="2800" dirty="0">
                <a:solidFill>
                  <a:schemeClr val="accent1"/>
                </a:solidFill>
              </a:rPr>
              <a:t>Buddy Check</a:t>
            </a:r>
          </a:p>
          <a:p>
            <a:pPr marL="857250" lvl="1">
              <a:buFont typeface="Wingdings" pitchFamily="2" charset="2"/>
              <a:buChar char="ü"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Out-of-Air </a:t>
            </a:r>
            <a:r>
              <a:rPr lang="en-US" sz="2800" dirty="0">
                <a:solidFill>
                  <a:schemeClr val="accent1"/>
                </a:solidFill>
              </a:rPr>
              <a:t>Emergencies</a:t>
            </a:r>
          </a:p>
          <a:p>
            <a:pPr marL="857250" lvl="1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accent1"/>
                </a:solidFill>
              </a:rPr>
              <a:t>	 </a:t>
            </a:r>
            <a:r>
              <a:rPr lang="en-US" sz="2800" dirty="0">
                <a:solidFill>
                  <a:schemeClr val="accent1"/>
                </a:solidFill>
              </a:rPr>
              <a:t>Limited Visibility</a:t>
            </a:r>
            <a:endParaRPr lang="en-US" sz="2800" dirty="0"/>
          </a:p>
        </p:txBody>
      </p:sp>
      <p:pic>
        <p:nvPicPr>
          <p:cNvPr id="3" name="Picture 11" descr="Using compass.png                                              0000BC8C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90800"/>
            <a:ext cx="2706688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Topics </a:t>
            </a:r>
            <a:r>
              <a:rPr lang="en-US" dirty="0" smtClean="0"/>
              <a:t>In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C</a:t>
            </a:r>
            <a:r>
              <a:rPr lang="en-US" dirty="0" smtClean="0"/>
              <a:t>hapter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Limited Visibility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Avoid buddy separation</a:t>
            </a:r>
          </a:p>
          <a:p>
            <a:r>
              <a:rPr lang="en-US" sz="2400" dirty="0"/>
              <a:t>Stay within arm’s reach of each other</a:t>
            </a:r>
          </a:p>
          <a:p>
            <a:r>
              <a:rPr lang="en-US" sz="2400" dirty="0"/>
              <a:t>When appropriate, use a buddy line</a:t>
            </a:r>
            <a:r>
              <a:rPr lang="en-US" sz="2800" dirty="0"/>
              <a:t> </a:t>
            </a:r>
          </a:p>
        </p:txBody>
      </p:sp>
      <p:pic>
        <p:nvPicPr>
          <p:cNvPr id="16388" name="Picture 4" descr="Using buddy line.png                                           0000BC8C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038600"/>
            <a:ext cx="26035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Limited Visibility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Lost buddy search</a:t>
            </a:r>
          </a:p>
          <a:p>
            <a:r>
              <a:rPr lang="en-US" sz="2400" dirty="0"/>
              <a:t>Stop, immediately look around</a:t>
            </a:r>
          </a:p>
          <a:p>
            <a:r>
              <a:rPr lang="en-US" sz="2400" dirty="0"/>
              <a:t>Ascend a little, and look for buddy’s bubbles</a:t>
            </a:r>
          </a:p>
          <a:p>
            <a:r>
              <a:rPr lang="en-US" sz="2400" dirty="0"/>
              <a:t>Back-track a little, to see if buddy stopped</a:t>
            </a:r>
          </a:p>
          <a:p>
            <a:r>
              <a:rPr lang="en-US" sz="2400" dirty="0"/>
              <a:t>Search only for about one minute</a:t>
            </a:r>
          </a:p>
          <a:p>
            <a:r>
              <a:rPr lang="en-US" sz="2400" dirty="0"/>
              <a:t>If you can’t locate buddy, ascend to surface</a:t>
            </a:r>
          </a:p>
          <a:p>
            <a:r>
              <a:rPr lang="en-US" sz="2400" dirty="0"/>
              <a:t>If buddy does not appear after several minutes, summon assistance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Limited Visibility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Navigation skills</a:t>
            </a:r>
          </a:p>
          <a:p>
            <a:r>
              <a:rPr lang="en-US" sz="2400" dirty="0"/>
              <a:t>Especially important in poor visibility</a:t>
            </a:r>
          </a:p>
          <a:p>
            <a:r>
              <a:rPr lang="en-US" sz="2400" dirty="0"/>
              <a:t>May be required in rescue searches</a:t>
            </a:r>
          </a:p>
          <a:p>
            <a:r>
              <a:rPr lang="en-US" sz="2400" dirty="0"/>
              <a:t>Techniques</a:t>
            </a:r>
          </a:p>
          <a:p>
            <a:pPr lvl="1">
              <a:buFontTx/>
              <a:buChar char="•"/>
            </a:pPr>
            <a:r>
              <a:rPr lang="en-US" sz="2400" dirty="0"/>
              <a:t>Visualize your dive plan</a:t>
            </a:r>
          </a:p>
          <a:p>
            <a:pPr lvl="1">
              <a:buFontTx/>
              <a:buChar char="•"/>
            </a:pPr>
            <a:r>
              <a:rPr lang="en-US" sz="2400" dirty="0"/>
              <a:t>Visualize your environment</a:t>
            </a:r>
          </a:p>
          <a:p>
            <a:pPr lvl="1">
              <a:buFontTx/>
              <a:buChar char="•"/>
            </a:pPr>
            <a:r>
              <a:rPr lang="en-US" sz="2400" dirty="0"/>
              <a:t>Superimpose both images</a:t>
            </a:r>
          </a:p>
          <a:p>
            <a:pPr lvl="1">
              <a:buFontTx/>
              <a:buChar char="•"/>
            </a:pPr>
            <a:r>
              <a:rPr lang="en-US" sz="2400" dirty="0"/>
              <a:t>Calculate your progress</a:t>
            </a:r>
          </a:p>
          <a:p>
            <a:pPr lvl="1">
              <a:buFontTx/>
              <a:buChar char="•"/>
            </a:pPr>
            <a:r>
              <a:rPr lang="en-US" sz="2400" dirty="0"/>
              <a:t>Plot your position on the dive plan</a:t>
            </a:r>
          </a:p>
          <a:p>
            <a:pPr lvl="1">
              <a:buFontTx/>
              <a:buChar char="•"/>
            </a:pPr>
            <a:r>
              <a:rPr lang="en-US" sz="2400" dirty="0"/>
              <a:t>Use natural and instrument aids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Elements of safe diving</a:t>
            </a:r>
          </a:p>
          <a:p>
            <a:r>
              <a:rPr lang="en-US" sz="2400" dirty="0"/>
              <a:t>Self-Reliance, through training and experience</a:t>
            </a:r>
          </a:p>
          <a:p>
            <a:r>
              <a:rPr lang="en-US" sz="2400" dirty="0"/>
              <a:t>Awareness:  personal and global</a:t>
            </a:r>
          </a:p>
          <a:p>
            <a:r>
              <a:rPr lang="en-US" sz="2400" dirty="0"/>
              <a:t>Proper preparation</a:t>
            </a:r>
          </a:p>
          <a:p>
            <a:r>
              <a:rPr lang="en-US" sz="2400" dirty="0"/>
              <a:t>Proper dive planning</a:t>
            </a:r>
          </a:p>
          <a:p>
            <a:r>
              <a:rPr lang="en-US" sz="2400" dirty="0"/>
              <a:t>Pre-dive buddy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85800" y="2971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Scuba I.Q. Review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800" y="2133600"/>
            <a:ext cx="8001000" cy="11430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Scuba I.Q.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1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429000"/>
            <a:ext cx="8001000" cy="10668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33528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447800" y="35052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The ability to look after all your problems underwater without assistance from your buddy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382000" cy="11430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FCDB00"/>
                </a:solidFill>
              </a:rPr>
              <a:t>  </a:t>
            </a:r>
            <a:r>
              <a:rPr lang="en-US" sz="2800" dirty="0">
                <a:solidFill>
                  <a:schemeClr val="bg1"/>
                </a:solidFill>
              </a:rPr>
              <a:t>What does the term “self-reliant” diver mean?</a:t>
            </a:r>
          </a:p>
          <a:p>
            <a:pPr marL="1371600" lvl="2" indent="-457200">
              <a:lnSpc>
                <a:spcPct val="90000"/>
              </a:lnSpc>
            </a:pPr>
            <a:endParaRPr lang="en-US" dirty="0">
              <a:solidFill>
                <a:srgbClr val="FCDB00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b="1" dirty="0">
              <a:solidFill>
                <a:srgbClr val="FCDB00"/>
              </a:solidFill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5800" y="2133600"/>
            <a:ext cx="8001000" cy="11430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Scuba I.Q. Review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467600" cy="1752600"/>
          </a:xfrm>
        </p:spPr>
        <p:txBody>
          <a:bodyPr/>
          <a:lstStyle/>
          <a:p>
            <a:pPr lvl="2">
              <a:buFontTx/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A </a:t>
            </a:r>
            <a:r>
              <a:rPr lang="en-US" sz="2800" dirty="0">
                <a:solidFill>
                  <a:schemeClr val="bg1"/>
                </a:solidFill>
              </a:rPr>
              <a:t>diver’s sense of awareness underwater is made up of what two </a:t>
            </a:r>
            <a:r>
              <a:rPr lang="en-US" sz="2800" dirty="0" smtClean="0">
                <a:solidFill>
                  <a:schemeClr val="bg1"/>
                </a:solidFill>
              </a:rPr>
              <a:t>components?</a:t>
            </a:r>
            <a:endParaRPr lang="en-US" dirty="0">
              <a:solidFill>
                <a:schemeClr val="bg1"/>
              </a:solidFill>
              <a:latin typeface="Marker Felt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2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429000"/>
            <a:ext cx="8001000" cy="10668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3528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81200" y="36576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self awareness, global awareness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Scuba I.Q.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3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2133600"/>
            <a:ext cx="8001000" cy="11430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5800" y="3429000"/>
            <a:ext cx="8001000" cy="10668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0600" y="33528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752600" y="35814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physical preparation, mental preparation, equipment preparation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6629400" cy="990600"/>
          </a:xfrm>
          <a:noFill/>
          <a:ln/>
        </p:spPr>
        <p:txBody>
          <a:bodyPr/>
          <a:lstStyle/>
          <a:p>
            <a:pPr lvl="2">
              <a:buFontTx/>
              <a:buNone/>
            </a:pPr>
            <a:r>
              <a:rPr lang="en-US" sz="2800" b="1" dirty="0" smtClean="0">
                <a:solidFill>
                  <a:srgbClr val="FCDB00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List </a:t>
            </a:r>
            <a:r>
              <a:rPr lang="ru-RU" sz="2800" dirty="0">
                <a:solidFill>
                  <a:schemeClr val="bg1"/>
                </a:solidFill>
              </a:rPr>
              <a:t>three essential parts of a good dive plan.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Scuba I.Q.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4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2133600"/>
            <a:ext cx="8001000" cy="1676400"/>
          </a:xfrm>
          <a:prstGeom prst="roundRect">
            <a:avLst>
              <a:gd name="adj" fmla="val 8042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5800" y="3962400"/>
            <a:ext cx="8001000" cy="1752600"/>
          </a:xfrm>
          <a:prstGeom prst="roundRect">
            <a:avLst>
              <a:gd name="adj" fmla="val 9776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8862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81200" y="40386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ru-RU" sz="2400" dirty="0" smtClean="0">
                <a:solidFill>
                  <a:schemeClr val="bg1"/>
                </a:solidFill>
              </a:rPr>
              <a:t>In depths of less than 30ft (9m), the surface is only seconds away; considering the time it might take to employ another option, a direct ascent might make more sense with less risk to either diver</a:t>
            </a:r>
            <a:endParaRPr lang="ru-RU" sz="2400" dirty="0">
              <a:solidFill>
                <a:srgbClr val="FFCC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33600"/>
            <a:ext cx="7086600" cy="1676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FFCC00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When </a:t>
            </a:r>
            <a:r>
              <a:rPr lang="ru-RU" sz="2800" dirty="0">
                <a:solidFill>
                  <a:schemeClr val="bg1"/>
                </a:solidFill>
              </a:rPr>
              <a:t>might a diver favor a buddy-independent response to a buddy-dependent response in an out-of-air emergency?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5800" y="2133600"/>
            <a:ext cx="8001000" cy="11430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Scuba I.Q. Review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86000"/>
            <a:ext cx="6553200" cy="1676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FCDB00"/>
                </a:solidFill>
              </a:rPr>
              <a:t>  </a:t>
            </a:r>
            <a:r>
              <a:rPr lang="en-US" sz="2800" b="1" dirty="0" smtClean="0">
                <a:solidFill>
                  <a:srgbClr val="FCDB00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Describe </a:t>
            </a:r>
            <a:r>
              <a:rPr lang="ru-RU" sz="2800" dirty="0">
                <a:solidFill>
                  <a:schemeClr val="bg1"/>
                </a:solidFill>
              </a:rPr>
              <a:t>two self-rescue options for an out-of-air diver at a depth of 6 m/ 20ft.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8001000" y="152400"/>
            <a:ext cx="990600" cy="1048871"/>
          </a:xfrm>
          <a:prstGeom prst="donut">
            <a:avLst>
              <a:gd name="adj" fmla="val 96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000" y="228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5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3429000"/>
            <a:ext cx="8001000" cy="10668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352800"/>
            <a:ext cx="790601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A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752600" y="35814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     redundant supply ascent, direct ascent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057400"/>
            <a:ext cx="8467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Q</a:t>
            </a:r>
            <a:endParaRPr lang="en-US" sz="7200" b="1" dirty="0">
              <a:solidFill>
                <a:schemeClr val="bg1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0" y="2484437"/>
            <a:ext cx="8001000" cy="106680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/>
          <a:lstStyle/>
          <a:p>
            <a:r>
              <a:rPr lang="en-US" dirty="0"/>
              <a:t>The Self-Reliant Diver</a:t>
            </a:r>
            <a:endParaRPr lang="en-US" sz="36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03437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	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The ability to look after all your problems underwater without assistance from your buddy</a:t>
            </a:r>
          </a:p>
        </p:txBody>
      </p:sp>
      <p:pic>
        <p:nvPicPr>
          <p:cNvPr id="3077" name="Picture 5" descr="Female Tech Diver.png                                          0000BC8C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15868">
            <a:off x="2831539" y="3875568"/>
            <a:ext cx="3529013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1874837"/>
            <a:ext cx="6660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What is meant by the term “self-reliant” ?</a:t>
            </a:r>
            <a:endParaRPr lang="en-US" sz="2800" dirty="0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895600"/>
            <a:ext cx="7620000" cy="1524000"/>
          </a:xfrm>
        </p:spPr>
        <p:txBody>
          <a:bodyPr/>
          <a:lstStyle/>
          <a:p>
            <a:pPr indent="-222250" algn="ctr">
              <a:buFontTx/>
              <a:buNone/>
            </a:pPr>
            <a:r>
              <a:rPr lang="en-US" sz="4400" b="1" i="1" dirty="0">
                <a:solidFill>
                  <a:schemeClr val="accent1"/>
                </a:solidFill>
              </a:rPr>
              <a:t>Any Questions</a:t>
            </a:r>
            <a:r>
              <a:rPr lang="en-US" sz="1400" b="1" i="1" dirty="0">
                <a:solidFill>
                  <a:schemeClr val="accent1"/>
                </a:solidFill>
              </a:rPr>
              <a:t> </a:t>
            </a:r>
            <a:r>
              <a:rPr lang="en-US" sz="4400" b="1" i="1" dirty="0">
                <a:solidFill>
                  <a:schemeClr val="accent1"/>
                </a:solidFill>
              </a:rPr>
              <a:t>?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The Self-Reliant Diver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b="1" dirty="0"/>
              <a:t>Critical elements in developing self-reliance</a:t>
            </a:r>
            <a:r>
              <a:rPr lang="en-US" sz="2800" dirty="0"/>
              <a:t> </a:t>
            </a:r>
          </a:p>
          <a:p>
            <a:r>
              <a:rPr lang="en-US" sz="2400" dirty="0"/>
              <a:t>Understand your equipment</a:t>
            </a:r>
          </a:p>
          <a:p>
            <a:r>
              <a:rPr lang="en-US" sz="2400" dirty="0"/>
              <a:t>Take personal responsibility</a:t>
            </a:r>
          </a:p>
          <a:p>
            <a:r>
              <a:rPr lang="en-US" sz="2400" dirty="0"/>
              <a:t>Develop self-awareness skills</a:t>
            </a:r>
          </a:p>
          <a:p>
            <a:r>
              <a:rPr lang="en-US" sz="2400" dirty="0"/>
              <a:t>Become more aware of your surroundings</a:t>
            </a:r>
          </a:p>
          <a:p>
            <a:r>
              <a:rPr lang="en-US" sz="2400" dirty="0"/>
              <a:t>Plan for contingencies</a:t>
            </a:r>
          </a:p>
          <a:p>
            <a:r>
              <a:rPr lang="en-US" sz="2400" dirty="0"/>
              <a:t>Learn to handle your own emergencies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The Self-Reliant Diver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Through training and experience, all divers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/>
              <a:t>should strive for self-reliance</a:t>
            </a:r>
            <a:r>
              <a:rPr lang="en-US" sz="2800" dirty="0"/>
              <a:t> </a:t>
            </a:r>
          </a:p>
          <a:p>
            <a:r>
              <a:rPr lang="en-US" sz="2400" dirty="0"/>
              <a:t>First, you should be able to take care of yourself in most situations</a:t>
            </a:r>
          </a:p>
          <a:p>
            <a:r>
              <a:rPr lang="en-US" sz="2400" dirty="0"/>
              <a:t>Then, you will be better prepared to assist another diver with any problems that arise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Awareness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b="1" dirty="0"/>
              <a:t>Self awareness</a:t>
            </a:r>
          </a:p>
          <a:p>
            <a:r>
              <a:rPr lang="en-US" sz="2400" dirty="0"/>
              <a:t>How cold or tired are you ?</a:t>
            </a:r>
          </a:p>
          <a:p>
            <a:r>
              <a:rPr lang="en-US" sz="2400" dirty="0"/>
              <a:t>How are you and your equipment working together, as a system ?</a:t>
            </a:r>
          </a:p>
          <a:p>
            <a:r>
              <a:rPr lang="en-US" sz="2400" dirty="0"/>
              <a:t>What is your remaining air supply ?</a:t>
            </a:r>
          </a:p>
          <a:p>
            <a:r>
              <a:rPr lang="en-US" sz="2400" dirty="0"/>
              <a:t>What is your current depth ?</a:t>
            </a:r>
          </a:p>
          <a:p>
            <a:r>
              <a:rPr lang="en-US" sz="2400" dirty="0"/>
              <a:t>What is your remaining NDL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Awareness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525963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b="1" dirty="0"/>
              <a:t>Global awareness</a:t>
            </a:r>
            <a:r>
              <a:rPr lang="en-US" sz="2800" dirty="0"/>
              <a:t> </a:t>
            </a:r>
          </a:p>
          <a:p>
            <a:r>
              <a:rPr lang="en-US" sz="2400" dirty="0"/>
              <a:t>Orientation and sense of direction</a:t>
            </a:r>
          </a:p>
          <a:p>
            <a:r>
              <a:rPr lang="en-US" sz="2400" dirty="0"/>
              <a:t>Recognize and evade entanglement hazards </a:t>
            </a:r>
          </a:p>
          <a:p>
            <a:r>
              <a:rPr lang="en-US" sz="2400" dirty="0"/>
              <a:t>Judge distance from bottom, and avoid stirring up silt</a:t>
            </a:r>
          </a:p>
          <a:p>
            <a:r>
              <a:rPr lang="en-US" sz="2400" dirty="0"/>
              <a:t>Stay in sync with buddy, without getting in the way</a:t>
            </a:r>
          </a:p>
          <a:p>
            <a:r>
              <a:rPr lang="en-US" sz="2400" dirty="0"/>
              <a:t>Instinctively pick the best navigational clues</a:t>
            </a:r>
          </a:p>
        </p:txBody>
      </p:sp>
      <p:pic>
        <p:nvPicPr>
          <p:cNvPr id="7172" name="Picture 4" descr="Divers w_Float.png                                             0000BC8C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5029200"/>
            <a:ext cx="2196836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Preparing for the Dive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Physical preparation</a:t>
            </a:r>
          </a:p>
          <a:p>
            <a:r>
              <a:rPr lang="en-US" sz="2400" dirty="0"/>
              <a:t>Appropriate level of physical fitness for typical diving activities</a:t>
            </a:r>
          </a:p>
          <a:p>
            <a:r>
              <a:rPr lang="en-US" sz="2400" dirty="0"/>
              <a:t>Rescue scenarios often will require an increased physical effort</a:t>
            </a:r>
          </a:p>
        </p:txBody>
      </p:sp>
      <p:pic>
        <p:nvPicPr>
          <p:cNvPr id="8197" name="Picture 5" descr="Divers reading.png                                             0000BC8C&#10;Maxtor 300                     C168EF42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02417">
            <a:off x="3459304" y="4081850"/>
            <a:ext cx="2159453" cy="2253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Preparing for the Dive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79637"/>
            <a:ext cx="76200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/>
              <a:t>Mental preparation</a:t>
            </a:r>
            <a:r>
              <a:rPr lang="en-US" sz="2800" dirty="0"/>
              <a:t> </a:t>
            </a:r>
          </a:p>
          <a:p>
            <a:r>
              <a:rPr lang="en-US" sz="2400" dirty="0"/>
              <a:t>Evaluate conditions, in terms of personal  experience and training</a:t>
            </a:r>
          </a:p>
          <a:p>
            <a:r>
              <a:rPr lang="en-US" sz="2400" dirty="0"/>
              <a:t>Mentally “walk” through the planned dive</a:t>
            </a:r>
          </a:p>
          <a:p>
            <a:pPr>
              <a:buFontTx/>
              <a:buNone/>
            </a:pPr>
            <a:r>
              <a:rPr lang="en-US" sz="2400" dirty="0"/>
              <a:t>     with your buddy</a:t>
            </a:r>
          </a:p>
          <a:p>
            <a:r>
              <a:rPr lang="en-US" sz="2400" dirty="0"/>
              <a:t>Anticipate possible problems, and identify appropriate responses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6A8E-E912-4501-8AD3-CBFDBC0F7E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www.tdisdi.com</a:t>
            </a:r>
            <a:endParaRPr lang="en-US"/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cuba Dive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0F6BB5"/>
      </a:accent1>
      <a:accent2>
        <a:srgbClr val="00A1B2"/>
      </a:accent2>
      <a:accent3>
        <a:srgbClr val="6DC4E9"/>
      </a:accent3>
      <a:accent4>
        <a:srgbClr val="69C184"/>
      </a:accent4>
      <a:accent5>
        <a:srgbClr val="0E4B64"/>
      </a:accent5>
      <a:accent6>
        <a:srgbClr val="A87B4F"/>
      </a:accent6>
      <a:hlink>
        <a:srgbClr val="0F6BB5"/>
      </a:hlink>
      <a:folHlink>
        <a:srgbClr val="00A1B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</TotalTime>
  <Words>1056</Words>
  <Application>Microsoft Office PowerPoint</Application>
  <PresentationFormat>On-screen Show (4:3)</PresentationFormat>
  <Paragraphs>244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Myriad Pro</vt:lpstr>
      <vt:lpstr>Wingdings</vt:lpstr>
      <vt:lpstr>Marker Felt</vt:lpstr>
      <vt:lpstr>Calibri</vt:lpstr>
      <vt:lpstr>Times New Roman</vt:lpstr>
      <vt:lpstr>Theme1</vt:lpstr>
      <vt:lpstr>Chapter One</vt:lpstr>
      <vt:lpstr>Topics In This Chapter</vt:lpstr>
      <vt:lpstr>The Self-Reliant Diver</vt:lpstr>
      <vt:lpstr>The Self-Reliant Diver</vt:lpstr>
      <vt:lpstr>The Self-Reliant Diver</vt:lpstr>
      <vt:lpstr>Awareness</vt:lpstr>
      <vt:lpstr>Awareness</vt:lpstr>
      <vt:lpstr>Preparing for the Dive</vt:lpstr>
      <vt:lpstr>Preparing for the Dive</vt:lpstr>
      <vt:lpstr>Preparing for the Dive</vt:lpstr>
      <vt:lpstr>Dive Planning</vt:lpstr>
      <vt:lpstr>Diving Hand Signals</vt:lpstr>
      <vt:lpstr>Buddy Check</vt:lpstr>
      <vt:lpstr>Buddy Check</vt:lpstr>
      <vt:lpstr>Out-of-Air Emergencies  Buddy Dependent Options</vt:lpstr>
      <vt:lpstr>Out-of-Air Emergencies  Buddy Dependent Options</vt:lpstr>
      <vt:lpstr>Out-of-Air Emergencies  Buddy Dependent Options</vt:lpstr>
      <vt:lpstr>Out-of-Air Emergencies  Buddy Independent Options</vt:lpstr>
      <vt:lpstr>Out-of-Air Emergencies  Buddy Independent Options</vt:lpstr>
      <vt:lpstr>Limited Visibility</vt:lpstr>
      <vt:lpstr>Limited Visibility</vt:lpstr>
      <vt:lpstr>Limited Visibility</vt:lpstr>
      <vt:lpstr>Summary</vt:lpstr>
      <vt:lpstr>Slide 24</vt:lpstr>
      <vt:lpstr>Scuba I.Q. Review</vt:lpstr>
      <vt:lpstr>Scuba I.Q. Review</vt:lpstr>
      <vt:lpstr>Scuba I.Q. Review</vt:lpstr>
      <vt:lpstr>Scuba I.Q. Review</vt:lpstr>
      <vt:lpstr>Scuba I.Q. Review</vt:lpstr>
      <vt:lpstr>Slide 30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Aaron Lazar</dc:creator>
  <cp:lastModifiedBy>Aaron Lazar</cp:lastModifiedBy>
  <cp:revision>11</cp:revision>
  <dcterms:created xsi:type="dcterms:W3CDTF">2017-05-16T14:15:02Z</dcterms:created>
  <dcterms:modified xsi:type="dcterms:W3CDTF">2017-06-23T18:16:57Z</dcterms:modified>
</cp:coreProperties>
</file>