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8"/>
  </p:notesMasterIdLst>
  <p:sldIdLst>
    <p:sldId id="301" r:id="rId2"/>
    <p:sldId id="32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9" r:id="rId20"/>
    <p:sldId id="321" r:id="rId21"/>
    <p:sldId id="322" r:id="rId22"/>
    <p:sldId id="323" r:id="rId23"/>
    <p:sldId id="324" r:id="rId24"/>
    <p:sldId id="325" r:id="rId25"/>
    <p:sldId id="326" r:id="rId26"/>
    <p:sldId id="330" r:id="rId27"/>
  </p:sldIdLst>
  <p:sldSz cx="9144000" cy="6858000" type="screen4x3"/>
  <p:notesSz cx="6858000" cy="9144000"/>
  <p:embeddedFontLst>
    <p:embeddedFont>
      <p:font typeface="Times" pitchFamily="18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D1779-5603-4E5F-B8C0-8F6B1A6E645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4CAA-40CB-418B-9F32-98C312FEB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8632C-3CAD-40E1-8871-BF4694AD12E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F5A7-D355-4879-8007-E2AE1DC8DD61}" type="slidenum">
              <a:rPr lang="en-US"/>
              <a:pPr/>
              <a:t>19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7485-7A61-4E6A-B404-1E3A44C92954}" type="slidenum">
              <a:rPr lang="en-US"/>
              <a:pPr/>
              <a:t>26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-8092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3576679"/>
            <a:ext cx="7772400" cy="791039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8" y="4476909"/>
            <a:ext cx="6858000" cy="5485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72AE-64B0-4396-AEAC-E80436FF4D18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9488" y="1797050"/>
            <a:ext cx="6392862" cy="112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2166" y="6247051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www.tdisdi.com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6521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74BA-2163-4C89-8639-478F84D6A67A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827123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ACB-66BA-4019-92C7-72916738FF03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044135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9225-C613-4D5F-B265-04758D58ED52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571228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0A53-14FE-4413-A75C-AF46D4B21866}" type="datetime1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2425688"/>
      </p:ext>
    </p:extLst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8A7-0CC0-4814-8751-D76F0665D205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9655184"/>
      </p:ext>
    </p:extLst>
  </p:cSld>
  <p:clrMapOvr>
    <a:masterClrMapping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849C-CF3B-43A5-9ADE-01F24AFE7996}" type="datetime1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807774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838C-49EC-4EBD-B515-1C53925B2352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9787326"/>
      </p:ext>
    </p:extLst>
  </p:cSld>
  <p:clrMapOvr>
    <a:masterClrMapping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E21-3C83-4338-B2FC-4F6A6DDD4646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342360"/>
      </p:ext>
    </p:extLst>
  </p:cSld>
  <p:clrMapOvr>
    <a:masterClrMapping/>
  </p:clrMapOvr>
  <p:transition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D3E5-62A1-4D77-A126-F688206341DB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475274"/>
      </p:ext>
    </p:extLst>
  </p:cSld>
  <p:clrMapOvr>
    <a:masterClrMapping/>
  </p:clrMapOvr>
  <p:transition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A6D-31B9-4D6E-95AD-D848C519334D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133053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E5-713B-4E6E-8790-E90F1BEBE8BD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360838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2191167897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685-0C5A-47D3-B590-F72A3BC52A6A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1463984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7838" y="3819525"/>
            <a:ext cx="8037512" cy="23304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382275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E5D0-6EC8-4DC0-9743-368DDA657F46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628649" y="1949450"/>
            <a:ext cx="8018167" cy="24364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8650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68587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73836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74340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05539351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4F76-B250-4875-805E-65AF3E1E9545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16204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AA4C-4AE5-4817-BB76-1828F6B6811A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162040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74A-DE80-4421-A681-BB69E7DAE54D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8650" y="2246052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89312" y="2246051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9975" y="2246896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4714614"/>
            <a:ext cx="2365375" cy="76894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89311" y="4751182"/>
            <a:ext cx="2365375" cy="76894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49972" y="4726654"/>
            <a:ext cx="2365375" cy="768940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0836202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B67-BA2B-4286-9172-036C63D30630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1958975"/>
            <a:ext cx="7886700" cy="183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8650" y="4062413"/>
            <a:ext cx="7886700" cy="18129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85582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920C-157E-48C3-A707-15EC52B25D5A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2241550"/>
            <a:ext cx="4283075" cy="379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94300" y="2249488"/>
            <a:ext cx="3398838" cy="37877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2042153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77430" y="6356351"/>
            <a:ext cx="372234" cy="372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962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28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7168" y="63290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4A82-6F6E-4377-AC11-851E99694F45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664" y="63290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430" y="6378661"/>
            <a:ext cx="372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9157" y="6615296"/>
            <a:ext cx="7772400" cy="120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76" y="6356351"/>
            <a:ext cx="1274067" cy="182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54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2" r:id="rId4"/>
    <p:sldLayoutId id="2147483673" r:id="rId5"/>
    <p:sldLayoutId id="2147483679" r:id="rId6"/>
    <p:sldLayoutId id="2147483674" r:id="rId7"/>
    <p:sldLayoutId id="2147483675" r:id="rId8"/>
    <p:sldLayoutId id="214748367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transition advClick="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3124200"/>
            <a:ext cx="7772400" cy="791039"/>
          </a:xfrm>
        </p:spPr>
        <p:txBody>
          <a:bodyPr>
            <a:normAutofit/>
          </a:bodyPr>
          <a:lstStyle/>
          <a:p>
            <a:r>
              <a:rPr lang="en-US" sz="4400" dirty="0"/>
              <a:t>Chapter </a:t>
            </a:r>
            <a:r>
              <a:rPr lang="en-US" sz="4400" dirty="0" smtClean="0"/>
              <a:t>Seven</a:t>
            </a:r>
            <a:endParaRPr lang="en-US" sz="440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5257800" cy="54857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Lost Diver Search and Recovery</a:t>
            </a:r>
            <a:endParaRPr lang="en-US" sz="4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Search Patterns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010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Circular search</a:t>
            </a:r>
          </a:p>
          <a:p>
            <a:r>
              <a:rPr lang="en-US" sz="2400" dirty="0"/>
              <a:t>Using a tethered line, the diver swims a circle around a fixed point</a:t>
            </a:r>
          </a:p>
          <a:p>
            <a:r>
              <a:rPr lang="en-US" sz="2400" dirty="0"/>
              <a:t>The distance is extended from the fixed point on each revolution </a:t>
            </a:r>
          </a:p>
          <a:p>
            <a:r>
              <a:rPr lang="en-US" sz="2400" dirty="0"/>
              <a:t>The maximum distance, from the fixed point, is 30 </a:t>
            </a:r>
            <a:r>
              <a:rPr lang="en-US" sz="2400" dirty="0" err="1"/>
              <a:t>metres</a:t>
            </a:r>
            <a:r>
              <a:rPr lang="en-US" sz="2400" dirty="0"/>
              <a:t> / 100 feet</a:t>
            </a:r>
          </a:p>
          <a:p>
            <a:r>
              <a:rPr lang="en-US" sz="2400" dirty="0"/>
              <a:t>Then move to another fixed point, allowing patterns to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Search Patterns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2133600"/>
            <a:ext cx="5486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Sweep search</a:t>
            </a:r>
          </a:p>
          <a:p>
            <a:r>
              <a:rPr lang="en-US" sz="2400" dirty="0"/>
              <a:t>Tender, on boat or shore, directs search pattern</a:t>
            </a:r>
          </a:p>
          <a:p>
            <a:r>
              <a:rPr lang="en-US" sz="2400" dirty="0"/>
              <a:t>Using a tethered line, the diver swims back and  forth in an arc</a:t>
            </a:r>
          </a:p>
          <a:p>
            <a:r>
              <a:rPr lang="en-US" sz="2400" dirty="0"/>
              <a:t>The tender extends the distance on each arc</a:t>
            </a:r>
          </a:p>
          <a:p>
            <a:r>
              <a:rPr lang="en-US" sz="2400" dirty="0"/>
              <a:t>The maximum distance, for the tethered line, </a:t>
            </a:r>
            <a:r>
              <a:rPr lang="en-US" sz="2400" dirty="0" smtClean="0"/>
              <a:t>is 30 </a:t>
            </a:r>
            <a:r>
              <a:rPr lang="en-US" sz="2400" dirty="0" err="1"/>
              <a:t>metres</a:t>
            </a:r>
            <a:r>
              <a:rPr lang="en-US" sz="2400" dirty="0"/>
              <a:t> / 100 feet</a:t>
            </a:r>
          </a:p>
        </p:txBody>
      </p:sp>
      <p:pic>
        <p:nvPicPr>
          <p:cNvPr id="146436" name="Picture 4" descr="Tetehered Diver.png  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2286000" cy="314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Search Patterns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Random search</a:t>
            </a:r>
            <a:r>
              <a:rPr lang="en-US" b="1" dirty="0"/>
              <a:t> </a:t>
            </a:r>
          </a:p>
          <a:p>
            <a:r>
              <a:rPr lang="en-US" sz="2800" dirty="0"/>
              <a:t>Useful along shorelines with rocky outcrops and coves, where there are underwater crevices and overhangs, or where swaying kelp is an issue</a:t>
            </a:r>
          </a:p>
          <a:p>
            <a:r>
              <a:rPr lang="en-US" sz="2800" dirty="0"/>
              <a:t>Competent free-swimming divers may be employed for these areas</a:t>
            </a:r>
          </a:p>
          <a:p>
            <a:r>
              <a:rPr lang="en-US" sz="2800" dirty="0"/>
              <a:t>An observer should be assigned, to watch from shore or boat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Abandoning the Search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001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After about 90 minutes, survival is unlikely</a:t>
            </a:r>
          </a:p>
          <a:p>
            <a:r>
              <a:rPr lang="en-US" sz="2400" dirty="0"/>
              <a:t>Do not endanger other divers by continuing a futile effort</a:t>
            </a:r>
          </a:p>
          <a:p>
            <a:r>
              <a:rPr lang="en-US" sz="2400" dirty="0"/>
              <a:t>Public safety / emergency response dive teams are in a better position to make the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83629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Assisting a Diver up to the Surface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Upon making contact with a missing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distressed diver . . .</a:t>
            </a:r>
          </a:p>
          <a:p>
            <a:r>
              <a:rPr lang="en-US" sz="2400" dirty="0"/>
              <a:t>First determine what the problem is</a:t>
            </a:r>
          </a:p>
          <a:p>
            <a:r>
              <a:rPr lang="en-US" sz="2400" dirty="0"/>
              <a:t>Do not rush into a situation you don’t understand</a:t>
            </a:r>
          </a:p>
          <a:p>
            <a:r>
              <a:rPr lang="en-US" sz="2400" dirty="0"/>
              <a:t>The correct response will vary, depending on whether the diver is conscious or unconscious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Assisting a Diver up to the Surface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5029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Conscious diver</a:t>
            </a:r>
          </a:p>
          <a:p>
            <a:r>
              <a:rPr lang="en-US" sz="2400" dirty="0"/>
              <a:t>Establish contact while out of arm’s reach</a:t>
            </a:r>
          </a:p>
          <a:p>
            <a:r>
              <a:rPr lang="en-US" sz="2400" dirty="0"/>
              <a:t>Signaling “OK” should provoke some response,   and diver may identify the problem</a:t>
            </a:r>
          </a:p>
          <a:p>
            <a:r>
              <a:rPr lang="en-US" sz="2400" dirty="0"/>
              <a:t>Before attempting to render assistance, </a:t>
            </a:r>
            <a:r>
              <a:rPr lang="en-US" sz="2400" dirty="0" smtClean="0"/>
              <a:t>signal your </a:t>
            </a:r>
            <a:r>
              <a:rPr lang="en-US" sz="2400" dirty="0"/>
              <a:t>intentions</a:t>
            </a:r>
          </a:p>
        </p:txBody>
      </p:sp>
      <p:pic>
        <p:nvPicPr>
          <p:cNvPr id="150532" name="Picture 4" descr="Divers with float.png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133600"/>
            <a:ext cx="2287907" cy="156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0533" name="Picture 5" descr="Okay at surface.png  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86200"/>
            <a:ext cx="170189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Assisting a Diver up to the Surface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534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Ascending with the conscious diver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Signal the diver to calm down and take a </a:t>
            </a:r>
            <a:r>
              <a:rPr lang="en-US" sz="2400" dirty="0" smtClean="0"/>
              <a:t>couple of </a:t>
            </a:r>
            <a:r>
              <a:rPr lang="en-US" sz="2400" dirty="0"/>
              <a:t>deep breaths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Move so that diver sees your approach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Gently and firmly grasp diver under his arm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Signal to ascend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Monitor diver and communicate frequently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If diver fails to vent air from BC, you may need to  do it for him 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Ascend at as normal a rate as possible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Establish positive buoyancy at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0" name="Picture 4" descr="Ascnd with victim.png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90539">
            <a:off x="6629558" y="2760828"/>
            <a:ext cx="1814325" cy="2794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Assisting a Diver up to the Surface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533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Unconscious diver</a:t>
            </a:r>
          </a:p>
          <a:p>
            <a:r>
              <a:rPr lang="en-US" sz="2400" dirty="0"/>
              <a:t>If there is no response from diver, start immediate ascent</a:t>
            </a:r>
          </a:p>
          <a:p>
            <a:r>
              <a:rPr lang="en-US" sz="2400" dirty="0"/>
              <a:t>Ensure that the victim’s regulator stays in place</a:t>
            </a:r>
          </a:p>
          <a:p>
            <a:r>
              <a:rPr lang="en-US" sz="2400" dirty="0"/>
              <a:t>If diver is not breathing, there is no risk of lung expansion injury</a:t>
            </a:r>
          </a:p>
          <a:p>
            <a:r>
              <a:rPr lang="en-US" sz="2400" dirty="0"/>
              <a:t>Vent air from both BC’s during ascent</a:t>
            </a:r>
          </a:p>
          <a:p>
            <a:r>
              <a:rPr lang="en-US" sz="2400" dirty="0"/>
              <a:t>Ascend at as normal a rate as possible</a:t>
            </a:r>
          </a:p>
          <a:p>
            <a:r>
              <a:rPr lang="en-US" sz="2400" dirty="0"/>
              <a:t>Establish positive buoyancy on surface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In the event of a lost diver</a:t>
            </a:r>
          </a:p>
          <a:p>
            <a:r>
              <a:rPr lang="en-US" sz="2400" dirty="0"/>
              <a:t>After about 10 minutes assume there’s a problem</a:t>
            </a:r>
          </a:p>
          <a:p>
            <a:r>
              <a:rPr lang="en-US" sz="2400" dirty="0"/>
              <a:t>Organize a search</a:t>
            </a:r>
          </a:p>
          <a:p>
            <a:r>
              <a:rPr lang="en-US" sz="2400" dirty="0"/>
              <a:t>Get the victim to the surface</a:t>
            </a:r>
          </a:p>
          <a:p>
            <a:r>
              <a:rPr lang="en-US" sz="2400" dirty="0"/>
              <a:t>Assess victim and administer appropriate care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5800" y="2971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Scuba I.Q. Review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6096000" cy="4038600"/>
          </a:xfrm>
        </p:spPr>
        <p:txBody>
          <a:bodyPr>
            <a:normAutofit/>
          </a:bodyPr>
          <a:lstStyle/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The Missing Diver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Organizing the Search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Search Patterns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Abandoning the Search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Assisting a Diver up to the Surface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Topics </a:t>
            </a:r>
            <a:r>
              <a:rPr lang="en-US" dirty="0" smtClean="0"/>
              <a:t>In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C</a:t>
            </a:r>
            <a:r>
              <a:rPr lang="en-US" dirty="0" smtClean="0"/>
              <a:t>hapter</a:t>
            </a:r>
            <a:endParaRPr lang="en-US" dirty="0"/>
          </a:p>
        </p:txBody>
      </p:sp>
      <p:pic>
        <p:nvPicPr>
          <p:cNvPr id="7" name="Picture 5" descr="Hold reg mth.png     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32566">
            <a:off x="6331470" y="2278334"/>
            <a:ext cx="183515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" y="3581400"/>
            <a:ext cx="8001000" cy="2057400"/>
          </a:xfrm>
          <a:prstGeom prst="roundRect">
            <a:avLst>
              <a:gd name="adj" fmla="val 11580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162800" cy="1295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	What kinds of information do we need to gather to plan an underwater search?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371600" y="3276600"/>
            <a:ext cx="67056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00200" y="35814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Times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The</a:t>
            </a:r>
            <a:r>
              <a:rPr lang="ru-RU" sz="2400" dirty="0" smtClean="0">
                <a:solidFill>
                  <a:schemeClr val="bg1"/>
                </a:solidFill>
              </a:rPr>
              <a:t> last known point and where the buddy surfaced; the circumstances of the dive; how deep they were diving; how long they had been in the water; and how much air the lost diver had left in his tank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162800" cy="1295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800" b="1" dirty="0">
                <a:solidFill>
                  <a:srgbClr val="FCDB00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List the three major components in any underwater search pattern.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581400"/>
            <a:ext cx="8001000" cy="1524000"/>
          </a:xfrm>
          <a:prstGeom prst="roundRect">
            <a:avLst>
              <a:gd name="adj" fmla="val 1671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Define a search area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Define a start point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Define a stop point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362200"/>
            <a:ext cx="7162800" cy="1295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800" b="1" dirty="0">
                <a:solidFill>
                  <a:srgbClr val="FCDB00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When might we use free-swimming divers to conduct random searches?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581400"/>
            <a:ext cx="8001000" cy="2438400"/>
          </a:xfrm>
          <a:prstGeom prst="roundRect">
            <a:avLst>
              <a:gd name="adj" fmla="val 11055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002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ru-RU" sz="2800" dirty="0" smtClean="0">
                <a:solidFill>
                  <a:schemeClr val="bg1"/>
                </a:solidFill>
              </a:rPr>
              <a:t>Along </a:t>
            </a:r>
            <a:r>
              <a:rPr lang="ru-RU" sz="2800" dirty="0" smtClean="0">
                <a:solidFill>
                  <a:schemeClr val="bg1"/>
                </a:solidFill>
              </a:rPr>
              <a:t>shorelines where there are many rocky outcrops and coves, or where underwater there are crevices and overhangs, or anywhere kelp is long and subject to swaying from the surge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86000"/>
            <a:ext cx="7162800" cy="1295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800" b="1" dirty="0">
                <a:solidFill>
                  <a:srgbClr val="FCDB00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How would you bring a conscious, but confused diver to the surface?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4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581400"/>
            <a:ext cx="8001000" cy="2667000"/>
          </a:xfrm>
          <a:prstGeom prst="roundRect">
            <a:avLst>
              <a:gd name="adj" fmla="val 8549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71600" y="3657600"/>
            <a:ext cx="723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	Signal the diver OK, slow down and take a couple of breaths to relax; approach the diver, then gently and firmly grasp him under the arm while signaling to ascent with your other hand; if he fails to vent his BC you’ll have to do this for him as well as yourself; maintain control and continue to signal the diver to relax and breathe normally; monitor the diver constantly and communicate with him frequently; ascend at as normal a rate as possible by using good buoyancy 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" y="3581400"/>
            <a:ext cx="8001000" cy="1143000"/>
          </a:xfrm>
          <a:prstGeom prst="roundRect">
            <a:avLst>
              <a:gd name="adj" fmla="val 1954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40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ru-RU" sz="2400" dirty="0" smtClean="0">
                <a:solidFill>
                  <a:schemeClr val="bg1"/>
                </a:solidFill>
              </a:rPr>
              <a:t>To </a:t>
            </a:r>
            <a:r>
              <a:rPr lang="ru-RU" sz="2400" dirty="0" smtClean="0">
                <a:solidFill>
                  <a:schemeClr val="bg1"/>
                </a:solidFill>
              </a:rPr>
              <a:t>make sure the victim’s regulator stays in place during the ascent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09800"/>
            <a:ext cx="7162800" cy="12954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400" b="1" dirty="0">
                <a:solidFill>
                  <a:srgbClr val="FCDB00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If the diver is breathing, but unresponsive on the bottom, what would our main concern be as we bring him to the surface?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5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" y="3581400"/>
            <a:ext cx="8001000" cy="1143000"/>
          </a:xfrm>
          <a:prstGeom prst="roundRect">
            <a:avLst>
              <a:gd name="adj" fmla="val 1954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526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2400" dirty="0" smtClean="0">
                <a:solidFill>
                  <a:schemeClr val="bg1"/>
                </a:solidFill>
              </a:rPr>
              <a:t>	An unconscious person is not holding his breath, thus the expanding air will vent on ascent</a:t>
            </a:r>
            <a:endParaRPr lang="en-US" sz="2400" dirty="0" smtClean="0">
              <a:solidFill>
                <a:srgbClr val="000000"/>
              </a:solidFill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Scuba IQ Review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209800"/>
            <a:ext cx="7315200" cy="12954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Times" pitchFamily="18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Why is a lung over-expansion injury not a serious consideration </a:t>
            </a:r>
            <a:r>
              <a:rPr lang="ru-RU" sz="2800" dirty="0" smtClean="0">
                <a:solidFill>
                  <a:schemeClr val="bg1"/>
                </a:solidFill>
              </a:rPr>
              <a:t>when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bringing </a:t>
            </a:r>
            <a:r>
              <a:rPr lang="ru-RU" sz="2800" dirty="0">
                <a:solidFill>
                  <a:schemeClr val="bg1"/>
                </a:solidFill>
              </a:rPr>
              <a:t>an unconscious, non-breathing victim to the surface?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6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620000" cy="1524000"/>
          </a:xfrm>
        </p:spPr>
        <p:txBody>
          <a:bodyPr/>
          <a:lstStyle/>
          <a:p>
            <a:pPr indent="-222250" algn="ctr">
              <a:buFontTx/>
              <a:buNone/>
            </a:pPr>
            <a:r>
              <a:rPr lang="en-US" sz="4400" b="1" i="1" dirty="0">
                <a:solidFill>
                  <a:schemeClr val="accent1"/>
                </a:solidFill>
              </a:rPr>
              <a:t>Any Questions</a:t>
            </a:r>
            <a:r>
              <a:rPr lang="en-US" sz="1400" b="1" i="1" dirty="0">
                <a:solidFill>
                  <a:schemeClr val="accent1"/>
                </a:solidFill>
              </a:rPr>
              <a:t> </a:t>
            </a:r>
            <a:r>
              <a:rPr lang="en-US" sz="4400" b="1" i="1" dirty="0">
                <a:solidFill>
                  <a:schemeClr val="accent1"/>
                </a:solidFill>
              </a:rPr>
              <a:t>?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 Missing Diver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Sometimes divers get separated</a:t>
            </a:r>
          </a:p>
          <a:p>
            <a:r>
              <a:rPr lang="en-US" sz="2400" dirty="0"/>
              <a:t>One diver may stop, or veer off, to look at something</a:t>
            </a:r>
          </a:p>
          <a:p>
            <a:r>
              <a:rPr lang="en-US" sz="2400" dirty="0"/>
              <a:t>One diver may be taking photographs</a:t>
            </a:r>
          </a:p>
          <a:p>
            <a:r>
              <a:rPr lang="en-US" sz="2400" dirty="0"/>
              <a:t>Divers may fail to maintain buddy contact</a:t>
            </a:r>
          </a:p>
          <a:p>
            <a:r>
              <a:rPr lang="en-US" sz="2400" dirty="0"/>
              <a:t>One diver may encounter a serious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 Missing Diver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If a diver is missing for more than about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10 minutes . . .</a:t>
            </a:r>
          </a:p>
          <a:p>
            <a:r>
              <a:rPr lang="en-US" sz="2400" dirty="0"/>
              <a:t>Assume that there is a problem</a:t>
            </a:r>
          </a:p>
          <a:p>
            <a:r>
              <a:rPr lang="en-US" sz="2400" dirty="0"/>
              <a:t>Organize a search</a:t>
            </a:r>
          </a:p>
        </p:txBody>
      </p:sp>
      <p:pic>
        <p:nvPicPr>
          <p:cNvPr id="139268" name="Picture 4" descr="Check instruments.png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819400"/>
            <a:ext cx="18764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the Search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4343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General consideration</a:t>
            </a:r>
          </a:p>
          <a:p>
            <a:r>
              <a:rPr lang="en-US" sz="2400" dirty="0"/>
              <a:t>A well thought-out and planned search will </a:t>
            </a:r>
            <a:r>
              <a:rPr lang="en-US" sz="2400" dirty="0" smtClean="0"/>
              <a:t>be most </a:t>
            </a:r>
            <a:r>
              <a:rPr lang="en-US" sz="2400" dirty="0"/>
              <a:t>productive</a:t>
            </a:r>
          </a:p>
        </p:txBody>
      </p:sp>
      <p:pic>
        <p:nvPicPr>
          <p:cNvPr id="140292" name="Picture 4" descr="Boat op use cell phon.png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86000"/>
            <a:ext cx="1839913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the Search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Last known point</a:t>
            </a:r>
          </a:p>
          <a:p>
            <a:r>
              <a:rPr lang="en-US" sz="2400" dirty="0"/>
              <a:t>Where did the buddy separation occur, or where was it first noticed ?</a:t>
            </a:r>
          </a:p>
          <a:p>
            <a:r>
              <a:rPr lang="en-US" sz="2400" dirty="0"/>
              <a:t>Where did the other buddy surface ?</a:t>
            </a:r>
          </a:p>
          <a:p>
            <a:r>
              <a:rPr lang="en-US" sz="2400" dirty="0"/>
              <a:t>Did an observer notice bubbles, or anything  unusual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the Search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Gather information – interview buddy</a:t>
            </a:r>
          </a:p>
          <a:p>
            <a:r>
              <a:rPr lang="en-US" sz="2400" dirty="0"/>
              <a:t>Circumstances of the dive;  anything unusual ?</a:t>
            </a:r>
          </a:p>
          <a:p>
            <a:r>
              <a:rPr lang="en-US" sz="2400" dirty="0"/>
              <a:t>How deep were they diving ?</a:t>
            </a:r>
          </a:p>
          <a:p>
            <a:r>
              <a:rPr lang="en-US" sz="2400" dirty="0"/>
              <a:t>How long had they been in the water ?</a:t>
            </a:r>
          </a:p>
          <a:p>
            <a:r>
              <a:rPr lang="en-US" sz="2400" dirty="0"/>
              <a:t>How much air did the lost buddy have ?</a:t>
            </a:r>
          </a:p>
          <a:p>
            <a:r>
              <a:rPr lang="en-US" sz="2400" dirty="0"/>
              <a:t>Might the buddy already have exited the water ?</a:t>
            </a:r>
          </a:p>
        </p:txBody>
      </p:sp>
      <p:pic>
        <p:nvPicPr>
          <p:cNvPr id="142340" name="Picture 4" descr="Pre_dive brief.png     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 t="8333"/>
          <a:stretch>
            <a:fillRect/>
          </a:stretch>
        </p:blipFill>
        <p:spPr bwMode="auto">
          <a:xfrm>
            <a:off x="3276600" y="4953000"/>
            <a:ext cx="2319338" cy="154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the Search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79637"/>
            <a:ext cx="80010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Available personnel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Don’t attempt a solo search for your own buddy;  note landmarks, and get help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Recruit available divers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Designate a team leader, who will coordinate from shore or boat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Team leader determines areas to be searched, and by whom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Do not allow persons to dive beyond their training and ability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Ensure that divers have sufficient air and allowable bottom time for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8" name="Picture 4" descr="Swim compass course.png                                        0000BD8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69299">
            <a:off x="6442699" y="2594021"/>
            <a:ext cx="2416974" cy="190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the Search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5791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Search plan</a:t>
            </a:r>
          </a:p>
          <a:p>
            <a:r>
              <a:rPr lang="en-US" sz="2400" dirty="0"/>
              <a:t>Define the search area</a:t>
            </a:r>
          </a:p>
          <a:p>
            <a:r>
              <a:rPr lang="en-US" sz="2400" dirty="0"/>
              <a:t>If necessary, divide a </a:t>
            </a:r>
            <a:r>
              <a:rPr lang="en-US" sz="2400" dirty="0" smtClean="0"/>
              <a:t>bigger area </a:t>
            </a:r>
            <a:r>
              <a:rPr lang="en-US" sz="2400" dirty="0"/>
              <a:t>into easily  searched portions</a:t>
            </a:r>
          </a:p>
          <a:p>
            <a:r>
              <a:rPr lang="en-US" sz="2400" dirty="0"/>
              <a:t>Designate a well-marked starting point</a:t>
            </a:r>
          </a:p>
          <a:p>
            <a:r>
              <a:rPr lang="en-US" sz="2400" dirty="0"/>
              <a:t>Determine a stop point, in advance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cuba Div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0F6BB5"/>
      </a:accent1>
      <a:accent2>
        <a:srgbClr val="00A1B2"/>
      </a:accent2>
      <a:accent3>
        <a:srgbClr val="6DC4E9"/>
      </a:accent3>
      <a:accent4>
        <a:srgbClr val="69C184"/>
      </a:accent4>
      <a:accent5>
        <a:srgbClr val="0E4B64"/>
      </a:accent5>
      <a:accent6>
        <a:srgbClr val="A87B4F"/>
      </a:accent6>
      <a:hlink>
        <a:srgbClr val="0F6BB5"/>
      </a:hlink>
      <a:folHlink>
        <a:srgbClr val="00A1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</TotalTime>
  <Words>904</Words>
  <Application>Microsoft Office PowerPoint</Application>
  <PresentationFormat>On-screen Show (4:3)</PresentationFormat>
  <Paragraphs>197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Myriad Pro</vt:lpstr>
      <vt:lpstr>Wingdings</vt:lpstr>
      <vt:lpstr>Times</vt:lpstr>
      <vt:lpstr>Calibri</vt:lpstr>
      <vt:lpstr>Times New Roman</vt:lpstr>
      <vt:lpstr>Theme1</vt:lpstr>
      <vt:lpstr>Chapter Seven</vt:lpstr>
      <vt:lpstr>Topics In This Chapter</vt:lpstr>
      <vt:lpstr>The Missing Diver</vt:lpstr>
      <vt:lpstr>The Missing Diver</vt:lpstr>
      <vt:lpstr>Organizing the Search</vt:lpstr>
      <vt:lpstr>Organizing the Search</vt:lpstr>
      <vt:lpstr>Organizing the Search</vt:lpstr>
      <vt:lpstr>Organizing the Search</vt:lpstr>
      <vt:lpstr>Organizing the Search</vt:lpstr>
      <vt:lpstr>Search Patterns</vt:lpstr>
      <vt:lpstr>Search Patterns</vt:lpstr>
      <vt:lpstr>Search Patterns</vt:lpstr>
      <vt:lpstr>Abandoning the Search </vt:lpstr>
      <vt:lpstr>Assisting a Diver up to the Surface</vt:lpstr>
      <vt:lpstr>Assisting a Diver up to the Surface</vt:lpstr>
      <vt:lpstr>Assisting a Diver up to the Surface</vt:lpstr>
      <vt:lpstr>Assisting a Diver up to the Surface</vt:lpstr>
      <vt:lpstr>Summary</vt:lpstr>
      <vt:lpstr>Slide 19</vt:lpstr>
      <vt:lpstr>Scuba IQ Review</vt:lpstr>
      <vt:lpstr>Scuba IQ Review</vt:lpstr>
      <vt:lpstr>Scuba IQ Review</vt:lpstr>
      <vt:lpstr>Scuba IQ Review</vt:lpstr>
      <vt:lpstr>Scuba IQ Review</vt:lpstr>
      <vt:lpstr>Scuba IQ Review</vt:lpstr>
      <vt:lpstr>Slide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Lazar</dc:creator>
  <cp:lastModifiedBy>Aaron Lazar</cp:lastModifiedBy>
  <cp:revision>31</cp:revision>
  <dcterms:created xsi:type="dcterms:W3CDTF">2017-05-17T13:37:05Z</dcterms:created>
  <dcterms:modified xsi:type="dcterms:W3CDTF">2017-06-23T15:30:48Z</dcterms:modified>
</cp:coreProperties>
</file>