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60" r:id="rId1"/>
  </p:sldMasterIdLst>
  <p:notesMasterIdLst>
    <p:notesMasterId r:id="rId51"/>
  </p:notesMasterIdLst>
  <p:sldIdLst>
    <p:sldId id="30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307" r:id="rId38"/>
    <p:sldId id="294" r:id="rId39"/>
    <p:sldId id="295" r:id="rId40"/>
    <p:sldId id="296" r:id="rId41"/>
    <p:sldId id="297" r:id="rId42"/>
    <p:sldId id="298" r:id="rId43"/>
    <p:sldId id="299" r:id="rId44"/>
    <p:sldId id="300" r:id="rId45"/>
    <p:sldId id="301" r:id="rId46"/>
    <p:sldId id="302" r:id="rId47"/>
    <p:sldId id="303" r:id="rId48"/>
    <p:sldId id="304" r:id="rId49"/>
    <p:sldId id="308" r:id="rId50"/>
  </p:sldIdLst>
  <p:sldSz cx="9144000" cy="6858000" type="screen4x3"/>
  <p:notesSz cx="6858000" cy="9144000"/>
  <p:embeddedFontLst>
    <p:embeddedFont>
      <p:font typeface="Times" pitchFamily="18" charset="0"/>
      <p:regular r:id="rId52"/>
      <p:bold r:id="rId53"/>
      <p:italic r:id="rId54"/>
      <p:boldItalic r:id="rId55"/>
    </p:embeddedFont>
    <p:embeddedFont>
      <p:font typeface="Calibri" pitchFamily="34" charset="0"/>
      <p:regular r:id="rId56"/>
      <p:bold r:id="rId57"/>
      <p:italic r:id="rId58"/>
      <p:boldItalic r:id="rId5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91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098EC0-DF65-4A6B-8721-9C3CB9471C07}" type="datetimeFigureOut">
              <a:rPr lang="en-US" smtClean="0"/>
              <a:t>5/16/2017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3888D6-A294-4104-9EFF-33FCA73F4C5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B8632C-3CAD-40E1-8871-BF4694AD12E7}"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85F5A7-D355-4879-8007-E2AE1DC8DD61}" type="slidenum">
              <a:rPr lang="en-US"/>
              <a:pPr/>
              <a:t>37</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447485-7A61-4E6A-B404-1E3A44C92954}" type="slidenum">
              <a:rPr lang="en-US"/>
              <a:pPr/>
              <a:t>49</a:t>
            </a:fld>
            <a:endParaRPr lang="en-US"/>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714" y="-8092"/>
            <a:ext cx="9142571" cy="6858000"/>
          </a:xfrm>
          <a:prstGeom prst="rect">
            <a:avLst/>
          </a:prstGeom>
        </p:spPr>
      </p:pic>
      <p:sp>
        <p:nvSpPr>
          <p:cNvPr id="2" name="Title 1"/>
          <p:cNvSpPr>
            <a:spLocks noGrp="1"/>
          </p:cNvSpPr>
          <p:nvPr>
            <p:ph type="ctrTitle" hasCustomPrompt="1"/>
          </p:nvPr>
        </p:nvSpPr>
        <p:spPr>
          <a:xfrm>
            <a:off x="979488" y="3576679"/>
            <a:ext cx="7772400" cy="791039"/>
          </a:xfrm>
        </p:spPr>
        <p:txBody>
          <a:bodyPr anchor="b"/>
          <a:lstStyle>
            <a:lvl1pPr algn="l">
              <a:defRPr sz="6000">
                <a:solidFill>
                  <a:schemeClr val="accent1"/>
                </a:solidFill>
              </a:defRPr>
            </a:lvl1pPr>
          </a:lstStyle>
          <a:p>
            <a:r>
              <a:rPr lang="en-US" dirty="0" smtClean="0"/>
              <a:t>Title presentation</a:t>
            </a:r>
            <a:endParaRPr lang="en-US" dirty="0"/>
          </a:p>
        </p:txBody>
      </p:sp>
      <p:sp>
        <p:nvSpPr>
          <p:cNvPr id="3" name="Subtitle 2"/>
          <p:cNvSpPr>
            <a:spLocks noGrp="1"/>
          </p:cNvSpPr>
          <p:nvPr>
            <p:ph type="subTitle" idx="1"/>
          </p:nvPr>
        </p:nvSpPr>
        <p:spPr>
          <a:xfrm>
            <a:off x="979488" y="4476909"/>
            <a:ext cx="6858000" cy="548573"/>
          </a:xfrm>
        </p:spPr>
        <p:txBody>
          <a:bodyPr/>
          <a:lstStyle>
            <a:lvl1pPr marL="0" indent="0" algn="l">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A926D1-D201-4504-A837-AD0714E7CD52}" type="datetime1">
              <a:rPr lang="en-US" smtClean="0"/>
              <a:t>5/16/2017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6" name="Slide Number Placeholder 5"/>
          <p:cNvSpPr>
            <a:spLocks noGrp="1"/>
          </p:cNvSpPr>
          <p:nvPr>
            <p:ph type="sldNum" sz="quarter" idx="12"/>
          </p:nvPr>
        </p:nvSpPr>
        <p:spPr/>
        <p:txBody>
          <a:bodyPr/>
          <a:lstStyle/>
          <a:p>
            <a:fld id="{031A6A8E-E912-4501-8AD3-CBFDBC0F7E08}" type="slidenum">
              <a:rPr lang="en-US" smtClean="0"/>
              <a:pPr/>
              <a:t>‹#›</a:t>
            </a:fld>
            <a:endParaRPr lang="en-US"/>
          </a:p>
        </p:txBody>
      </p:sp>
      <p:sp>
        <p:nvSpPr>
          <p:cNvPr id="9" name="Picture Placeholder 8"/>
          <p:cNvSpPr>
            <a:spLocks noGrp="1"/>
          </p:cNvSpPr>
          <p:nvPr>
            <p:ph type="pic" sz="quarter" idx="13"/>
          </p:nvPr>
        </p:nvSpPr>
        <p:spPr>
          <a:xfrm>
            <a:off x="979488" y="1797050"/>
            <a:ext cx="6392862" cy="1123950"/>
          </a:xfrm>
        </p:spPr>
        <p:txBody>
          <a:bodyPr/>
          <a:lstStyle>
            <a:lvl1pPr marL="0" indent="0">
              <a:buNone/>
              <a:defRPr/>
            </a:lvl1pPr>
          </a:lstStyle>
          <a:p>
            <a:r>
              <a:rPr lang="en-US" smtClean="0"/>
              <a:t>Click icon to add picture</a:t>
            </a:r>
            <a:endParaRPr lang="en-US" dirty="0"/>
          </a:p>
        </p:txBody>
      </p:sp>
      <p:sp>
        <p:nvSpPr>
          <p:cNvPr id="10" name="TextBox 9"/>
          <p:cNvSpPr txBox="1"/>
          <p:nvPr userDrawn="1"/>
        </p:nvSpPr>
        <p:spPr>
          <a:xfrm>
            <a:off x="542166" y="6247051"/>
            <a:ext cx="970137" cy="230832"/>
          </a:xfrm>
          <a:prstGeom prst="rect">
            <a:avLst/>
          </a:prstGeom>
          <a:noFill/>
        </p:spPr>
        <p:txBody>
          <a:bodyPr wrap="none" rtlCol="0">
            <a:spAutoFit/>
          </a:bodyPr>
          <a:lstStyle/>
          <a:p>
            <a:r>
              <a:rPr lang="en-US" sz="900" dirty="0" smtClean="0">
                <a:solidFill>
                  <a:schemeClr val="bg1"/>
                </a:solidFill>
              </a:rPr>
              <a:t>www.tdisdi.com</a:t>
            </a:r>
            <a:endParaRPr lang="en-US" sz="900" dirty="0">
              <a:solidFill>
                <a:schemeClr val="bg1"/>
              </a:solidFill>
            </a:endParaRPr>
          </a:p>
        </p:txBody>
      </p:sp>
    </p:spTree>
    <p:extLst>
      <p:ext uri="{BB962C8B-B14F-4D97-AF65-F5344CB8AC3E}">
        <p14:creationId xmlns="" xmlns:p14="http://schemas.microsoft.com/office/powerpoint/2010/main" val="855652115"/>
      </p:ext>
    </p:extLst>
  </p:cSld>
  <p:clrMapOvr>
    <a:masterClrMapping/>
  </p:clrMapOvr>
  <p:transition advClick="0">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F63BE1-483B-452C-95A6-109593CE1CDB}" type="datetime1">
              <a:rPr lang="en-US" smtClean="0"/>
              <a:t>5/16/2017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6" name="Slide Number Placeholder 5"/>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 xmlns:p14="http://schemas.microsoft.com/office/powerpoint/2010/main" val="865827123"/>
      </p:ext>
    </p:extLst>
  </p:cSld>
  <p:clrMapOvr>
    <a:masterClrMapping/>
  </p:clrMapOvr>
  <p:transition advClick="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0E8AFD-5341-4313-8E98-A6EDE5B8E35B}" type="datetime1">
              <a:rPr lang="en-US" smtClean="0"/>
              <a:t>5/16/2017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6" name="Slide Number Placeholder 5"/>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 xmlns:p14="http://schemas.microsoft.com/office/powerpoint/2010/main" val="793044135"/>
      </p:ext>
    </p:extLst>
  </p:cSld>
  <p:clrMapOvr>
    <a:masterClrMapping/>
  </p:clrMapOvr>
  <p:transition advClick="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B3486A-A95F-4193-88E5-4D33AA123BCC}" type="datetime1">
              <a:rPr lang="en-US" smtClean="0"/>
              <a:t>5/16/2017</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Slide Number Placeholder 6"/>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 xmlns:p14="http://schemas.microsoft.com/office/powerpoint/2010/main" val="2537571228"/>
      </p:ext>
    </p:extLst>
  </p:cSld>
  <p:clrMapOvr>
    <a:masterClrMapping/>
  </p:clrMapOvr>
  <p:transition advClick="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18F75A-F133-4550-B96D-E330775E72A5}" type="datetime1">
              <a:rPr lang="en-US" smtClean="0"/>
              <a:t>5/16/2017</a:t>
            </a:fld>
            <a:endParaRPr lang="en-US"/>
          </a:p>
        </p:txBody>
      </p:sp>
      <p:sp>
        <p:nvSpPr>
          <p:cNvPr id="8" name="Footer Placeholder 7"/>
          <p:cNvSpPr>
            <a:spLocks noGrp="1"/>
          </p:cNvSpPr>
          <p:nvPr>
            <p:ph type="ftr" sz="quarter" idx="11"/>
          </p:nvPr>
        </p:nvSpPr>
        <p:spPr/>
        <p:txBody>
          <a:bodyPr/>
          <a:lstStyle/>
          <a:p>
            <a:r>
              <a:rPr lang="en-US" smtClean="0"/>
              <a:t>www.tdisdi.com</a:t>
            </a:r>
            <a:endParaRPr lang="en-US"/>
          </a:p>
        </p:txBody>
      </p:sp>
      <p:sp>
        <p:nvSpPr>
          <p:cNvPr id="9" name="Slide Number Placeholder 8"/>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 xmlns:p14="http://schemas.microsoft.com/office/powerpoint/2010/main" val="4142425688"/>
      </p:ext>
    </p:extLst>
  </p:cSld>
  <p:clrMapOvr>
    <a:masterClrMapping/>
  </p:clrMapOvr>
  <p:transition advClick="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D053E8-686E-4805-B869-5C03A7B677B2}" type="datetime1">
              <a:rPr lang="en-US" smtClean="0"/>
              <a:t>5/16/2017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 xmlns:p14="http://schemas.microsoft.com/office/powerpoint/2010/main" val="789655184"/>
      </p:ext>
    </p:extLst>
  </p:cSld>
  <p:clrMapOvr>
    <a:masterClrMapping/>
  </p:clrMapOvr>
  <p:transition advClick="0">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D8598-2AE9-4018-8460-0B9B875618CA}" type="datetime1">
              <a:rPr lang="en-US" smtClean="0"/>
              <a:t>5/16/2017</a:t>
            </a:fld>
            <a:endParaRPr lang="en-US"/>
          </a:p>
        </p:txBody>
      </p:sp>
      <p:sp>
        <p:nvSpPr>
          <p:cNvPr id="3" name="Footer Placeholder 2"/>
          <p:cNvSpPr>
            <a:spLocks noGrp="1"/>
          </p:cNvSpPr>
          <p:nvPr>
            <p:ph type="ftr" sz="quarter" idx="11"/>
          </p:nvPr>
        </p:nvSpPr>
        <p:spPr/>
        <p:txBody>
          <a:bodyPr/>
          <a:lstStyle/>
          <a:p>
            <a:r>
              <a:rPr lang="en-US" smtClean="0"/>
              <a:t>www.tdisdi.com</a:t>
            </a:r>
            <a:endParaRPr lang="en-US"/>
          </a:p>
        </p:txBody>
      </p:sp>
      <p:sp>
        <p:nvSpPr>
          <p:cNvPr id="4" name="Slide Number Placeholder 3"/>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 xmlns:p14="http://schemas.microsoft.com/office/powerpoint/2010/main" val="713807774"/>
      </p:ext>
    </p:extLst>
  </p:cSld>
  <p:clrMapOvr>
    <a:masterClrMapping/>
  </p:clrMapOvr>
  <p:transition advClick="0">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A76B2-022E-43C4-8669-CB25BAB79A52}" type="datetime1">
              <a:rPr lang="en-US" smtClean="0"/>
              <a:t>5/16/2017</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Slide Number Placeholder 6"/>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 xmlns:p14="http://schemas.microsoft.com/office/powerpoint/2010/main" val="959787326"/>
      </p:ext>
    </p:extLst>
  </p:cSld>
  <p:clrMapOvr>
    <a:masterClrMapping/>
  </p:clrMapOvr>
  <p:transition advClick="0">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579ADB-41D9-44FB-A893-7B81E1766A1A}" type="datetime1">
              <a:rPr lang="en-US" smtClean="0"/>
              <a:t>5/16/2017</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Slide Number Placeholder 6"/>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 xmlns:p14="http://schemas.microsoft.com/office/powerpoint/2010/main" val="3417342360"/>
      </p:ext>
    </p:extLst>
  </p:cSld>
  <p:clrMapOvr>
    <a:masterClrMapping/>
  </p:clrMapOvr>
  <p:transition advClick="0">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D99203-E50F-4F0C-A02D-31BF381174A4}" type="datetime1">
              <a:rPr lang="en-US" smtClean="0"/>
              <a:t>5/16/2017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6" name="Slide Number Placeholder 5"/>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 xmlns:p14="http://schemas.microsoft.com/office/powerpoint/2010/main" val="1249475274"/>
      </p:ext>
    </p:extLst>
  </p:cSld>
  <p:clrMapOvr>
    <a:masterClrMapping/>
  </p:clrMapOvr>
  <p:transition advClick="0">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C6674B-EF5C-40E9-9314-3B7016311D22}" type="datetime1">
              <a:rPr lang="en-US" smtClean="0"/>
              <a:t>5/16/2017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6" name="Slide Number Placeholder 5"/>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 xmlns:p14="http://schemas.microsoft.com/office/powerpoint/2010/main" val="1565133053"/>
      </p:ext>
    </p:extLst>
  </p:cSld>
  <p:clrMapOvr>
    <a:masterClrMapping/>
  </p:clrMapOvr>
  <p:transition advClick="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A9CE49-12E0-46EB-B7F7-A3311AD4682B}" type="datetime1">
              <a:rPr lang="en-US" smtClean="0"/>
              <a:t>5/16/2017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7" name="Text Placeholder 6"/>
          <p:cNvSpPr>
            <a:spLocks noGrp="1"/>
          </p:cNvSpPr>
          <p:nvPr>
            <p:ph type="body" sz="quarter" idx="13"/>
          </p:nvPr>
        </p:nvSpPr>
        <p:spPr>
          <a:xfrm>
            <a:off x="2392714" y="2209800"/>
            <a:ext cx="4232275" cy="3608388"/>
          </a:xfrm>
        </p:spPr>
        <p:txBody>
          <a:bodyPr/>
          <a:lstStyle>
            <a:lvl1pPr marL="0" indent="0" algn="ctr">
              <a:buNone/>
              <a:defRPr/>
            </a:lvl1pPr>
            <a:lvl2pPr algn="ctr">
              <a:defRPr/>
            </a:lvl2pPr>
            <a:lvl3pPr algn="ctr">
              <a:defRPr/>
            </a:lvl3pPr>
            <a:lvl4pPr algn="ctr">
              <a:defRPr/>
            </a:lvl4pPr>
            <a:lvl5pPr algn="ctr">
              <a:defRPr/>
            </a:lvl5pPr>
          </a:lstStyle>
          <a:p>
            <a:pPr lvl="0"/>
            <a:r>
              <a:rPr lang="en-US" smtClean="0"/>
              <a:t>Click to edit Master text styles</a:t>
            </a:r>
          </a:p>
        </p:txBody>
      </p:sp>
      <p:sp>
        <p:nvSpPr>
          <p:cNvPr id="8" name="TextBox 7"/>
          <p:cNvSpPr txBox="1"/>
          <p:nvPr userDrawn="1"/>
        </p:nvSpPr>
        <p:spPr>
          <a:xfrm>
            <a:off x="1028567" y="2209800"/>
            <a:ext cx="559769" cy="1107996"/>
          </a:xfrm>
          <a:prstGeom prst="rect">
            <a:avLst/>
          </a:prstGeom>
          <a:noFill/>
        </p:spPr>
        <p:txBody>
          <a:bodyPr wrap="none" rtlCol="0">
            <a:spAutoFit/>
          </a:bodyPr>
          <a:lstStyle/>
          <a:p>
            <a:r>
              <a:rPr lang="en-US" sz="6600" dirty="0" smtClean="0">
                <a:solidFill>
                  <a:schemeClr val="bg2">
                    <a:lumMod val="90000"/>
                  </a:schemeClr>
                </a:solidFill>
                <a:latin typeface="Times New Roman" panose="02020603050405020304" pitchFamily="18" charset="0"/>
                <a:cs typeface="Times New Roman" panose="02020603050405020304" pitchFamily="18" charset="0"/>
              </a:rPr>
              <a:t>“</a:t>
            </a:r>
            <a:endParaRPr lang="en-US" sz="6600" dirty="0">
              <a:solidFill>
                <a:schemeClr val="bg2">
                  <a:lumMod val="9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7429367" y="2209800"/>
            <a:ext cx="559769" cy="1107996"/>
          </a:xfrm>
          <a:prstGeom prst="rect">
            <a:avLst/>
          </a:prstGeom>
          <a:noFill/>
        </p:spPr>
        <p:txBody>
          <a:bodyPr wrap="none" rtlCol="0">
            <a:spAutoFit/>
          </a:bodyPr>
          <a:lstStyle/>
          <a:p>
            <a:r>
              <a:rPr lang="en-US" sz="6600" dirty="0" smtClean="0">
                <a:solidFill>
                  <a:schemeClr val="bg2">
                    <a:lumMod val="90000"/>
                  </a:schemeClr>
                </a:solidFill>
                <a:latin typeface="Times New Roman" panose="02020603050405020304" pitchFamily="18" charset="0"/>
                <a:cs typeface="Times New Roman" panose="02020603050405020304" pitchFamily="18" charset="0"/>
              </a:rPr>
              <a:t>”</a:t>
            </a:r>
            <a:endParaRPr lang="en-US" sz="6600" dirty="0"/>
          </a:p>
        </p:txBody>
      </p:sp>
    </p:spTree>
    <p:extLst>
      <p:ext uri="{BB962C8B-B14F-4D97-AF65-F5344CB8AC3E}">
        <p14:creationId xmlns="" xmlns:p14="http://schemas.microsoft.com/office/powerpoint/2010/main" val="2191167897"/>
      </p:ext>
    </p:extLst>
  </p:cSld>
  <p:clrMapOvr>
    <a:masterClrMapping/>
  </p:clrMapOvr>
  <p:transition advClick="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D24CE0-9E08-40B8-910C-6F11C8A22CB9}" type="datetime1">
              <a:rPr lang="en-US" smtClean="0"/>
              <a:t>5/16/2017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7" name="Text Placeholder 6"/>
          <p:cNvSpPr>
            <a:spLocks noGrp="1"/>
          </p:cNvSpPr>
          <p:nvPr>
            <p:ph type="body" sz="quarter" idx="13"/>
          </p:nvPr>
        </p:nvSpPr>
        <p:spPr>
          <a:xfrm>
            <a:off x="2392714" y="2209800"/>
            <a:ext cx="4232275" cy="1463984"/>
          </a:xfrm>
        </p:spPr>
        <p:txBody>
          <a:bodyPr/>
          <a:lstStyle>
            <a:lvl1pPr marL="0" indent="0" algn="ctr">
              <a:buNone/>
              <a:defRPr/>
            </a:lvl1pPr>
            <a:lvl2pPr algn="ctr">
              <a:defRPr/>
            </a:lvl2pPr>
            <a:lvl3pPr algn="ctr">
              <a:defRPr/>
            </a:lvl3pPr>
            <a:lvl4pPr algn="ctr">
              <a:defRPr/>
            </a:lvl4pPr>
            <a:lvl5pPr algn="ctr">
              <a:defRPr/>
            </a:lvl5pPr>
          </a:lstStyle>
          <a:p>
            <a:pPr lvl="0"/>
            <a:r>
              <a:rPr lang="en-US" smtClean="0"/>
              <a:t>Click to edit Master text styles</a:t>
            </a:r>
          </a:p>
        </p:txBody>
      </p:sp>
      <p:sp>
        <p:nvSpPr>
          <p:cNvPr id="8" name="TextBox 7"/>
          <p:cNvSpPr txBox="1"/>
          <p:nvPr userDrawn="1"/>
        </p:nvSpPr>
        <p:spPr>
          <a:xfrm>
            <a:off x="1028567" y="2209800"/>
            <a:ext cx="559769" cy="1107996"/>
          </a:xfrm>
          <a:prstGeom prst="rect">
            <a:avLst/>
          </a:prstGeom>
          <a:noFill/>
        </p:spPr>
        <p:txBody>
          <a:bodyPr wrap="none" rtlCol="0">
            <a:spAutoFit/>
          </a:bodyPr>
          <a:lstStyle/>
          <a:p>
            <a:r>
              <a:rPr lang="en-US" sz="6600" dirty="0" smtClean="0">
                <a:solidFill>
                  <a:schemeClr val="bg2">
                    <a:lumMod val="90000"/>
                  </a:schemeClr>
                </a:solidFill>
                <a:latin typeface="Times New Roman" panose="02020603050405020304" pitchFamily="18" charset="0"/>
                <a:cs typeface="Times New Roman" panose="02020603050405020304" pitchFamily="18" charset="0"/>
              </a:rPr>
              <a:t>“</a:t>
            </a:r>
            <a:endParaRPr lang="en-US" sz="6600" dirty="0">
              <a:solidFill>
                <a:schemeClr val="bg2">
                  <a:lumMod val="9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7429367" y="2209800"/>
            <a:ext cx="559769" cy="1107996"/>
          </a:xfrm>
          <a:prstGeom prst="rect">
            <a:avLst/>
          </a:prstGeom>
          <a:noFill/>
        </p:spPr>
        <p:txBody>
          <a:bodyPr wrap="none" rtlCol="0">
            <a:spAutoFit/>
          </a:bodyPr>
          <a:lstStyle/>
          <a:p>
            <a:r>
              <a:rPr lang="en-US" sz="6600" dirty="0" smtClean="0">
                <a:solidFill>
                  <a:schemeClr val="bg2">
                    <a:lumMod val="90000"/>
                  </a:schemeClr>
                </a:solidFill>
                <a:latin typeface="Times New Roman" panose="02020603050405020304" pitchFamily="18" charset="0"/>
                <a:cs typeface="Times New Roman" panose="02020603050405020304" pitchFamily="18" charset="0"/>
              </a:rPr>
              <a:t>”</a:t>
            </a:r>
            <a:endParaRPr lang="en-US" sz="6600" dirty="0"/>
          </a:p>
        </p:txBody>
      </p:sp>
      <p:sp>
        <p:nvSpPr>
          <p:cNvPr id="9" name="Picture Placeholder 8"/>
          <p:cNvSpPr>
            <a:spLocks noGrp="1"/>
          </p:cNvSpPr>
          <p:nvPr>
            <p:ph type="pic" sz="quarter" idx="14"/>
          </p:nvPr>
        </p:nvSpPr>
        <p:spPr>
          <a:xfrm>
            <a:off x="477838" y="3819525"/>
            <a:ext cx="8037512" cy="2330450"/>
          </a:xfrm>
        </p:spPr>
        <p:txBody>
          <a:bodyPr/>
          <a:lstStyle/>
          <a:p>
            <a:r>
              <a:rPr lang="en-US" smtClean="0"/>
              <a:t>Click icon to add picture</a:t>
            </a:r>
            <a:endParaRPr lang="en-US"/>
          </a:p>
        </p:txBody>
      </p:sp>
    </p:spTree>
    <p:extLst>
      <p:ext uri="{BB962C8B-B14F-4D97-AF65-F5344CB8AC3E}">
        <p14:creationId xmlns="" xmlns:p14="http://schemas.microsoft.com/office/powerpoint/2010/main" val="2643822751"/>
      </p:ext>
    </p:extLst>
  </p:cSld>
  <p:clrMapOvr>
    <a:masterClrMapping/>
  </p:clrMapOvr>
  <p:transition advClick="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D5FD11-36DC-46CB-9E20-343B959979EC}" type="datetime1">
              <a:rPr lang="en-US" smtClean="0"/>
              <a:t>5/16/2017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7" name="SmartArt Placeholder 6"/>
          <p:cNvSpPr>
            <a:spLocks noGrp="1"/>
          </p:cNvSpPr>
          <p:nvPr>
            <p:ph type="dgm" sz="quarter" idx="13"/>
          </p:nvPr>
        </p:nvSpPr>
        <p:spPr>
          <a:xfrm>
            <a:off x="628649" y="1949450"/>
            <a:ext cx="8018167" cy="2436433"/>
          </a:xfrm>
        </p:spPr>
        <p:txBody>
          <a:bodyPr/>
          <a:lstStyle/>
          <a:p>
            <a:r>
              <a:rPr lang="en-US" smtClean="0"/>
              <a:t>Click icon to add SmartArt graphic</a:t>
            </a:r>
            <a:endParaRPr lang="en-US"/>
          </a:p>
        </p:txBody>
      </p:sp>
      <p:sp>
        <p:nvSpPr>
          <p:cNvPr id="9" name="Text Placeholder 8"/>
          <p:cNvSpPr>
            <a:spLocks noGrp="1"/>
          </p:cNvSpPr>
          <p:nvPr>
            <p:ph type="body" sz="quarter" idx="14"/>
          </p:nvPr>
        </p:nvSpPr>
        <p:spPr>
          <a:xfrm>
            <a:off x="628650" y="4483100"/>
            <a:ext cx="1903413" cy="1643063"/>
          </a:xfrm>
        </p:spPr>
        <p:txBody>
          <a:bodyPr>
            <a:noAutofit/>
          </a:bodyPr>
          <a:lstStyle>
            <a:lvl1pPr marL="0" indent="0" algn="ctr">
              <a:buNone/>
              <a:defRPr sz="1400"/>
            </a:lvl1pPr>
            <a:lvl2pPr>
              <a:defRPr sz="1400"/>
            </a:lvl2pPr>
            <a:lvl3pPr>
              <a:defRPr sz="1400"/>
            </a:lvl3pPr>
            <a:lvl4pPr>
              <a:defRPr sz="1400"/>
            </a:lvl4pPr>
            <a:lvl5pPr>
              <a:defRPr sz="1400"/>
            </a:lvl5pPr>
          </a:lstStyle>
          <a:p>
            <a:pPr lvl="0"/>
            <a:r>
              <a:rPr lang="en-US" smtClean="0"/>
              <a:t>Click to edit Master text styles</a:t>
            </a:r>
          </a:p>
        </p:txBody>
      </p:sp>
      <p:sp>
        <p:nvSpPr>
          <p:cNvPr id="10" name="Text Placeholder 8"/>
          <p:cNvSpPr>
            <a:spLocks noGrp="1"/>
          </p:cNvSpPr>
          <p:nvPr>
            <p:ph type="body" sz="quarter" idx="15"/>
          </p:nvPr>
        </p:nvSpPr>
        <p:spPr>
          <a:xfrm>
            <a:off x="2668587" y="4483100"/>
            <a:ext cx="1903413" cy="1643063"/>
          </a:xfrm>
        </p:spPr>
        <p:txBody>
          <a:bodyPr>
            <a:noAutofit/>
          </a:bodyPr>
          <a:lstStyle>
            <a:lvl1pPr marL="0" indent="0" algn="ctr">
              <a:buNone/>
              <a:defRPr sz="1400"/>
            </a:lvl1pPr>
            <a:lvl2pPr>
              <a:defRPr sz="1400"/>
            </a:lvl2pPr>
            <a:lvl3pPr>
              <a:defRPr sz="1400"/>
            </a:lvl3pPr>
            <a:lvl4pPr>
              <a:defRPr sz="1400"/>
            </a:lvl4pPr>
            <a:lvl5pPr>
              <a:defRPr sz="1400"/>
            </a:lvl5pPr>
          </a:lstStyle>
          <a:p>
            <a:pPr lvl="0"/>
            <a:r>
              <a:rPr lang="en-US" smtClean="0"/>
              <a:t>Click to edit Master text styles</a:t>
            </a:r>
          </a:p>
        </p:txBody>
      </p:sp>
      <p:sp>
        <p:nvSpPr>
          <p:cNvPr id="11" name="Text Placeholder 8"/>
          <p:cNvSpPr>
            <a:spLocks noGrp="1"/>
          </p:cNvSpPr>
          <p:nvPr>
            <p:ph type="body" sz="quarter" idx="16"/>
          </p:nvPr>
        </p:nvSpPr>
        <p:spPr>
          <a:xfrm>
            <a:off x="4738364" y="4483099"/>
            <a:ext cx="1903413" cy="1643063"/>
          </a:xfrm>
        </p:spPr>
        <p:txBody>
          <a:bodyPr>
            <a:noAutofit/>
          </a:bodyPr>
          <a:lstStyle>
            <a:lvl1pPr marL="0" indent="0" algn="ctr">
              <a:buNone/>
              <a:defRPr sz="1400"/>
            </a:lvl1pPr>
            <a:lvl2pPr>
              <a:defRPr sz="1400"/>
            </a:lvl2pPr>
            <a:lvl3pPr>
              <a:defRPr sz="1400"/>
            </a:lvl3pPr>
            <a:lvl4pPr>
              <a:defRPr sz="1400"/>
            </a:lvl4pPr>
            <a:lvl5pPr>
              <a:defRPr sz="1400"/>
            </a:lvl5pPr>
          </a:lstStyle>
          <a:p>
            <a:pPr lvl="0"/>
            <a:r>
              <a:rPr lang="en-US" smtClean="0"/>
              <a:t>Click to edit Master text styles</a:t>
            </a:r>
          </a:p>
        </p:txBody>
      </p:sp>
      <p:sp>
        <p:nvSpPr>
          <p:cNvPr id="12" name="Text Placeholder 8"/>
          <p:cNvSpPr>
            <a:spLocks noGrp="1"/>
          </p:cNvSpPr>
          <p:nvPr>
            <p:ph type="body" sz="quarter" idx="17"/>
          </p:nvPr>
        </p:nvSpPr>
        <p:spPr>
          <a:xfrm>
            <a:off x="6743404" y="4483099"/>
            <a:ext cx="1903413" cy="1643063"/>
          </a:xfrm>
        </p:spPr>
        <p:txBody>
          <a:bodyPr>
            <a:noAutofit/>
          </a:bodyPr>
          <a:lstStyle>
            <a:lvl1pPr marL="0" indent="0" algn="ctr">
              <a:buNone/>
              <a:defRPr sz="1400"/>
            </a:lvl1pPr>
            <a:lvl2pPr>
              <a:defRPr sz="1400"/>
            </a:lvl2pPr>
            <a:lvl3pPr>
              <a:defRPr sz="1400"/>
            </a:lvl3pPr>
            <a:lvl4pPr>
              <a:defRPr sz="1400"/>
            </a:lvl4pPr>
            <a:lvl5pPr>
              <a:defRPr sz="1400"/>
            </a:lvl5pPr>
          </a:lstStyle>
          <a:p>
            <a:pPr lvl="0"/>
            <a:r>
              <a:rPr lang="en-US" smtClean="0"/>
              <a:t>Click to edit Master text styles</a:t>
            </a:r>
          </a:p>
        </p:txBody>
      </p:sp>
    </p:spTree>
    <p:extLst>
      <p:ext uri="{BB962C8B-B14F-4D97-AF65-F5344CB8AC3E}">
        <p14:creationId xmlns="" xmlns:p14="http://schemas.microsoft.com/office/powerpoint/2010/main" val="3405539351"/>
      </p:ext>
    </p:extLst>
  </p:cSld>
  <p:clrMapOvr>
    <a:masterClrMapping/>
  </p:clrMapOvr>
  <p:transition advClick="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9144000" cy="6858000"/>
          </a:xfrm>
        </p:spPr>
        <p:txBody>
          <a:bodyPr/>
          <a:lstStyle/>
          <a:p>
            <a:r>
              <a:rPr lang="en-US" smtClean="0"/>
              <a:t>Click icon to add picture</a:t>
            </a:r>
            <a:endParaRPr lang="en-US" dirty="0"/>
          </a:p>
        </p:txBody>
      </p:sp>
      <p:pic>
        <p:nvPicPr>
          <p:cNvPr id="8" name="Picture 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76231" y="548557"/>
            <a:ext cx="3197702" cy="2534368"/>
          </a:xfrm>
          <a:prstGeom prst="rect">
            <a:avLst/>
          </a:prstGeom>
        </p:spPr>
      </p:pic>
      <p:sp>
        <p:nvSpPr>
          <p:cNvPr id="2" name="Title 1"/>
          <p:cNvSpPr>
            <a:spLocks noGrp="1"/>
          </p:cNvSpPr>
          <p:nvPr>
            <p:ph type="title" hasCustomPrompt="1"/>
          </p:nvPr>
        </p:nvSpPr>
        <p:spPr>
          <a:xfrm>
            <a:off x="753968" y="648691"/>
            <a:ext cx="2106458" cy="1076097"/>
          </a:xfrm>
        </p:spPr>
        <p:txBody>
          <a:bodyPr>
            <a:normAutofit/>
          </a:bodyPr>
          <a:lstStyle>
            <a:lvl1pPr>
              <a:defRPr sz="6000"/>
            </a:lvl1pPr>
          </a:lstStyle>
          <a:p>
            <a:r>
              <a:rPr lang="en-US" dirty="0" smtClean="0"/>
              <a:t>HOW</a:t>
            </a:r>
            <a:endParaRPr lang="en-US" dirty="0"/>
          </a:p>
        </p:txBody>
      </p:sp>
      <p:sp>
        <p:nvSpPr>
          <p:cNvPr id="3" name="Date Placeholder 2"/>
          <p:cNvSpPr>
            <a:spLocks noGrp="1"/>
          </p:cNvSpPr>
          <p:nvPr>
            <p:ph type="dt" sz="half" idx="10"/>
          </p:nvPr>
        </p:nvSpPr>
        <p:spPr/>
        <p:txBody>
          <a:bodyPr/>
          <a:lstStyle/>
          <a:p>
            <a:fld id="{BF0958AD-DD73-45B4-8F0B-AC647139D53C}" type="datetime1">
              <a:rPr lang="en-US" smtClean="0"/>
              <a:t>5/16/2017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10" name="Text Placeholder 9"/>
          <p:cNvSpPr>
            <a:spLocks noGrp="1"/>
          </p:cNvSpPr>
          <p:nvPr>
            <p:ph type="body" sz="quarter" idx="14" hasCustomPrompt="1"/>
          </p:nvPr>
        </p:nvSpPr>
        <p:spPr>
          <a:xfrm>
            <a:off x="753967" y="1833767"/>
            <a:ext cx="2628503" cy="1136009"/>
          </a:xfrm>
        </p:spPr>
        <p:txBody>
          <a:bodyPr>
            <a:noAutofit/>
          </a:bodyPr>
          <a:lstStyle>
            <a:lvl1pPr marL="0" indent="0">
              <a:buNone/>
              <a:defRPr sz="2400">
                <a:solidFill>
                  <a:schemeClr val="bg1"/>
                </a:solidFill>
              </a:defRPr>
            </a:lvl1pPr>
          </a:lstStyle>
          <a:p>
            <a:pPr lvl="0"/>
            <a:r>
              <a:rPr lang="en-US" dirty="0" smtClean="0"/>
              <a:t>Lorem </a:t>
            </a:r>
            <a:r>
              <a:rPr lang="en-US" dirty="0" err="1" smtClean="0"/>
              <a:t>ipsim</a:t>
            </a:r>
            <a:r>
              <a:rPr lang="en-US" dirty="0" smtClean="0"/>
              <a:t> dolor site </a:t>
            </a:r>
            <a:r>
              <a:rPr lang="en-US" dirty="0" err="1" smtClean="0"/>
              <a:t>emet</a:t>
            </a:r>
            <a:r>
              <a:rPr lang="en-US" dirty="0" smtClean="0"/>
              <a:t> is a dummy text</a:t>
            </a:r>
            <a:endParaRPr lang="en-US" dirty="0"/>
          </a:p>
        </p:txBody>
      </p:sp>
    </p:spTree>
    <p:extLst>
      <p:ext uri="{BB962C8B-B14F-4D97-AF65-F5344CB8AC3E}">
        <p14:creationId xmlns="" xmlns:p14="http://schemas.microsoft.com/office/powerpoint/2010/main" val="3935162040"/>
      </p:ext>
    </p:extLst>
  </p:cSld>
  <p:clrMapOvr>
    <a:masterClrMapping/>
  </p:clrMapOvr>
  <p:transition advClick="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9144000" cy="6858000"/>
          </a:xfrm>
        </p:spPr>
        <p:txBody>
          <a:bodyPr/>
          <a:lstStyle/>
          <a:p>
            <a:r>
              <a:rPr lang="en-US" smtClean="0"/>
              <a:t>Click icon to add picture</a:t>
            </a:r>
            <a:endParaRPr lang="en-US" dirty="0"/>
          </a:p>
        </p:txBody>
      </p:sp>
      <p:pic>
        <p:nvPicPr>
          <p:cNvPr id="8" name="Picture 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76231" y="548557"/>
            <a:ext cx="3197702" cy="2534368"/>
          </a:xfrm>
          <a:prstGeom prst="rect">
            <a:avLst/>
          </a:prstGeom>
        </p:spPr>
      </p:pic>
      <p:sp>
        <p:nvSpPr>
          <p:cNvPr id="2" name="Title 1"/>
          <p:cNvSpPr>
            <a:spLocks noGrp="1"/>
          </p:cNvSpPr>
          <p:nvPr>
            <p:ph type="title" hasCustomPrompt="1"/>
          </p:nvPr>
        </p:nvSpPr>
        <p:spPr>
          <a:xfrm>
            <a:off x="753968" y="648691"/>
            <a:ext cx="2106458" cy="1076097"/>
          </a:xfrm>
        </p:spPr>
        <p:txBody>
          <a:bodyPr>
            <a:normAutofit/>
          </a:bodyPr>
          <a:lstStyle>
            <a:lvl1pPr>
              <a:defRPr sz="6000"/>
            </a:lvl1pPr>
          </a:lstStyle>
          <a:p>
            <a:r>
              <a:rPr lang="en-US" dirty="0" smtClean="0"/>
              <a:t>HOW</a:t>
            </a:r>
            <a:endParaRPr lang="en-US" dirty="0"/>
          </a:p>
        </p:txBody>
      </p:sp>
      <p:sp>
        <p:nvSpPr>
          <p:cNvPr id="3" name="Date Placeholder 2"/>
          <p:cNvSpPr>
            <a:spLocks noGrp="1"/>
          </p:cNvSpPr>
          <p:nvPr>
            <p:ph type="dt" sz="half" idx="10"/>
          </p:nvPr>
        </p:nvSpPr>
        <p:spPr/>
        <p:txBody>
          <a:bodyPr/>
          <a:lstStyle/>
          <a:p>
            <a:fld id="{6445DA6B-F832-4D8E-B18A-4EEAAC0B2B31}" type="datetime1">
              <a:rPr lang="en-US" smtClean="0"/>
              <a:t>5/16/2017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10" name="Text Placeholder 9"/>
          <p:cNvSpPr>
            <a:spLocks noGrp="1"/>
          </p:cNvSpPr>
          <p:nvPr>
            <p:ph type="body" sz="quarter" idx="14" hasCustomPrompt="1"/>
          </p:nvPr>
        </p:nvSpPr>
        <p:spPr>
          <a:xfrm>
            <a:off x="753967" y="1833767"/>
            <a:ext cx="2628503" cy="1136009"/>
          </a:xfrm>
        </p:spPr>
        <p:txBody>
          <a:bodyPr>
            <a:noAutofit/>
          </a:bodyPr>
          <a:lstStyle>
            <a:lvl1pPr marL="0" indent="0">
              <a:buNone/>
              <a:defRPr sz="2400">
                <a:solidFill>
                  <a:schemeClr val="bg1"/>
                </a:solidFill>
              </a:defRPr>
            </a:lvl1pPr>
          </a:lstStyle>
          <a:p>
            <a:pPr lvl="0"/>
            <a:r>
              <a:rPr lang="en-US" dirty="0" smtClean="0"/>
              <a:t>Lorem </a:t>
            </a:r>
            <a:r>
              <a:rPr lang="en-US" dirty="0" err="1" smtClean="0"/>
              <a:t>ipsim</a:t>
            </a:r>
            <a:r>
              <a:rPr lang="en-US" dirty="0" smtClean="0"/>
              <a:t> dolor site </a:t>
            </a:r>
            <a:r>
              <a:rPr lang="en-US" dirty="0" err="1" smtClean="0"/>
              <a:t>emet</a:t>
            </a:r>
            <a:r>
              <a:rPr lang="en-US" dirty="0" smtClean="0"/>
              <a:t> is a dummy text</a:t>
            </a:r>
            <a:endParaRPr lang="en-US" dirty="0"/>
          </a:p>
        </p:txBody>
      </p:sp>
    </p:spTree>
    <p:extLst>
      <p:ext uri="{BB962C8B-B14F-4D97-AF65-F5344CB8AC3E}">
        <p14:creationId xmlns="" xmlns:p14="http://schemas.microsoft.com/office/powerpoint/2010/main" val="3935162040"/>
      </p:ext>
    </p:extLst>
  </p:cSld>
  <p:clrMapOvr>
    <a:masterClrMapping/>
  </p:clrMapOvr>
  <p:transition advClick="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77E5DA-F42E-4AE1-801D-07749F16F5AA}" type="datetime1">
              <a:rPr lang="en-US" smtClean="0"/>
              <a:t>5/16/2017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7" name="Picture Placeholder 6"/>
          <p:cNvSpPr>
            <a:spLocks noGrp="1"/>
          </p:cNvSpPr>
          <p:nvPr>
            <p:ph type="pic" sz="quarter" idx="13"/>
          </p:nvPr>
        </p:nvSpPr>
        <p:spPr>
          <a:xfrm>
            <a:off x="628650" y="2246052"/>
            <a:ext cx="2365375" cy="2249487"/>
          </a:xfrm>
        </p:spPr>
        <p:txBody>
          <a:bodyPr/>
          <a:lstStyle/>
          <a:p>
            <a:r>
              <a:rPr lang="en-US" smtClean="0"/>
              <a:t>Click icon to add picture</a:t>
            </a:r>
            <a:endParaRPr lang="en-US"/>
          </a:p>
        </p:txBody>
      </p:sp>
      <p:sp>
        <p:nvSpPr>
          <p:cNvPr id="8" name="Picture Placeholder 6"/>
          <p:cNvSpPr>
            <a:spLocks noGrp="1"/>
          </p:cNvSpPr>
          <p:nvPr>
            <p:ph type="pic" sz="quarter" idx="14"/>
          </p:nvPr>
        </p:nvSpPr>
        <p:spPr>
          <a:xfrm>
            <a:off x="3389312" y="2246051"/>
            <a:ext cx="2365375" cy="2249487"/>
          </a:xfrm>
        </p:spPr>
        <p:txBody>
          <a:bodyPr/>
          <a:lstStyle/>
          <a:p>
            <a:r>
              <a:rPr lang="en-US" smtClean="0"/>
              <a:t>Click icon to add picture</a:t>
            </a:r>
            <a:endParaRPr lang="en-US"/>
          </a:p>
        </p:txBody>
      </p:sp>
      <p:sp>
        <p:nvSpPr>
          <p:cNvPr id="9" name="Picture Placeholder 6"/>
          <p:cNvSpPr>
            <a:spLocks noGrp="1"/>
          </p:cNvSpPr>
          <p:nvPr>
            <p:ph type="pic" sz="quarter" idx="15"/>
          </p:nvPr>
        </p:nvSpPr>
        <p:spPr>
          <a:xfrm>
            <a:off x="6149975" y="2246896"/>
            <a:ext cx="2365375" cy="2249487"/>
          </a:xfrm>
        </p:spPr>
        <p:txBody>
          <a:bodyPr/>
          <a:lstStyle/>
          <a:p>
            <a:r>
              <a:rPr lang="en-US" smtClean="0"/>
              <a:t>Click icon to add picture</a:t>
            </a:r>
            <a:endParaRPr lang="en-US"/>
          </a:p>
        </p:txBody>
      </p:sp>
      <p:sp>
        <p:nvSpPr>
          <p:cNvPr id="11" name="Text Placeholder 10"/>
          <p:cNvSpPr>
            <a:spLocks noGrp="1"/>
          </p:cNvSpPr>
          <p:nvPr>
            <p:ph type="body" sz="quarter" idx="16" hasCustomPrompt="1"/>
          </p:nvPr>
        </p:nvSpPr>
        <p:spPr>
          <a:xfrm>
            <a:off x="628650" y="4714614"/>
            <a:ext cx="2365375" cy="768940"/>
          </a:xfrm>
          <a:solidFill>
            <a:schemeClr val="accent1"/>
          </a:solidFill>
        </p:spPr>
        <p:txBody>
          <a:bodyPr/>
          <a:lstStyle>
            <a:lvl1pPr marL="0" indent="0" algn="ctr">
              <a:buNone/>
              <a:defRPr>
                <a:solidFill>
                  <a:schemeClr val="bg1"/>
                </a:solidFill>
                <a:latin typeface="+mj-lt"/>
              </a:defRPr>
            </a:lvl1pPr>
          </a:lstStyle>
          <a:p>
            <a:pPr lvl="0"/>
            <a:r>
              <a:rPr lang="en-US" dirty="0" smtClean="0"/>
              <a:t>Title </a:t>
            </a:r>
            <a:br>
              <a:rPr lang="en-US" dirty="0" smtClean="0"/>
            </a:br>
            <a:r>
              <a:rPr lang="en-US" dirty="0" smtClean="0"/>
              <a:t>Here</a:t>
            </a:r>
            <a:endParaRPr lang="en-US" dirty="0"/>
          </a:p>
        </p:txBody>
      </p:sp>
      <p:sp>
        <p:nvSpPr>
          <p:cNvPr id="12" name="Text Placeholder 10"/>
          <p:cNvSpPr>
            <a:spLocks noGrp="1"/>
          </p:cNvSpPr>
          <p:nvPr>
            <p:ph type="body" sz="quarter" idx="17" hasCustomPrompt="1"/>
          </p:nvPr>
        </p:nvSpPr>
        <p:spPr>
          <a:xfrm>
            <a:off x="3389311" y="4751182"/>
            <a:ext cx="2365375" cy="768940"/>
          </a:xfrm>
          <a:solidFill>
            <a:schemeClr val="accent2"/>
          </a:solidFill>
        </p:spPr>
        <p:txBody>
          <a:bodyPr/>
          <a:lstStyle>
            <a:lvl1pPr marL="0" indent="0" algn="ctr">
              <a:buNone/>
              <a:defRPr>
                <a:solidFill>
                  <a:schemeClr val="bg1"/>
                </a:solidFill>
                <a:latin typeface="+mj-lt"/>
              </a:defRPr>
            </a:lvl1pPr>
          </a:lstStyle>
          <a:p>
            <a:pPr lvl="0"/>
            <a:r>
              <a:rPr lang="en-US" dirty="0" smtClean="0"/>
              <a:t>Title </a:t>
            </a:r>
            <a:br>
              <a:rPr lang="en-US" dirty="0" smtClean="0"/>
            </a:br>
            <a:r>
              <a:rPr lang="en-US" dirty="0" smtClean="0"/>
              <a:t>Here</a:t>
            </a:r>
            <a:endParaRPr lang="en-US" dirty="0"/>
          </a:p>
        </p:txBody>
      </p:sp>
      <p:sp>
        <p:nvSpPr>
          <p:cNvPr id="13" name="Text Placeholder 10"/>
          <p:cNvSpPr>
            <a:spLocks noGrp="1"/>
          </p:cNvSpPr>
          <p:nvPr>
            <p:ph type="body" sz="quarter" idx="18" hasCustomPrompt="1"/>
          </p:nvPr>
        </p:nvSpPr>
        <p:spPr>
          <a:xfrm>
            <a:off x="6149972" y="4726654"/>
            <a:ext cx="2365375" cy="768940"/>
          </a:xfrm>
          <a:solidFill>
            <a:schemeClr val="accent6"/>
          </a:solidFill>
        </p:spPr>
        <p:txBody>
          <a:bodyPr/>
          <a:lstStyle>
            <a:lvl1pPr marL="0" indent="0" algn="ctr">
              <a:buNone/>
              <a:defRPr>
                <a:solidFill>
                  <a:schemeClr val="bg1"/>
                </a:solidFill>
                <a:latin typeface="+mj-lt"/>
              </a:defRPr>
            </a:lvl1pPr>
          </a:lstStyle>
          <a:p>
            <a:pPr lvl="0"/>
            <a:r>
              <a:rPr lang="en-US" dirty="0" smtClean="0"/>
              <a:t>Title </a:t>
            </a:r>
            <a:br>
              <a:rPr lang="en-US" dirty="0" smtClean="0"/>
            </a:br>
            <a:r>
              <a:rPr lang="en-US" dirty="0" smtClean="0"/>
              <a:t>Here</a:t>
            </a:r>
            <a:endParaRPr lang="en-US" dirty="0"/>
          </a:p>
        </p:txBody>
      </p:sp>
    </p:spTree>
    <p:extLst>
      <p:ext uri="{BB962C8B-B14F-4D97-AF65-F5344CB8AC3E}">
        <p14:creationId xmlns="" xmlns:p14="http://schemas.microsoft.com/office/powerpoint/2010/main" val="4070836202"/>
      </p:ext>
    </p:extLst>
  </p:cSld>
  <p:clrMapOvr>
    <a:masterClrMapping/>
  </p:clrMapOvr>
  <p:transition advClick="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3B3FC6-5534-4C08-B315-556FCC1188F5}" type="datetime1">
              <a:rPr lang="en-US" smtClean="0"/>
              <a:t>5/16/2017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7" name="Text Placeholder 6"/>
          <p:cNvSpPr>
            <a:spLocks noGrp="1"/>
          </p:cNvSpPr>
          <p:nvPr>
            <p:ph type="body" sz="quarter" idx="13"/>
          </p:nvPr>
        </p:nvSpPr>
        <p:spPr>
          <a:xfrm>
            <a:off x="628650" y="1958975"/>
            <a:ext cx="7886700" cy="18361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8"/>
          <p:cNvSpPr>
            <a:spLocks noGrp="1"/>
          </p:cNvSpPr>
          <p:nvPr>
            <p:ph type="pic" sz="quarter" idx="14"/>
          </p:nvPr>
        </p:nvSpPr>
        <p:spPr>
          <a:xfrm>
            <a:off x="628650" y="4062413"/>
            <a:ext cx="7886700" cy="1812925"/>
          </a:xfrm>
        </p:spPr>
        <p:txBody>
          <a:bodyPr/>
          <a:lstStyle/>
          <a:p>
            <a:r>
              <a:rPr lang="en-US" smtClean="0"/>
              <a:t>Click icon to add picture</a:t>
            </a:r>
            <a:endParaRPr lang="en-US"/>
          </a:p>
        </p:txBody>
      </p:sp>
    </p:spTree>
    <p:extLst>
      <p:ext uri="{BB962C8B-B14F-4D97-AF65-F5344CB8AC3E}">
        <p14:creationId xmlns="" xmlns:p14="http://schemas.microsoft.com/office/powerpoint/2010/main" val="263085582"/>
      </p:ext>
    </p:extLst>
  </p:cSld>
  <p:clrMapOvr>
    <a:masterClrMapping/>
  </p:clrMapOvr>
  <p:transition advClick="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840E68-DC5D-4161-9328-77C5F490E485}" type="datetime1">
              <a:rPr lang="en-US" smtClean="0"/>
              <a:t>5/16/2017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7" name="Text Placeholder 6"/>
          <p:cNvSpPr>
            <a:spLocks noGrp="1"/>
          </p:cNvSpPr>
          <p:nvPr>
            <p:ph type="body" sz="quarter" idx="13"/>
          </p:nvPr>
        </p:nvSpPr>
        <p:spPr>
          <a:xfrm>
            <a:off x="628650" y="2241550"/>
            <a:ext cx="4283075" cy="3795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Picture Placeholder 8"/>
          <p:cNvSpPr>
            <a:spLocks noGrp="1"/>
          </p:cNvSpPr>
          <p:nvPr>
            <p:ph type="pic" sz="quarter" idx="14"/>
          </p:nvPr>
        </p:nvSpPr>
        <p:spPr>
          <a:xfrm>
            <a:off x="5194300" y="2249488"/>
            <a:ext cx="3398838" cy="3787775"/>
          </a:xfrm>
        </p:spPr>
        <p:txBody>
          <a:bodyPr/>
          <a:lstStyle/>
          <a:p>
            <a:r>
              <a:rPr lang="en-US" smtClean="0"/>
              <a:t>Click icon to add picture</a:t>
            </a:r>
            <a:endParaRPr lang="en-US"/>
          </a:p>
        </p:txBody>
      </p:sp>
    </p:spTree>
    <p:extLst>
      <p:ext uri="{BB962C8B-B14F-4D97-AF65-F5344CB8AC3E}">
        <p14:creationId xmlns="" xmlns:p14="http://schemas.microsoft.com/office/powerpoint/2010/main" val="3242042153"/>
      </p:ext>
    </p:extLst>
  </p:cSld>
  <p:clrMapOvr>
    <a:masterClrMapping/>
  </p:clrMapOvr>
  <p:transition advClick="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Oval 7"/>
          <p:cNvSpPr/>
          <p:nvPr/>
        </p:nvSpPr>
        <p:spPr>
          <a:xfrm>
            <a:off x="477430" y="6356351"/>
            <a:ext cx="372234" cy="3722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1" cstate="print">
            <a:extLst>
              <a:ext uri="{28A0092B-C50C-407E-A947-70E740481C1C}">
                <a14:useLocalDpi xmlns="" xmlns:a14="http://schemas.microsoft.com/office/drawing/2010/main" val="0"/>
              </a:ext>
            </a:extLst>
          </a:blip>
          <a:stretch>
            <a:fillRect/>
          </a:stretch>
        </p:blipFill>
        <p:spPr>
          <a:xfrm>
            <a:off x="0" y="0"/>
            <a:ext cx="9144000" cy="1796220"/>
          </a:xfrm>
          <a:prstGeom prst="rect">
            <a:avLst/>
          </a:prstGeom>
        </p:spPr>
      </p:pic>
      <p:sp>
        <p:nvSpPr>
          <p:cNvPr id="2" name="Title Placeholder 1"/>
          <p:cNvSpPr>
            <a:spLocks noGrp="1"/>
          </p:cNvSpPr>
          <p:nvPr>
            <p:ph type="title"/>
          </p:nvPr>
        </p:nvSpPr>
        <p:spPr>
          <a:xfrm>
            <a:off x="628650" y="1628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037168" y="6329068"/>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DC10E5-34A8-48D9-9E00-A1C69A25F559}" type="datetime1">
              <a:rPr lang="en-US" smtClean="0"/>
              <a:t>5/16/2017</a:t>
            </a:fld>
            <a:endParaRPr lang="en-US"/>
          </a:p>
        </p:txBody>
      </p:sp>
      <p:sp>
        <p:nvSpPr>
          <p:cNvPr id="5" name="Footer Placeholder 4"/>
          <p:cNvSpPr>
            <a:spLocks noGrp="1"/>
          </p:cNvSpPr>
          <p:nvPr>
            <p:ph type="ftr" sz="quarter" idx="3"/>
          </p:nvPr>
        </p:nvSpPr>
        <p:spPr>
          <a:xfrm>
            <a:off x="849664" y="6329069"/>
            <a:ext cx="3086100" cy="365125"/>
          </a:xfrm>
          <a:prstGeom prst="rect">
            <a:avLst/>
          </a:prstGeom>
        </p:spPr>
        <p:txBody>
          <a:bodyPr vert="horz" lIns="91440" tIns="45720" rIns="91440" bIns="45720" rtlCol="0" anchor="ctr"/>
          <a:lstStyle>
            <a:lvl1pPr algn="l">
              <a:defRPr sz="800" spc="300">
                <a:solidFill>
                  <a:schemeClr val="tx1">
                    <a:lumMod val="65000"/>
                    <a:lumOff val="35000"/>
                  </a:schemeClr>
                </a:solidFill>
              </a:defRPr>
            </a:lvl1pPr>
          </a:lstStyle>
          <a:p>
            <a:r>
              <a:rPr lang="en-US" smtClean="0"/>
              <a:t>www.tdisdi.com</a:t>
            </a:r>
            <a:endParaRPr lang="en-US" dirty="0"/>
          </a:p>
        </p:txBody>
      </p:sp>
      <p:sp>
        <p:nvSpPr>
          <p:cNvPr id="6" name="Slide Number Placeholder 5"/>
          <p:cNvSpPr>
            <a:spLocks noGrp="1"/>
          </p:cNvSpPr>
          <p:nvPr>
            <p:ph type="sldNum" sz="quarter" idx="4"/>
          </p:nvPr>
        </p:nvSpPr>
        <p:spPr>
          <a:xfrm>
            <a:off x="477430" y="6378661"/>
            <a:ext cx="372234" cy="365125"/>
          </a:xfrm>
          <a:prstGeom prst="rect">
            <a:avLst/>
          </a:prstGeom>
        </p:spPr>
        <p:txBody>
          <a:bodyPr vert="horz" lIns="91440" tIns="45720" rIns="91440" bIns="45720" rtlCol="0" anchor="ctr"/>
          <a:lstStyle>
            <a:lvl1pPr algn="ctr">
              <a:defRPr sz="1200">
                <a:solidFill>
                  <a:schemeClr val="bg1"/>
                </a:solidFill>
              </a:defRPr>
            </a:lvl1pPr>
          </a:lstStyle>
          <a:p>
            <a:fld id="{031A6A8E-E912-4501-8AD3-CBFDBC0F7E08}" type="slidenum">
              <a:rPr lang="en-US" smtClean="0"/>
              <a:pPr/>
              <a:t>‹#›</a:t>
            </a:fld>
            <a:endParaRPr lang="en-US" dirty="0"/>
          </a:p>
        </p:txBody>
      </p:sp>
      <p:cxnSp>
        <p:nvCxnSpPr>
          <p:cNvPr id="10" name="Straight Connector 9"/>
          <p:cNvCxnSpPr/>
          <p:nvPr/>
        </p:nvCxnSpPr>
        <p:spPr>
          <a:xfrm>
            <a:off x="739157" y="6615296"/>
            <a:ext cx="7772400" cy="12081"/>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2" cstate="print">
            <a:extLst>
              <a:ext uri="{28A0092B-C50C-407E-A947-70E740481C1C}">
                <a14:useLocalDpi xmlns="" xmlns:a14="http://schemas.microsoft.com/office/drawing/2010/main" val="0"/>
              </a:ext>
            </a:extLst>
          </a:blip>
          <a:stretch>
            <a:fillRect/>
          </a:stretch>
        </p:blipFill>
        <p:spPr>
          <a:xfrm>
            <a:off x="7130776" y="6356351"/>
            <a:ext cx="1274067" cy="182880"/>
          </a:xfrm>
          <a:prstGeom prst="rect">
            <a:avLst/>
          </a:prstGeom>
        </p:spPr>
      </p:pic>
    </p:spTree>
    <p:extLst>
      <p:ext uri="{BB962C8B-B14F-4D97-AF65-F5344CB8AC3E}">
        <p14:creationId xmlns="" xmlns:p14="http://schemas.microsoft.com/office/powerpoint/2010/main" val="1335496958"/>
      </p:ext>
    </p:extLst>
  </p:cSld>
  <p:clrMap bg1="lt1" tx1="dk1" bg2="lt2" tx2="dk2" accent1="accent1" accent2="accent2" accent3="accent3" accent4="accent4" accent5="accent5" accent6="accent6" hlink="hlink" folHlink="folHlink"/>
  <p:sldLayoutIdLst>
    <p:sldLayoutId id="2147483661" r:id="rId1"/>
    <p:sldLayoutId id="2147483676" r:id="rId2"/>
    <p:sldLayoutId id="2147483677" r:id="rId3"/>
    <p:sldLayoutId id="2147483672" r:id="rId4"/>
    <p:sldLayoutId id="2147483673" r:id="rId5"/>
    <p:sldLayoutId id="2147483679" r:id="rId6"/>
    <p:sldLayoutId id="2147483674" r:id="rId7"/>
    <p:sldLayoutId id="2147483675" r:id="rId8"/>
    <p:sldLayoutId id="2147483678"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Lst>
  <p:transition advClick="0">
    <p:fade/>
  </p:transition>
  <p:hf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6" name="Rectangle 4"/>
          <p:cNvSpPr>
            <a:spLocks noGrp="1" noChangeArrowheads="1"/>
          </p:cNvSpPr>
          <p:nvPr>
            <p:ph type="ctrTitle"/>
          </p:nvPr>
        </p:nvSpPr>
        <p:spPr>
          <a:xfrm>
            <a:off x="990600" y="3124200"/>
            <a:ext cx="7772400" cy="791039"/>
          </a:xfrm>
        </p:spPr>
        <p:txBody>
          <a:bodyPr>
            <a:normAutofit/>
          </a:bodyPr>
          <a:lstStyle/>
          <a:p>
            <a:r>
              <a:rPr lang="en-US" sz="4400" dirty="0"/>
              <a:t>Chapter </a:t>
            </a:r>
            <a:r>
              <a:rPr lang="en-US" sz="4400" dirty="0" smtClean="0"/>
              <a:t>Three</a:t>
            </a:r>
            <a:endParaRPr lang="en-US" sz="4400" dirty="0"/>
          </a:p>
        </p:txBody>
      </p:sp>
      <p:sp>
        <p:nvSpPr>
          <p:cNvPr id="3078" name="Rectangle 6"/>
          <p:cNvSpPr>
            <a:spLocks noGrp="1" noChangeArrowheads="1"/>
          </p:cNvSpPr>
          <p:nvPr>
            <p:ph type="subTitle" idx="1"/>
          </p:nvPr>
        </p:nvSpPr>
        <p:spPr>
          <a:xfrm>
            <a:off x="1066800" y="3810000"/>
            <a:ext cx="6858000" cy="548573"/>
          </a:xfrm>
        </p:spPr>
        <p:txBody>
          <a:bodyPr>
            <a:noAutofit/>
          </a:bodyPr>
          <a:lstStyle/>
          <a:p>
            <a:r>
              <a:rPr lang="en-US" sz="4400" b="1" dirty="0" smtClean="0">
                <a:solidFill>
                  <a:schemeClr val="folHlink"/>
                </a:solidFill>
              </a:rPr>
              <a:t>The Causes of Diving Accidents</a:t>
            </a:r>
            <a:endParaRPr lang="en-US" sz="4400" b="1" dirty="0">
              <a:solidFill>
                <a:schemeClr val="folHlink"/>
              </a:solidFill>
            </a:endParaRPr>
          </a:p>
        </p:txBody>
      </p:sp>
    </p:spTree>
  </p:cSld>
  <p:clrMapOvr>
    <a:masterClrMapping/>
  </p:clrMapOvr>
  <p:transition advClick="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28650" y="579437"/>
            <a:ext cx="7886700" cy="1325563"/>
          </a:xfrm>
        </p:spPr>
        <p:txBody>
          <a:bodyPr>
            <a:normAutofit/>
          </a:bodyPr>
          <a:lstStyle/>
          <a:p>
            <a:r>
              <a:rPr lang="en-US" dirty="0"/>
              <a:t>Muscle Cramps</a:t>
            </a:r>
          </a:p>
        </p:txBody>
      </p:sp>
      <p:sp>
        <p:nvSpPr>
          <p:cNvPr id="11267" name="Rectangle 3"/>
          <p:cNvSpPr>
            <a:spLocks noGrp="1" noChangeArrowheads="1"/>
          </p:cNvSpPr>
          <p:nvPr>
            <p:ph type="body" idx="1"/>
          </p:nvPr>
        </p:nvSpPr>
        <p:spPr>
          <a:xfrm>
            <a:off x="838200" y="2103437"/>
            <a:ext cx="8153400" cy="4525963"/>
          </a:xfrm>
        </p:spPr>
        <p:txBody>
          <a:bodyPr/>
          <a:lstStyle/>
          <a:p>
            <a:pPr>
              <a:buFontTx/>
              <a:buNone/>
            </a:pPr>
            <a:r>
              <a:rPr lang="en-US" sz="2800" b="1" dirty="0"/>
              <a:t>What is a cramp?</a:t>
            </a:r>
          </a:p>
          <a:p>
            <a:r>
              <a:rPr lang="en-US" sz="2400" dirty="0"/>
              <a:t>Forceful, continuous, and involuntary muscle contraction</a:t>
            </a:r>
          </a:p>
          <a:p>
            <a:r>
              <a:rPr lang="en-US" sz="2400" dirty="0"/>
              <a:t>Most often occurs in the lower leg (calf) or </a:t>
            </a:r>
            <a:r>
              <a:rPr lang="en-US" sz="2400" dirty="0" smtClean="0"/>
              <a:t>in the </a:t>
            </a:r>
            <a:r>
              <a:rPr lang="en-US" sz="2400" dirty="0"/>
              <a:t>foot </a:t>
            </a:r>
          </a:p>
          <a:p>
            <a:r>
              <a:rPr lang="en-US" sz="2400" dirty="0"/>
              <a:t>Also may occur in the upper leg (hamstring)</a:t>
            </a:r>
            <a:endParaRPr lang="en-US" sz="2800" dirty="0"/>
          </a:p>
        </p:txBody>
      </p:sp>
      <p:sp>
        <p:nvSpPr>
          <p:cNvPr id="4" name="Slide Number Placeholder 3"/>
          <p:cNvSpPr>
            <a:spLocks noGrp="1"/>
          </p:cNvSpPr>
          <p:nvPr>
            <p:ph type="sldNum" sz="quarter" idx="12"/>
          </p:nvPr>
        </p:nvSpPr>
        <p:spPr/>
        <p:txBody>
          <a:bodyPr/>
          <a:lstStyle/>
          <a:p>
            <a:fld id="{031A6A8E-E912-4501-8AD3-CBFDBC0F7E08}"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28650" y="579437"/>
            <a:ext cx="7886700" cy="1325563"/>
          </a:xfrm>
        </p:spPr>
        <p:txBody>
          <a:bodyPr>
            <a:normAutofit/>
          </a:bodyPr>
          <a:lstStyle/>
          <a:p>
            <a:r>
              <a:rPr lang="en-US" dirty="0"/>
              <a:t>Muscle Cramps</a:t>
            </a:r>
          </a:p>
        </p:txBody>
      </p:sp>
      <p:sp>
        <p:nvSpPr>
          <p:cNvPr id="12291" name="Rectangle 3"/>
          <p:cNvSpPr>
            <a:spLocks noGrp="1" noChangeArrowheads="1"/>
          </p:cNvSpPr>
          <p:nvPr>
            <p:ph type="body" idx="1"/>
          </p:nvPr>
        </p:nvSpPr>
        <p:spPr>
          <a:xfrm>
            <a:off x="838200" y="2103437"/>
            <a:ext cx="7620000" cy="4525963"/>
          </a:xfrm>
        </p:spPr>
        <p:txBody>
          <a:bodyPr/>
          <a:lstStyle/>
          <a:p>
            <a:pPr>
              <a:buFontTx/>
              <a:buNone/>
            </a:pPr>
            <a:r>
              <a:rPr lang="en-US" sz="2800" b="1" dirty="0"/>
              <a:t>Cramps may be prompted by . . .</a:t>
            </a:r>
          </a:p>
          <a:p>
            <a:r>
              <a:rPr lang="en-US" sz="2400" dirty="0"/>
              <a:t>Sustained effort</a:t>
            </a:r>
          </a:p>
          <a:p>
            <a:r>
              <a:rPr lang="en-US" sz="2400" dirty="0"/>
              <a:t>Poorly fitted fins or fin straps</a:t>
            </a:r>
          </a:p>
          <a:p>
            <a:r>
              <a:rPr lang="en-US" sz="2400" dirty="0"/>
              <a:t>Cold water</a:t>
            </a:r>
          </a:p>
          <a:p>
            <a:r>
              <a:rPr lang="en-US" sz="2400" dirty="0"/>
              <a:t>Dehydration</a:t>
            </a:r>
          </a:p>
          <a:p>
            <a:r>
              <a:rPr lang="en-US" sz="2400" dirty="0"/>
              <a:t>Inadequate nutrition</a:t>
            </a:r>
          </a:p>
          <a:p>
            <a:r>
              <a:rPr lang="en-US" sz="2400" dirty="0"/>
              <a:t>Lack of physical conditioning</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28650" y="579437"/>
            <a:ext cx="7886700" cy="1325563"/>
          </a:xfrm>
        </p:spPr>
        <p:txBody>
          <a:bodyPr>
            <a:normAutofit/>
          </a:bodyPr>
          <a:lstStyle/>
          <a:p>
            <a:r>
              <a:rPr lang="en-US" dirty="0"/>
              <a:t>Muscle Cramps</a:t>
            </a:r>
          </a:p>
        </p:txBody>
      </p:sp>
      <p:sp>
        <p:nvSpPr>
          <p:cNvPr id="37891" name="Rectangle 3"/>
          <p:cNvSpPr>
            <a:spLocks noGrp="1" noChangeArrowheads="1"/>
          </p:cNvSpPr>
          <p:nvPr>
            <p:ph type="body" idx="1"/>
          </p:nvPr>
        </p:nvSpPr>
        <p:spPr>
          <a:xfrm>
            <a:off x="838200" y="2133600"/>
            <a:ext cx="7620000" cy="4525963"/>
          </a:xfrm>
        </p:spPr>
        <p:txBody>
          <a:bodyPr/>
          <a:lstStyle/>
          <a:p>
            <a:pPr>
              <a:buFontTx/>
              <a:buNone/>
            </a:pPr>
            <a:r>
              <a:rPr lang="en-US" sz="2800" b="1" dirty="0"/>
              <a:t>Dealing with cramps</a:t>
            </a:r>
          </a:p>
          <a:p>
            <a:r>
              <a:rPr lang="en-US" sz="2400" dirty="0"/>
              <a:t>Grab your fin tip and pull upwards</a:t>
            </a:r>
          </a:p>
          <a:p>
            <a:r>
              <a:rPr lang="en-US" sz="2400" dirty="0"/>
              <a:t>Also may assist buddy, by pushing upwards on bottom of his fin tip</a:t>
            </a:r>
          </a:p>
        </p:txBody>
      </p:sp>
      <p:pic>
        <p:nvPicPr>
          <p:cNvPr id="37892" name="Picture 4" descr="Relieving cramp.png                                            0000BC9D&#10;Maxtor 300                     C168EF42:"/>
          <p:cNvPicPr>
            <a:picLocks noChangeAspect="1" noChangeArrowheads="1"/>
          </p:cNvPicPr>
          <p:nvPr/>
        </p:nvPicPr>
        <p:blipFill>
          <a:blip r:embed="rId2" cstate="print"/>
          <a:srcRect/>
          <a:stretch>
            <a:fillRect/>
          </a:stretch>
        </p:blipFill>
        <p:spPr bwMode="auto">
          <a:xfrm>
            <a:off x="3581400" y="4038600"/>
            <a:ext cx="2528888" cy="18288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031A6A8E-E912-4501-8AD3-CBFDBC0F7E08}"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28650" y="579437"/>
            <a:ext cx="7886700" cy="1325563"/>
          </a:xfrm>
        </p:spPr>
        <p:txBody>
          <a:bodyPr>
            <a:normAutofit/>
          </a:bodyPr>
          <a:lstStyle/>
          <a:p>
            <a:r>
              <a:rPr lang="en-US" dirty="0"/>
              <a:t>Muscle Cramps</a:t>
            </a:r>
          </a:p>
        </p:txBody>
      </p:sp>
      <p:sp>
        <p:nvSpPr>
          <p:cNvPr id="13315" name="Rectangle 3"/>
          <p:cNvSpPr>
            <a:spLocks noGrp="1" noChangeArrowheads="1"/>
          </p:cNvSpPr>
          <p:nvPr>
            <p:ph type="body" idx="1"/>
          </p:nvPr>
        </p:nvSpPr>
        <p:spPr>
          <a:xfrm>
            <a:off x="838200" y="2133600"/>
            <a:ext cx="7620000" cy="4525963"/>
          </a:xfrm>
        </p:spPr>
        <p:txBody>
          <a:bodyPr/>
          <a:lstStyle/>
          <a:p>
            <a:pPr>
              <a:buFontTx/>
              <a:buNone/>
            </a:pPr>
            <a:r>
              <a:rPr lang="en-US" sz="2800" b="1" dirty="0"/>
              <a:t>Prevention is the best cure</a:t>
            </a:r>
          </a:p>
          <a:p>
            <a:r>
              <a:rPr lang="en-US" sz="2400" dirty="0"/>
              <a:t>Regular exercise</a:t>
            </a:r>
          </a:p>
          <a:p>
            <a:r>
              <a:rPr lang="en-US" sz="2400" dirty="0"/>
              <a:t>Plenty of clear fluids during dive days</a:t>
            </a:r>
          </a:p>
          <a:p>
            <a:r>
              <a:rPr lang="en-US" sz="2400" dirty="0"/>
              <a:t>Boots and fins that fit properly</a:t>
            </a:r>
          </a:p>
          <a:p>
            <a:r>
              <a:rPr lang="en-US" sz="2400" dirty="0"/>
              <a:t>Adequate exposure protection</a:t>
            </a:r>
          </a:p>
          <a:p>
            <a:r>
              <a:rPr lang="en-US" sz="2400" dirty="0"/>
              <a:t>Foods high in potassium</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28650" y="609600"/>
            <a:ext cx="7886700" cy="1325563"/>
          </a:xfrm>
        </p:spPr>
        <p:txBody>
          <a:bodyPr>
            <a:normAutofit/>
          </a:bodyPr>
          <a:lstStyle/>
          <a:p>
            <a:r>
              <a:rPr lang="en-US" dirty="0"/>
              <a:t>Over-Weighted Diver</a:t>
            </a:r>
          </a:p>
        </p:txBody>
      </p:sp>
      <p:sp>
        <p:nvSpPr>
          <p:cNvPr id="14339" name="Rectangle 3"/>
          <p:cNvSpPr>
            <a:spLocks noGrp="1" noChangeArrowheads="1"/>
          </p:cNvSpPr>
          <p:nvPr>
            <p:ph type="body" idx="1"/>
          </p:nvPr>
        </p:nvSpPr>
        <p:spPr>
          <a:xfrm>
            <a:off x="838200" y="2133600"/>
            <a:ext cx="7620000" cy="4525963"/>
          </a:xfrm>
        </p:spPr>
        <p:txBody>
          <a:bodyPr/>
          <a:lstStyle/>
          <a:p>
            <a:pPr>
              <a:buFontTx/>
              <a:buNone/>
            </a:pPr>
            <a:r>
              <a:rPr lang="en-US" sz="2800" b="1" dirty="0"/>
              <a:t>Proper weighting</a:t>
            </a:r>
          </a:p>
          <a:p>
            <a:r>
              <a:rPr lang="en-US" sz="2400" dirty="0"/>
              <a:t>Should float at eye level with an empty BC, while holding a normal breath</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28650" y="609600"/>
            <a:ext cx="7886700" cy="1325563"/>
          </a:xfrm>
        </p:spPr>
        <p:txBody>
          <a:bodyPr>
            <a:normAutofit/>
          </a:bodyPr>
          <a:lstStyle/>
          <a:p>
            <a:r>
              <a:rPr lang="en-US" dirty="0"/>
              <a:t>Over-Weighted Diver</a:t>
            </a:r>
          </a:p>
        </p:txBody>
      </p:sp>
      <p:sp>
        <p:nvSpPr>
          <p:cNvPr id="15363" name="Rectangle 3"/>
          <p:cNvSpPr>
            <a:spLocks noGrp="1" noChangeArrowheads="1"/>
          </p:cNvSpPr>
          <p:nvPr>
            <p:ph type="body" idx="1"/>
          </p:nvPr>
        </p:nvSpPr>
        <p:spPr>
          <a:xfrm>
            <a:off x="838200" y="2133600"/>
            <a:ext cx="8153400" cy="4525963"/>
          </a:xfrm>
        </p:spPr>
        <p:txBody>
          <a:bodyPr/>
          <a:lstStyle/>
          <a:p>
            <a:pPr>
              <a:buFontTx/>
              <a:buNone/>
            </a:pPr>
            <a:r>
              <a:rPr lang="en-US" sz="2800" b="1" dirty="0"/>
              <a:t>Excessive weight requires additional </a:t>
            </a:r>
          </a:p>
          <a:p>
            <a:pPr>
              <a:spcBef>
                <a:spcPct val="0"/>
              </a:spcBef>
              <a:buFontTx/>
              <a:buNone/>
            </a:pPr>
            <a:r>
              <a:rPr lang="en-US" sz="2800" b="1" dirty="0"/>
              <a:t>inflation of BC</a:t>
            </a:r>
          </a:p>
          <a:p>
            <a:r>
              <a:rPr lang="en-US" sz="2400" dirty="0"/>
              <a:t>For positive buoyancy at the surface</a:t>
            </a:r>
          </a:p>
          <a:p>
            <a:r>
              <a:rPr lang="en-US" sz="2400" dirty="0"/>
              <a:t>For neutral buoyancy underwater</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28650" y="609600"/>
            <a:ext cx="7886700" cy="1325563"/>
          </a:xfrm>
        </p:spPr>
        <p:txBody>
          <a:bodyPr>
            <a:normAutofit/>
          </a:bodyPr>
          <a:lstStyle/>
          <a:p>
            <a:r>
              <a:rPr lang="en-US" dirty="0"/>
              <a:t>Over-Weighted Diver</a:t>
            </a:r>
          </a:p>
        </p:txBody>
      </p:sp>
      <p:sp>
        <p:nvSpPr>
          <p:cNvPr id="16387" name="Rectangle 3"/>
          <p:cNvSpPr>
            <a:spLocks noGrp="1" noChangeArrowheads="1"/>
          </p:cNvSpPr>
          <p:nvPr>
            <p:ph type="body" idx="1"/>
          </p:nvPr>
        </p:nvSpPr>
        <p:spPr>
          <a:xfrm>
            <a:off x="838200" y="2179637"/>
            <a:ext cx="7620000" cy="4525963"/>
          </a:xfrm>
        </p:spPr>
        <p:txBody>
          <a:bodyPr/>
          <a:lstStyle/>
          <a:p>
            <a:pPr>
              <a:buFontTx/>
              <a:buNone/>
            </a:pPr>
            <a:r>
              <a:rPr lang="en-US" sz="2800" b="1" dirty="0"/>
              <a:t>Additional inflation of BC</a:t>
            </a:r>
          </a:p>
          <a:p>
            <a:r>
              <a:rPr lang="en-US" sz="2400" dirty="0"/>
              <a:t>Causes unnecessary drag and exertion while swimming</a:t>
            </a:r>
          </a:p>
          <a:p>
            <a:r>
              <a:rPr lang="en-US" sz="2400" dirty="0"/>
              <a:t>May constrict torso and affect breathing</a:t>
            </a:r>
          </a:p>
          <a:p>
            <a:r>
              <a:rPr lang="en-US" sz="2400" dirty="0"/>
              <a:t>May limit ability to reach and handle other gear</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28650" y="609600"/>
            <a:ext cx="7886700" cy="1325563"/>
          </a:xfrm>
        </p:spPr>
        <p:txBody>
          <a:bodyPr>
            <a:normAutofit/>
          </a:bodyPr>
          <a:lstStyle/>
          <a:p>
            <a:r>
              <a:rPr lang="en-US" dirty="0"/>
              <a:t>Ocean Currents</a:t>
            </a:r>
          </a:p>
        </p:txBody>
      </p:sp>
      <p:sp>
        <p:nvSpPr>
          <p:cNvPr id="17411" name="Rectangle 3"/>
          <p:cNvSpPr>
            <a:spLocks noGrp="1" noChangeArrowheads="1"/>
          </p:cNvSpPr>
          <p:nvPr>
            <p:ph type="body" idx="1"/>
          </p:nvPr>
        </p:nvSpPr>
        <p:spPr>
          <a:xfrm>
            <a:off x="838200" y="2133600"/>
            <a:ext cx="7620000" cy="4525963"/>
          </a:xfrm>
        </p:spPr>
        <p:txBody>
          <a:bodyPr/>
          <a:lstStyle/>
          <a:p>
            <a:pPr>
              <a:buFontTx/>
              <a:buNone/>
            </a:pPr>
            <a:r>
              <a:rPr lang="en-US" sz="2800" b="1" dirty="0"/>
              <a:t>Currents can be overpowering and</a:t>
            </a:r>
          </a:p>
          <a:p>
            <a:pPr>
              <a:spcBef>
                <a:spcPct val="0"/>
              </a:spcBef>
              <a:buFontTx/>
              <a:buNone/>
            </a:pPr>
            <a:r>
              <a:rPr lang="en-US" sz="2800" b="1" dirty="0"/>
              <a:t>exhausting</a:t>
            </a:r>
          </a:p>
          <a:p>
            <a:r>
              <a:rPr lang="en-US" sz="2400" dirty="0"/>
              <a:t>Survey the dive site for surface currents, </a:t>
            </a:r>
            <a:r>
              <a:rPr lang="en-US" sz="2400" dirty="0" smtClean="0"/>
              <a:t>tides, rips</a:t>
            </a:r>
            <a:r>
              <a:rPr lang="en-US" sz="2400" dirty="0"/>
              <a:t>, and </a:t>
            </a:r>
            <a:r>
              <a:rPr lang="en-US" sz="2400" dirty="0" err="1"/>
              <a:t>longshore</a:t>
            </a:r>
            <a:r>
              <a:rPr lang="en-US" sz="2400" dirty="0"/>
              <a:t> currents</a:t>
            </a:r>
          </a:p>
          <a:p>
            <a:r>
              <a:rPr lang="en-US" sz="2400" dirty="0"/>
              <a:t>Plan your dive accordingly</a:t>
            </a:r>
          </a:p>
          <a:p>
            <a:r>
              <a:rPr lang="en-US" sz="2400" dirty="0"/>
              <a:t>Start your dive against the current</a:t>
            </a:r>
          </a:p>
          <a:p>
            <a:r>
              <a:rPr lang="en-US" sz="2400" dirty="0"/>
              <a:t>Use the current to help get back to your exit point</a:t>
            </a:r>
          </a:p>
          <a:p>
            <a:r>
              <a:rPr lang="en-US" sz="2400" dirty="0"/>
              <a:t>Use appropriate lines when boat diving</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28650" y="609600"/>
            <a:ext cx="7886700" cy="1325563"/>
          </a:xfrm>
        </p:spPr>
        <p:txBody>
          <a:bodyPr>
            <a:normAutofit/>
          </a:bodyPr>
          <a:lstStyle/>
          <a:p>
            <a:r>
              <a:rPr lang="en-US" dirty="0"/>
              <a:t>Ocean Currents</a:t>
            </a:r>
          </a:p>
        </p:txBody>
      </p:sp>
      <p:sp>
        <p:nvSpPr>
          <p:cNvPr id="18435" name="Rectangle 3"/>
          <p:cNvSpPr>
            <a:spLocks noGrp="1" noChangeArrowheads="1"/>
          </p:cNvSpPr>
          <p:nvPr>
            <p:ph type="body" idx="1"/>
          </p:nvPr>
        </p:nvSpPr>
        <p:spPr>
          <a:xfrm>
            <a:off x="838200" y="2133600"/>
            <a:ext cx="7620000" cy="4525963"/>
          </a:xfrm>
        </p:spPr>
        <p:txBody>
          <a:bodyPr/>
          <a:lstStyle/>
          <a:p>
            <a:pPr>
              <a:buFontTx/>
              <a:buNone/>
            </a:pPr>
            <a:r>
              <a:rPr lang="en-US" sz="2800" b="1" dirty="0"/>
              <a:t>If caught in a current at the surface</a:t>
            </a:r>
          </a:p>
          <a:p>
            <a:r>
              <a:rPr lang="en-US" sz="2400" dirty="0"/>
              <a:t>Establish positive buoyancy</a:t>
            </a:r>
          </a:p>
          <a:p>
            <a:r>
              <a:rPr lang="en-US" sz="2400" dirty="0"/>
              <a:t>Swim perpendicular to the current</a:t>
            </a:r>
          </a:p>
        </p:txBody>
      </p:sp>
      <p:pic>
        <p:nvPicPr>
          <p:cNvPr id="18437" name="Picture 5" descr="Lighthouse.png                                                 0000BC9D&#10;Maxtor 300                     C168EF42:"/>
          <p:cNvPicPr>
            <a:picLocks noChangeAspect="1" noChangeArrowheads="1"/>
          </p:cNvPicPr>
          <p:nvPr/>
        </p:nvPicPr>
        <p:blipFill>
          <a:blip r:embed="rId2" cstate="print"/>
          <a:srcRect/>
          <a:stretch>
            <a:fillRect/>
          </a:stretch>
        </p:blipFill>
        <p:spPr bwMode="auto">
          <a:xfrm>
            <a:off x="2514600" y="3962400"/>
            <a:ext cx="3200400" cy="2103438"/>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031A6A8E-E912-4501-8AD3-CBFDBC0F7E08}"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28650" y="609600"/>
            <a:ext cx="7886700" cy="1325563"/>
          </a:xfrm>
        </p:spPr>
        <p:txBody>
          <a:bodyPr>
            <a:normAutofit/>
          </a:bodyPr>
          <a:lstStyle/>
          <a:p>
            <a:r>
              <a:rPr lang="en-US" dirty="0"/>
              <a:t>Freshwater Rivers and Streams</a:t>
            </a:r>
          </a:p>
        </p:txBody>
      </p:sp>
      <p:sp>
        <p:nvSpPr>
          <p:cNvPr id="19459" name="Rectangle 3"/>
          <p:cNvSpPr>
            <a:spLocks noGrp="1" noChangeArrowheads="1"/>
          </p:cNvSpPr>
          <p:nvPr>
            <p:ph type="body" idx="1"/>
          </p:nvPr>
        </p:nvSpPr>
        <p:spPr>
          <a:xfrm>
            <a:off x="838200" y="2103437"/>
            <a:ext cx="7620000" cy="4525963"/>
          </a:xfrm>
        </p:spPr>
        <p:txBody>
          <a:bodyPr/>
          <a:lstStyle/>
          <a:p>
            <a:pPr>
              <a:buFontTx/>
              <a:buNone/>
            </a:pPr>
            <a:r>
              <a:rPr lang="en-US" sz="2800" b="1" dirty="0"/>
              <a:t>Diving in fast moving water is hazardous</a:t>
            </a:r>
          </a:p>
          <a:p>
            <a:pPr>
              <a:lnSpc>
                <a:spcPct val="90000"/>
              </a:lnSpc>
            </a:pPr>
            <a:r>
              <a:rPr lang="en-US" sz="2400" dirty="0"/>
              <a:t>Flowing water is powerful and can sweep away a diver</a:t>
            </a:r>
          </a:p>
          <a:p>
            <a:pPr>
              <a:lnSpc>
                <a:spcPct val="90000"/>
              </a:lnSpc>
            </a:pPr>
            <a:r>
              <a:rPr lang="en-US" sz="2400" dirty="0"/>
              <a:t>Underwater entanglements pose a greater risk in moving water</a:t>
            </a:r>
          </a:p>
          <a:p>
            <a:pPr>
              <a:lnSpc>
                <a:spcPct val="90000"/>
              </a:lnSpc>
            </a:pPr>
            <a:r>
              <a:rPr lang="en-US" sz="2400" dirty="0"/>
              <a:t>Be wary of eddies and other hydraulics</a:t>
            </a:r>
          </a:p>
          <a:p>
            <a:pPr>
              <a:lnSpc>
                <a:spcPct val="90000"/>
              </a:lnSpc>
            </a:pPr>
            <a:r>
              <a:rPr lang="en-US" sz="2400" dirty="0"/>
              <a:t>Anything that interrupts the main direction of flow will result in current reversals that can trap a diver underwater</a:t>
            </a:r>
          </a:p>
          <a:p>
            <a:pPr>
              <a:lnSpc>
                <a:spcPct val="90000"/>
              </a:lnSpc>
            </a:pPr>
            <a:r>
              <a:rPr lang="en-US" sz="2400" dirty="0"/>
              <a:t>Learn to read the river</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0" y="1524000"/>
            <a:ext cx="7848600" cy="5105400"/>
          </a:xfrm>
        </p:spPr>
        <p:txBody>
          <a:bodyPr>
            <a:normAutofit lnSpcReduction="10000"/>
          </a:bodyPr>
          <a:lstStyle/>
          <a:p>
            <a:pPr>
              <a:spcAft>
                <a:spcPct val="10000"/>
              </a:spcAft>
              <a:buFontTx/>
              <a:buNone/>
            </a:pPr>
            <a:endParaRPr lang="en-US" sz="2800" b="1" dirty="0" smtClean="0">
              <a:solidFill>
                <a:schemeClr val="accent1"/>
              </a:solidFill>
            </a:endParaRPr>
          </a:p>
          <a:p>
            <a:pPr marL="857250" lvl="1">
              <a:spcBef>
                <a:spcPct val="10000"/>
              </a:spcBef>
              <a:buFont typeface="Wingdings" charset="2"/>
              <a:buChar char="ü"/>
            </a:pPr>
            <a:r>
              <a:rPr lang="en-US" sz="2800" dirty="0" smtClean="0">
                <a:solidFill>
                  <a:schemeClr val="accent1"/>
                </a:solidFill>
              </a:rPr>
              <a:t> How Diving Accidents Happen</a:t>
            </a:r>
          </a:p>
          <a:p>
            <a:pPr marL="857250" lvl="1">
              <a:spcBef>
                <a:spcPct val="10000"/>
              </a:spcBef>
              <a:buFont typeface="Wingdings" charset="2"/>
              <a:buChar char="ü"/>
            </a:pPr>
            <a:r>
              <a:rPr lang="en-US" sz="2800" dirty="0" smtClean="0">
                <a:solidFill>
                  <a:schemeClr val="accent1"/>
                </a:solidFill>
              </a:rPr>
              <a:t> Exceeding Prior Experience and  Training</a:t>
            </a:r>
          </a:p>
          <a:p>
            <a:pPr marL="857250" lvl="1">
              <a:spcBef>
                <a:spcPct val="10000"/>
              </a:spcBef>
              <a:buFont typeface="Wingdings" charset="2"/>
              <a:buChar char="ü"/>
            </a:pPr>
            <a:r>
              <a:rPr lang="en-US" sz="2800" dirty="0" smtClean="0">
                <a:solidFill>
                  <a:schemeClr val="accent1"/>
                </a:solidFill>
              </a:rPr>
              <a:t> </a:t>
            </a:r>
            <a:r>
              <a:rPr lang="en-US" sz="2800" dirty="0">
                <a:solidFill>
                  <a:schemeClr val="accent1"/>
                </a:solidFill>
              </a:rPr>
              <a:t>Cold or Tired Diver</a:t>
            </a:r>
          </a:p>
          <a:p>
            <a:pPr marL="857250" lvl="1">
              <a:spcBef>
                <a:spcPct val="10000"/>
              </a:spcBef>
              <a:buFont typeface="Wingdings" charset="2"/>
              <a:buChar char="ü"/>
            </a:pPr>
            <a:r>
              <a:rPr lang="en-US" sz="2800" dirty="0">
                <a:solidFill>
                  <a:schemeClr val="accent1"/>
                </a:solidFill>
              </a:rPr>
              <a:t> Muscle Cramps</a:t>
            </a:r>
          </a:p>
          <a:p>
            <a:pPr marL="857250" lvl="1">
              <a:spcBef>
                <a:spcPct val="10000"/>
              </a:spcBef>
              <a:buFont typeface="Wingdings" charset="2"/>
              <a:buChar char="ü"/>
            </a:pPr>
            <a:r>
              <a:rPr lang="en-US" sz="2800" dirty="0">
                <a:solidFill>
                  <a:schemeClr val="accent1"/>
                </a:solidFill>
              </a:rPr>
              <a:t> Over-Weighted Diver</a:t>
            </a:r>
          </a:p>
          <a:p>
            <a:pPr marL="857250" lvl="1">
              <a:spcBef>
                <a:spcPct val="10000"/>
              </a:spcBef>
              <a:buFont typeface="Wingdings" charset="2"/>
              <a:buChar char="ü"/>
            </a:pPr>
            <a:r>
              <a:rPr lang="en-US" sz="2800" dirty="0">
                <a:solidFill>
                  <a:schemeClr val="accent1"/>
                </a:solidFill>
              </a:rPr>
              <a:t> Ocean Currents</a:t>
            </a:r>
          </a:p>
          <a:p>
            <a:pPr marL="857250" lvl="1">
              <a:spcBef>
                <a:spcPct val="10000"/>
              </a:spcBef>
              <a:buFont typeface="Wingdings" charset="2"/>
              <a:buChar char="ü"/>
            </a:pPr>
            <a:r>
              <a:rPr lang="en-US" sz="2800" dirty="0">
                <a:solidFill>
                  <a:schemeClr val="accent1"/>
                </a:solidFill>
              </a:rPr>
              <a:t> Rivers and Streams</a:t>
            </a:r>
          </a:p>
          <a:p>
            <a:pPr marL="857250" lvl="1">
              <a:spcBef>
                <a:spcPct val="10000"/>
              </a:spcBef>
              <a:buFont typeface="Wingdings" charset="2"/>
              <a:buChar char="ü"/>
            </a:pPr>
            <a:r>
              <a:rPr lang="en-US" sz="2800" dirty="0">
                <a:solidFill>
                  <a:schemeClr val="accent1"/>
                </a:solidFill>
              </a:rPr>
              <a:t> Gear Problems</a:t>
            </a:r>
          </a:p>
          <a:p>
            <a:pPr marL="857250" lvl="1">
              <a:spcBef>
                <a:spcPct val="10000"/>
              </a:spcBef>
              <a:buFont typeface="Wingdings" charset="2"/>
              <a:buChar char="ü"/>
            </a:pPr>
            <a:r>
              <a:rPr lang="en-US" sz="2800" dirty="0">
                <a:solidFill>
                  <a:schemeClr val="accent1"/>
                </a:solidFill>
              </a:rPr>
              <a:t> Injuries</a:t>
            </a:r>
          </a:p>
          <a:p>
            <a:pPr marL="857250" lvl="1">
              <a:spcBef>
                <a:spcPct val="10000"/>
              </a:spcBef>
              <a:buFont typeface="Wingdings" charset="2"/>
              <a:buChar char="ü"/>
            </a:pPr>
            <a:r>
              <a:rPr lang="en-US" sz="2800" dirty="0">
                <a:solidFill>
                  <a:schemeClr val="accent1"/>
                </a:solidFill>
              </a:rPr>
              <a:t> Hyperthermia </a:t>
            </a:r>
          </a:p>
          <a:p>
            <a:pPr marL="857250" lvl="1">
              <a:spcBef>
                <a:spcPct val="10000"/>
              </a:spcBef>
              <a:buFont typeface="Wingdings" charset="2"/>
              <a:buChar char="ü"/>
            </a:pPr>
            <a:r>
              <a:rPr lang="en-US" sz="2800" dirty="0">
                <a:solidFill>
                  <a:schemeClr val="accent1"/>
                </a:solidFill>
              </a:rPr>
              <a:t> Hypothermia</a:t>
            </a:r>
            <a:endParaRPr lang="en-US" sz="2800" dirty="0"/>
          </a:p>
        </p:txBody>
      </p:sp>
      <p:pic>
        <p:nvPicPr>
          <p:cNvPr id="3" name="Picture 5" descr="Diver lost reg.png                                             0000BC95&#10;Maxtor 300                     C168EF42:"/>
          <p:cNvPicPr>
            <a:picLocks noChangeAspect="1" noChangeArrowheads="1"/>
          </p:cNvPicPr>
          <p:nvPr/>
        </p:nvPicPr>
        <p:blipFill>
          <a:blip r:embed="rId2" cstate="print"/>
          <a:srcRect/>
          <a:stretch>
            <a:fillRect/>
          </a:stretch>
        </p:blipFill>
        <p:spPr bwMode="auto">
          <a:xfrm>
            <a:off x="7391400" y="2057400"/>
            <a:ext cx="1462088" cy="3657600"/>
          </a:xfrm>
          <a:prstGeom prst="rect">
            <a:avLst/>
          </a:prstGeom>
          <a:ln>
            <a:noFill/>
          </a:ln>
          <a:effectLst>
            <a:outerShdw blurRad="292100" dist="139700" dir="2700000" algn="tl" rotWithShape="0">
              <a:srgbClr val="333333">
                <a:alpha val="65000"/>
              </a:srgbClr>
            </a:outerShdw>
          </a:effectLst>
        </p:spPr>
      </p:pic>
      <p:sp>
        <p:nvSpPr>
          <p:cNvPr id="4" name="Rectangle 2"/>
          <p:cNvSpPr>
            <a:spLocks noGrp="1" noChangeArrowheads="1"/>
          </p:cNvSpPr>
          <p:nvPr>
            <p:ph type="title"/>
          </p:nvPr>
        </p:nvSpPr>
        <p:spPr>
          <a:xfrm>
            <a:off x="457200" y="685800"/>
            <a:ext cx="8229600" cy="1143000"/>
          </a:xfrm>
        </p:spPr>
        <p:txBody>
          <a:bodyPr>
            <a:normAutofit/>
          </a:bodyPr>
          <a:lstStyle/>
          <a:p>
            <a:r>
              <a:rPr lang="en-US" dirty="0"/>
              <a:t>Topics </a:t>
            </a:r>
            <a:r>
              <a:rPr lang="en-US" dirty="0" smtClean="0"/>
              <a:t>In </a:t>
            </a:r>
            <a:r>
              <a:rPr lang="en-US" dirty="0"/>
              <a:t>T</a:t>
            </a:r>
            <a:r>
              <a:rPr lang="en-US" dirty="0" smtClean="0"/>
              <a:t>his </a:t>
            </a:r>
            <a:r>
              <a:rPr lang="en-US" dirty="0"/>
              <a:t>C</a:t>
            </a:r>
            <a:r>
              <a:rPr lang="en-US" dirty="0" smtClean="0"/>
              <a:t>hapter</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28650" y="609600"/>
            <a:ext cx="7886700" cy="1325563"/>
          </a:xfrm>
        </p:spPr>
        <p:txBody>
          <a:bodyPr>
            <a:normAutofit/>
          </a:bodyPr>
          <a:lstStyle/>
          <a:p>
            <a:r>
              <a:rPr lang="en-US" dirty="0"/>
              <a:t>Freshwater Rivers and Streams</a:t>
            </a:r>
          </a:p>
        </p:txBody>
      </p:sp>
      <p:sp>
        <p:nvSpPr>
          <p:cNvPr id="20483" name="Rectangle 3"/>
          <p:cNvSpPr>
            <a:spLocks noGrp="1" noChangeArrowheads="1"/>
          </p:cNvSpPr>
          <p:nvPr>
            <p:ph type="body" idx="1"/>
          </p:nvPr>
        </p:nvSpPr>
        <p:spPr>
          <a:xfrm>
            <a:off x="838200" y="2103437"/>
            <a:ext cx="7620000" cy="4525963"/>
          </a:xfrm>
        </p:spPr>
        <p:txBody>
          <a:bodyPr/>
          <a:lstStyle/>
          <a:p>
            <a:pPr>
              <a:buFontTx/>
              <a:buNone/>
            </a:pPr>
            <a:r>
              <a:rPr lang="en-US" sz="2800" b="1" dirty="0"/>
              <a:t>If pinned underwater by a reversal</a:t>
            </a:r>
          </a:p>
          <a:p>
            <a:r>
              <a:rPr lang="en-US" sz="2400" dirty="0"/>
              <a:t>Swim on the bottom, as deep as possible, to emerge downstream</a:t>
            </a:r>
          </a:p>
          <a:p>
            <a:r>
              <a:rPr lang="en-US" sz="2400" dirty="0"/>
              <a:t>Surfacing too soon may result in being </a:t>
            </a:r>
            <a:r>
              <a:rPr lang="en-US" sz="2400" dirty="0" smtClean="0"/>
              <a:t>carried back </a:t>
            </a:r>
            <a:r>
              <a:rPr lang="en-US" sz="2400" dirty="0"/>
              <a:t>upstream by the reversing current, </a:t>
            </a:r>
            <a:r>
              <a:rPr lang="en-US" sz="2400" dirty="0" smtClean="0"/>
              <a:t>and then </a:t>
            </a:r>
            <a:r>
              <a:rPr lang="en-US" sz="2400" dirty="0"/>
              <a:t>pulled underwater again</a:t>
            </a:r>
          </a:p>
        </p:txBody>
      </p:sp>
      <p:pic>
        <p:nvPicPr>
          <p:cNvPr id="20484" name="Picture 4" descr="River w_bridge.png                                             0000BC9D&#10;Maxtor 300                     C168EF42:"/>
          <p:cNvPicPr>
            <a:picLocks noChangeAspect="1" noChangeArrowheads="1"/>
          </p:cNvPicPr>
          <p:nvPr/>
        </p:nvPicPr>
        <p:blipFill>
          <a:blip r:embed="rId2" cstate="print"/>
          <a:srcRect t="10001"/>
          <a:stretch>
            <a:fillRect/>
          </a:stretch>
        </p:blipFill>
        <p:spPr bwMode="auto">
          <a:xfrm>
            <a:off x="3810000" y="4419600"/>
            <a:ext cx="2954808" cy="17526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031A6A8E-E912-4501-8AD3-CBFDBC0F7E08}"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28650" y="609600"/>
            <a:ext cx="7886700" cy="1325563"/>
          </a:xfrm>
        </p:spPr>
        <p:txBody>
          <a:bodyPr>
            <a:normAutofit/>
          </a:bodyPr>
          <a:lstStyle/>
          <a:p>
            <a:r>
              <a:rPr lang="en-US" dirty="0"/>
              <a:t>Gear Problems</a:t>
            </a:r>
          </a:p>
        </p:txBody>
      </p:sp>
      <p:sp>
        <p:nvSpPr>
          <p:cNvPr id="21507" name="Rectangle 3"/>
          <p:cNvSpPr>
            <a:spLocks noGrp="1" noChangeArrowheads="1"/>
          </p:cNvSpPr>
          <p:nvPr>
            <p:ph type="body" idx="1"/>
          </p:nvPr>
        </p:nvSpPr>
        <p:spPr>
          <a:xfrm>
            <a:off x="838200" y="2103437"/>
            <a:ext cx="7620000" cy="4525963"/>
          </a:xfrm>
        </p:spPr>
        <p:txBody>
          <a:bodyPr/>
          <a:lstStyle/>
          <a:p>
            <a:pPr>
              <a:buFontTx/>
              <a:buNone/>
            </a:pPr>
            <a:r>
              <a:rPr lang="en-US" sz="2800" b="1" dirty="0"/>
              <a:t>Properly maintained equipment rarely fails </a:t>
            </a:r>
          </a:p>
          <a:p>
            <a:pPr>
              <a:spcBef>
                <a:spcPct val="0"/>
              </a:spcBef>
              <a:buFontTx/>
              <a:buNone/>
            </a:pPr>
            <a:r>
              <a:rPr lang="en-US" sz="2800" b="1" dirty="0"/>
              <a:t>during a dive</a:t>
            </a:r>
          </a:p>
          <a:p>
            <a:r>
              <a:rPr lang="en-US" sz="2400" dirty="0"/>
              <a:t>Annual servicing for regulators and BC’s</a:t>
            </a:r>
          </a:p>
        </p:txBody>
      </p:sp>
      <p:pic>
        <p:nvPicPr>
          <p:cNvPr id="21508" name="Picture 4" descr="Shore Entry.png                                                0000BC9D&#10;Maxtor 300                     C168EF42:"/>
          <p:cNvPicPr>
            <a:picLocks noChangeAspect="1" noChangeArrowheads="1"/>
          </p:cNvPicPr>
          <p:nvPr/>
        </p:nvPicPr>
        <p:blipFill>
          <a:blip r:embed="rId2" cstate="print"/>
          <a:srcRect/>
          <a:stretch>
            <a:fillRect/>
          </a:stretch>
        </p:blipFill>
        <p:spPr bwMode="auto">
          <a:xfrm>
            <a:off x="3124200" y="3886200"/>
            <a:ext cx="2743200" cy="180975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031A6A8E-E912-4501-8AD3-CBFDBC0F7E08}"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28650" y="609600"/>
            <a:ext cx="7886700" cy="1325563"/>
          </a:xfrm>
        </p:spPr>
        <p:txBody>
          <a:bodyPr>
            <a:normAutofit/>
          </a:bodyPr>
          <a:lstStyle/>
          <a:p>
            <a:r>
              <a:rPr lang="en-US" dirty="0"/>
              <a:t>Gear Problems</a:t>
            </a:r>
          </a:p>
        </p:txBody>
      </p:sp>
      <p:sp>
        <p:nvSpPr>
          <p:cNvPr id="22531" name="Rectangle 3"/>
          <p:cNvSpPr>
            <a:spLocks noGrp="1" noChangeArrowheads="1"/>
          </p:cNvSpPr>
          <p:nvPr>
            <p:ph type="body" idx="1"/>
          </p:nvPr>
        </p:nvSpPr>
        <p:spPr>
          <a:xfrm>
            <a:off x="838200" y="2103437"/>
            <a:ext cx="7620000" cy="4525963"/>
          </a:xfrm>
        </p:spPr>
        <p:txBody>
          <a:bodyPr/>
          <a:lstStyle/>
          <a:p>
            <a:pPr>
              <a:buFontTx/>
              <a:buNone/>
            </a:pPr>
            <a:r>
              <a:rPr lang="en-US" sz="2800" b="1" dirty="0"/>
              <a:t>Regulator malfunctions</a:t>
            </a:r>
          </a:p>
          <a:p>
            <a:r>
              <a:rPr lang="en-US" sz="2400" dirty="0"/>
              <a:t>Free-flow, caused by elevated intermediate pressure</a:t>
            </a:r>
          </a:p>
          <a:p>
            <a:r>
              <a:rPr lang="en-US" sz="2400" dirty="0"/>
              <a:t>Free-flow, caused by ice in the first or second stage valve</a:t>
            </a:r>
          </a:p>
          <a:p>
            <a:r>
              <a:rPr lang="en-US" sz="2400" dirty="0"/>
              <a:t>Stoppage, caused by ice blocking the flow of gas</a:t>
            </a:r>
          </a:p>
          <a:p>
            <a:pPr>
              <a:buFontTx/>
              <a:buNone/>
            </a:pPr>
            <a:r>
              <a:rPr lang="en-US" sz="2000" i="1" dirty="0" smtClean="0"/>
              <a:t>Ice </a:t>
            </a:r>
            <a:r>
              <a:rPr lang="en-US" sz="2000" i="1" dirty="0"/>
              <a:t>may form inside a regulator in water temperatures </a:t>
            </a:r>
            <a:r>
              <a:rPr lang="en-US" sz="2000" i="1" dirty="0" smtClean="0"/>
              <a:t>below</a:t>
            </a:r>
            <a:r>
              <a:rPr lang="en-US" sz="2400" i="1" dirty="0" smtClean="0"/>
              <a:t> </a:t>
            </a:r>
            <a:r>
              <a:rPr lang="en-US" sz="2000" i="1" dirty="0" smtClean="0"/>
              <a:t>10</a:t>
            </a:r>
            <a:r>
              <a:rPr lang="en-US" sz="1800" i="1" baseline="46000" dirty="0" smtClean="0"/>
              <a:t>O</a:t>
            </a:r>
            <a:r>
              <a:rPr lang="en-US" sz="2000" i="1" dirty="0" smtClean="0"/>
              <a:t>C</a:t>
            </a:r>
            <a:r>
              <a:rPr lang="en-US" sz="2800" i="1" dirty="0" smtClean="0"/>
              <a:t> </a:t>
            </a:r>
            <a:r>
              <a:rPr lang="en-US" sz="2000" i="1" dirty="0"/>
              <a:t>/</a:t>
            </a:r>
            <a:r>
              <a:rPr lang="en-US" sz="2800" i="1" dirty="0"/>
              <a:t> </a:t>
            </a:r>
            <a:r>
              <a:rPr lang="en-US" sz="2000" i="1" dirty="0"/>
              <a:t>50</a:t>
            </a:r>
            <a:r>
              <a:rPr lang="en-US" sz="1800" i="1" baseline="46000" dirty="0"/>
              <a:t>O</a:t>
            </a:r>
            <a:r>
              <a:rPr lang="en-US" sz="2000" i="1" dirty="0"/>
              <a:t>F</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609600"/>
            <a:ext cx="7886700" cy="1325563"/>
          </a:xfrm>
        </p:spPr>
        <p:txBody>
          <a:bodyPr>
            <a:normAutofit/>
          </a:bodyPr>
          <a:lstStyle/>
          <a:p>
            <a:r>
              <a:rPr lang="en-US" dirty="0"/>
              <a:t>Gear Problems</a:t>
            </a:r>
          </a:p>
        </p:txBody>
      </p:sp>
      <p:sp>
        <p:nvSpPr>
          <p:cNvPr id="23555" name="Rectangle 3"/>
          <p:cNvSpPr>
            <a:spLocks noGrp="1" noChangeArrowheads="1"/>
          </p:cNvSpPr>
          <p:nvPr>
            <p:ph type="body" idx="1"/>
          </p:nvPr>
        </p:nvSpPr>
        <p:spPr>
          <a:xfrm>
            <a:off x="838200" y="2133600"/>
            <a:ext cx="7620000" cy="4525963"/>
          </a:xfrm>
        </p:spPr>
        <p:txBody>
          <a:bodyPr/>
          <a:lstStyle/>
          <a:p>
            <a:pPr>
              <a:buFontTx/>
              <a:buNone/>
            </a:pPr>
            <a:r>
              <a:rPr lang="en-US" sz="2800" b="1" dirty="0"/>
              <a:t>Hose failure</a:t>
            </a:r>
          </a:p>
          <a:p>
            <a:r>
              <a:rPr lang="en-US" sz="2400" dirty="0"/>
              <a:t>High pressure </a:t>
            </a:r>
            <a:r>
              <a:rPr lang="en-US" sz="2400" dirty="0" smtClean="0"/>
              <a:t>hose:  louder </a:t>
            </a:r>
            <a:r>
              <a:rPr lang="en-US" sz="2400" dirty="0"/>
              <a:t>noise</a:t>
            </a:r>
          </a:p>
          <a:p>
            <a:r>
              <a:rPr lang="en-US" sz="2400" dirty="0"/>
              <a:t>Low pressure </a:t>
            </a:r>
            <a:r>
              <a:rPr lang="en-US" sz="2400" dirty="0" smtClean="0"/>
              <a:t>hose:  more </a:t>
            </a:r>
            <a:r>
              <a:rPr lang="en-US" sz="2400" dirty="0"/>
              <a:t>rapid loss of gas</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28650" y="609600"/>
            <a:ext cx="7886700" cy="1325563"/>
          </a:xfrm>
        </p:spPr>
        <p:txBody>
          <a:bodyPr>
            <a:normAutofit/>
          </a:bodyPr>
          <a:lstStyle/>
          <a:p>
            <a:r>
              <a:rPr lang="en-US" dirty="0"/>
              <a:t>Gear Problems</a:t>
            </a:r>
          </a:p>
        </p:txBody>
      </p:sp>
      <p:sp>
        <p:nvSpPr>
          <p:cNvPr id="24579" name="Rectangle 3"/>
          <p:cNvSpPr>
            <a:spLocks noGrp="1" noChangeArrowheads="1"/>
          </p:cNvSpPr>
          <p:nvPr>
            <p:ph type="body" idx="1"/>
          </p:nvPr>
        </p:nvSpPr>
        <p:spPr>
          <a:xfrm>
            <a:off x="838200" y="2103437"/>
            <a:ext cx="7620000" cy="4525963"/>
          </a:xfrm>
        </p:spPr>
        <p:txBody>
          <a:bodyPr/>
          <a:lstStyle/>
          <a:p>
            <a:pPr>
              <a:buFontTx/>
              <a:buNone/>
            </a:pPr>
            <a:r>
              <a:rPr lang="en-US" sz="2800" b="1" dirty="0"/>
              <a:t>BC malfunctions</a:t>
            </a:r>
          </a:p>
          <a:p>
            <a:r>
              <a:rPr lang="en-US" sz="2400" dirty="0"/>
              <a:t>Inflator mechanism:  over-inflating or not inflating</a:t>
            </a:r>
          </a:p>
          <a:p>
            <a:r>
              <a:rPr lang="en-US" sz="2400" dirty="0"/>
              <a:t>Air loss from BC bladder or dump valve</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28650" y="609600"/>
            <a:ext cx="7886700" cy="1325563"/>
          </a:xfrm>
        </p:spPr>
        <p:txBody>
          <a:bodyPr>
            <a:normAutofit/>
          </a:bodyPr>
          <a:lstStyle/>
          <a:p>
            <a:r>
              <a:rPr lang="en-US" dirty="0"/>
              <a:t>Gear Problems</a:t>
            </a:r>
          </a:p>
        </p:txBody>
      </p:sp>
      <p:sp>
        <p:nvSpPr>
          <p:cNvPr id="25603" name="Rectangle 3"/>
          <p:cNvSpPr>
            <a:spLocks noGrp="1" noChangeArrowheads="1"/>
          </p:cNvSpPr>
          <p:nvPr>
            <p:ph type="body" idx="1"/>
          </p:nvPr>
        </p:nvSpPr>
        <p:spPr>
          <a:xfrm>
            <a:off x="838200" y="2103437"/>
            <a:ext cx="7620000" cy="4525963"/>
          </a:xfrm>
        </p:spPr>
        <p:txBody>
          <a:bodyPr/>
          <a:lstStyle/>
          <a:p>
            <a:pPr>
              <a:buFontTx/>
              <a:buNone/>
            </a:pPr>
            <a:r>
              <a:rPr lang="en-US" sz="2800" b="1" dirty="0"/>
              <a:t>Other gear problems</a:t>
            </a:r>
          </a:p>
          <a:p>
            <a:r>
              <a:rPr lang="en-US" sz="2400" dirty="0"/>
              <a:t>Broken mask strap</a:t>
            </a:r>
          </a:p>
          <a:p>
            <a:r>
              <a:rPr lang="en-US" sz="2400" dirty="0"/>
              <a:t>Broken fin strap</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28650" y="609600"/>
            <a:ext cx="7886700" cy="1325563"/>
          </a:xfrm>
        </p:spPr>
        <p:txBody>
          <a:bodyPr>
            <a:normAutofit/>
          </a:bodyPr>
          <a:lstStyle/>
          <a:p>
            <a:r>
              <a:rPr lang="en-US" dirty="0"/>
              <a:t>Injuries</a:t>
            </a:r>
          </a:p>
        </p:txBody>
      </p:sp>
      <p:sp>
        <p:nvSpPr>
          <p:cNvPr id="26627" name="Rectangle 3"/>
          <p:cNvSpPr>
            <a:spLocks noGrp="1" noChangeArrowheads="1"/>
          </p:cNvSpPr>
          <p:nvPr>
            <p:ph type="body" idx="1"/>
          </p:nvPr>
        </p:nvSpPr>
        <p:spPr>
          <a:xfrm>
            <a:off x="838200" y="2133600"/>
            <a:ext cx="7620000" cy="4525963"/>
          </a:xfrm>
        </p:spPr>
        <p:txBody>
          <a:bodyPr/>
          <a:lstStyle/>
          <a:p>
            <a:pPr>
              <a:buFontTx/>
              <a:buNone/>
            </a:pPr>
            <a:r>
              <a:rPr lang="en-US" sz="2800" b="1" dirty="0"/>
              <a:t>Dive site injuries</a:t>
            </a:r>
          </a:p>
          <a:p>
            <a:r>
              <a:rPr lang="en-US" sz="2400" dirty="0"/>
              <a:t>May have little to do with actual diving</a:t>
            </a:r>
          </a:p>
          <a:p>
            <a:r>
              <a:rPr lang="en-US" sz="2400" dirty="0"/>
              <a:t>Most often they will be minor in nature</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28650" y="609600"/>
            <a:ext cx="7886700" cy="1325563"/>
          </a:xfrm>
        </p:spPr>
        <p:txBody>
          <a:bodyPr>
            <a:normAutofit/>
          </a:bodyPr>
          <a:lstStyle/>
          <a:p>
            <a:r>
              <a:rPr lang="en-US" dirty="0"/>
              <a:t>Injuries</a:t>
            </a:r>
          </a:p>
        </p:txBody>
      </p:sp>
      <p:sp>
        <p:nvSpPr>
          <p:cNvPr id="27651" name="Rectangle 3"/>
          <p:cNvSpPr>
            <a:spLocks noGrp="1" noChangeArrowheads="1"/>
          </p:cNvSpPr>
          <p:nvPr>
            <p:ph type="body" idx="1"/>
          </p:nvPr>
        </p:nvSpPr>
        <p:spPr>
          <a:xfrm>
            <a:off x="762000" y="2133600"/>
            <a:ext cx="7620000" cy="4525963"/>
          </a:xfrm>
        </p:spPr>
        <p:txBody>
          <a:bodyPr/>
          <a:lstStyle/>
          <a:p>
            <a:pPr>
              <a:buFontTx/>
              <a:buNone/>
            </a:pPr>
            <a:r>
              <a:rPr lang="en-US" sz="2800" b="1" dirty="0"/>
              <a:t>Hazard of passing boats</a:t>
            </a:r>
          </a:p>
          <a:p>
            <a:r>
              <a:rPr lang="en-US" sz="2400" dirty="0"/>
              <a:t>Appropriate use of dive flags</a:t>
            </a:r>
          </a:p>
          <a:p>
            <a:r>
              <a:rPr lang="en-US" sz="2400" dirty="0"/>
              <a:t>Special permission from authorities for diving in designated ship channels</a:t>
            </a:r>
          </a:p>
          <a:p>
            <a:r>
              <a:rPr lang="en-US" sz="2400" dirty="0"/>
              <a:t>Observe areas that are “off limits” to divers</a:t>
            </a:r>
            <a:endParaRPr lang="en-US" sz="2800" dirty="0"/>
          </a:p>
        </p:txBody>
      </p:sp>
      <p:sp>
        <p:nvSpPr>
          <p:cNvPr id="4" name="Slide Number Placeholder 3"/>
          <p:cNvSpPr>
            <a:spLocks noGrp="1"/>
          </p:cNvSpPr>
          <p:nvPr>
            <p:ph type="sldNum" sz="quarter" idx="12"/>
          </p:nvPr>
        </p:nvSpPr>
        <p:spPr/>
        <p:txBody>
          <a:bodyPr/>
          <a:lstStyle/>
          <a:p>
            <a:fld id="{031A6A8E-E912-4501-8AD3-CBFDBC0F7E08}"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28650" y="609600"/>
            <a:ext cx="7886700" cy="1325563"/>
          </a:xfrm>
        </p:spPr>
        <p:txBody>
          <a:bodyPr>
            <a:normAutofit/>
          </a:bodyPr>
          <a:lstStyle/>
          <a:p>
            <a:r>
              <a:rPr lang="en-US" dirty="0"/>
              <a:t>Injuries</a:t>
            </a:r>
          </a:p>
        </p:txBody>
      </p:sp>
      <p:sp>
        <p:nvSpPr>
          <p:cNvPr id="28675" name="Rectangle 3"/>
          <p:cNvSpPr>
            <a:spLocks noGrp="1" noChangeArrowheads="1"/>
          </p:cNvSpPr>
          <p:nvPr>
            <p:ph type="body" idx="1"/>
          </p:nvPr>
        </p:nvSpPr>
        <p:spPr>
          <a:xfrm>
            <a:off x="838200" y="2133600"/>
            <a:ext cx="7620000" cy="4525963"/>
          </a:xfrm>
        </p:spPr>
        <p:txBody>
          <a:bodyPr/>
          <a:lstStyle/>
          <a:p>
            <a:pPr>
              <a:buFontTx/>
              <a:buNone/>
            </a:pPr>
            <a:r>
              <a:rPr lang="en-US" sz="2800" b="1" dirty="0"/>
              <a:t>Other hazards</a:t>
            </a:r>
          </a:p>
          <a:p>
            <a:r>
              <a:rPr lang="en-US" sz="2400" dirty="0"/>
              <a:t>Rocky shorelines</a:t>
            </a:r>
          </a:p>
          <a:p>
            <a:r>
              <a:rPr lang="en-US" sz="2400" dirty="0"/>
              <a:t>Slippery boat decks</a:t>
            </a:r>
          </a:p>
          <a:p>
            <a:r>
              <a:rPr lang="en-US" sz="2400" dirty="0"/>
              <a:t>Carrying heavy gear</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28650" y="609600"/>
            <a:ext cx="7886700" cy="1325563"/>
          </a:xfrm>
        </p:spPr>
        <p:txBody>
          <a:bodyPr>
            <a:normAutofit/>
          </a:bodyPr>
          <a:lstStyle/>
          <a:p>
            <a:r>
              <a:rPr lang="en-US" dirty="0"/>
              <a:t>Injuries</a:t>
            </a:r>
          </a:p>
        </p:txBody>
      </p:sp>
      <p:sp>
        <p:nvSpPr>
          <p:cNvPr id="29699" name="Rectangle 3"/>
          <p:cNvSpPr>
            <a:spLocks noGrp="1" noChangeArrowheads="1"/>
          </p:cNvSpPr>
          <p:nvPr>
            <p:ph type="body" idx="1"/>
          </p:nvPr>
        </p:nvSpPr>
        <p:spPr>
          <a:xfrm>
            <a:off x="838200" y="2133600"/>
            <a:ext cx="7620000" cy="4525963"/>
          </a:xfrm>
        </p:spPr>
        <p:txBody>
          <a:bodyPr/>
          <a:lstStyle/>
          <a:p>
            <a:pPr>
              <a:buFontTx/>
              <a:buNone/>
            </a:pPr>
            <a:r>
              <a:rPr lang="en-US" sz="2800" b="1" dirty="0"/>
              <a:t>Be prepared to deal with injuries</a:t>
            </a:r>
          </a:p>
          <a:p>
            <a:r>
              <a:rPr lang="en-US" sz="2400" dirty="0"/>
              <a:t>Obtain first aid and oxygen training</a:t>
            </a:r>
          </a:p>
          <a:p>
            <a:r>
              <a:rPr lang="en-US" sz="2400" dirty="0"/>
              <a:t>Have a first aid kit and oxygen available</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33400" y="685800"/>
            <a:ext cx="8229600" cy="1143000"/>
          </a:xfrm>
        </p:spPr>
        <p:txBody>
          <a:bodyPr>
            <a:normAutofit/>
          </a:bodyPr>
          <a:lstStyle/>
          <a:p>
            <a:r>
              <a:rPr lang="en-US" dirty="0"/>
              <a:t>How Diving Accidents Happen</a:t>
            </a:r>
          </a:p>
        </p:txBody>
      </p:sp>
      <p:sp>
        <p:nvSpPr>
          <p:cNvPr id="5123" name="Rectangle 3"/>
          <p:cNvSpPr>
            <a:spLocks noGrp="1" noChangeArrowheads="1"/>
          </p:cNvSpPr>
          <p:nvPr>
            <p:ph type="body" idx="1"/>
          </p:nvPr>
        </p:nvSpPr>
        <p:spPr>
          <a:xfrm>
            <a:off x="838200" y="2103437"/>
            <a:ext cx="8153400" cy="4525963"/>
          </a:xfrm>
        </p:spPr>
        <p:txBody>
          <a:bodyPr/>
          <a:lstStyle/>
          <a:p>
            <a:pPr>
              <a:buFontTx/>
              <a:buNone/>
            </a:pPr>
            <a:r>
              <a:rPr lang="en-US" sz="2800" b="1" dirty="0"/>
              <a:t>Although an occasional accident is inevitable</a:t>
            </a:r>
          </a:p>
          <a:p>
            <a:r>
              <a:rPr lang="en-US" sz="2400" dirty="0"/>
              <a:t>Compared to some other sports, diving is relatively safe</a:t>
            </a:r>
          </a:p>
          <a:p>
            <a:r>
              <a:rPr lang="en-US" sz="2400" dirty="0"/>
              <a:t>Safety stems from well-defined standards and instructional procedures</a:t>
            </a:r>
          </a:p>
          <a:p>
            <a:r>
              <a:rPr lang="en-US" sz="2400" dirty="0"/>
              <a:t>Participants are trained to operate safely in an unforgiving environment </a:t>
            </a:r>
          </a:p>
          <a:p>
            <a:r>
              <a:rPr lang="en-US" sz="2400" dirty="0"/>
              <a:t>Accidents frequently involve some type of diver  </a:t>
            </a:r>
            <a:r>
              <a:rPr lang="en-US" sz="2400" dirty="0" smtClean="0"/>
              <a:t>error or </a:t>
            </a:r>
            <a:r>
              <a:rPr lang="en-US" sz="2400" dirty="0"/>
              <a:t>inattention, and most are preventable</a:t>
            </a:r>
          </a:p>
        </p:txBody>
      </p:sp>
      <p:sp>
        <p:nvSpPr>
          <p:cNvPr id="4" name="Slide Number Placeholder 3"/>
          <p:cNvSpPr>
            <a:spLocks noGrp="1"/>
          </p:cNvSpPr>
          <p:nvPr>
            <p:ph type="sldNum" sz="quarter" idx="12"/>
          </p:nvPr>
        </p:nvSpPr>
        <p:spPr/>
        <p:txBody>
          <a:bodyPr/>
          <a:lstStyle/>
          <a:p>
            <a:fld id="{031A6A8E-E912-4501-8AD3-CBFDBC0F7E08}"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28650" y="609600"/>
            <a:ext cx="7886700" cy="1325563"/>
          </a:xfrm>
        </p:spPr>
        <p:txBody>
          <a:bodyPr>
            <a:normAutofit/>
          </a:bodyPr>
          <a:lstStyle/>
          <a:p>
            <a:r>
              <a:rPr lang="en-US" dirty="0"/>
              <a:t>Hyperthermia</a:t>
            </a:r>
          </a:p>
        </p:txBody>
      </p:sp>
      <p:sp>
        <p:nvSpPr>
          <p:cNvPr id="30723" name="Rectangle 3"/>
          <p:cNvSpPr>
            <a:spLocks noGrp="1" noChangeArrowheads="1"/>
          </p:cNvSpPr>
          <p:nvPr>
            <p:ph type="body" idx="1"/>
          </p:nvPr>
        </p:nvSpPr>
        <p:spPr>
          <a:xfrm>
            <a:off x="838200" y="2103437"/>
            <a:ext cx="7620000" cy="4525963"/>
          </a:xfrm>
        </p:spPr>
        <p:txBody>
          <a:bodyPr/>
          <a:lstStyle/>
          <a:p>
            <a:pPr>
              <a:buFontTx/>
              <a:buNone/>
            </a:pPr>
            <a:r>
              <a:rPr lang="en-US" sz="2800" b="1" dirty="0"/>
              <a:t>Elevated body core temperature</a:t>
            </a:r>
          </a:p>
          <a:p>
            <a:r>
              <a:rPr lang="en-US" sz="2400" dirty="0"/>
              <a:t>Exposure protection may contribute, while out of water</a:t>
            </a:r>
          </a:p>
          <a:p>
            <a:r>
              <a:rPr lang="en-US" sz="2400" dirty="0"/>
              <a:t>Body’s coping mechanism is perspiration </a:t>
            </a:r>
          </a:p>
          <a:p>
            <a:r>
              <a:rPr lang="en-US" sz="2400" dirty="0"/>
              <a:t>Heat exhaustion:  weakness, nausea, loss of alertness</a:t>
            </a:r>
          </a:p>
          <a:p>
            <a:r>
              <a:rPr lang="en-US" sz="2400" dirty="0"/>
              <a:t>Heat stroke:  life-threatening, body is no </a:t>
            </a:r>
            <a:r>
              <a:rPr lang="en-US" sz="2400" dirty="0" smtClean="0"/>
              <a:t>longer able </a:t>
            </a:r>
            <a:r>
              <a:rPr lang="en-US" sz="2400" dirty="0"/>
              <a:t>to regulate core temperature</a:t>
            </a:r>
          </a:p>
        </p:txBody>
      </p:sp>
      <p:sp>
        <p:nvSpPr>
          <p:cNvPr id="4" name="Slide Number Placeholder 3"/>
          <p:cNvSpPr>
            <a:spLocks noGrp="1"/>
          </p:cNvSpPr>
          <p:nvPr>
            <p:ph type="sldNum" sz="quarter" idx="12"/>
          </p:nvPr>
        </p:nvSpPr>
        <p:spPr/>
        <p:txBody>
          <a:bodyPr/>
          <a:lstStyle/>
          <a:p>
            <a:fld id="{031A6A8E-E912-4501-8AD3-CBFDBC0F7E08}"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28650" y="609600"/>
            <a:ext cx="7886700" cy="1325563"/>
          </a:xfrm>
        </p:spPr>
        <p:txBody>
          <a:bodyPr>
            <a:normAutofit/>
          </a:bodyPr>
          <a:lstStyle/>
          <a:p>
            <a:r>
              <a:rPr lang="en-US" dirty="0"/>
              <a:t>Hyperthermia</a:t>
            </a:r>
          </a:p>
        </p:txBody>
      </p:sp>
      <p:sp>
        <p:nvSpPr>
          <p:cNvPr id="31747" name="Rectangle 3"/>
          <p:cNvSpPr>
            <a:spLocks noGrp="1" noChangeArrowheads="1"/>
          </p:cNvSpPr>
          <p:nvPr>
            <p:ph type="body" idx="1"/>
          </p:nvPr>
        </p:nvSpPr>
        <p:spPr>
          <a:xfrm>
            <a:off x="838200" y="2133600"/>
            <a:ext cx="7620000" cy="4525963"/>
          </a:xfrm>
        </p:spPr>
        <p:txBody>
          <a:bodyPr/>
          <a:lstStyle/>
          <a:p>
            <a:pPr>
              <a:buFontTx/>
              <a:buNone/>
            </a:pPr>
            <a:r>
              <a:rPr lang="en-US" sz="2800" b="1" dirty="0"/>
              <a:t>Considerations</a:t>
            </a:r>
          </a:p>
          <a:p>
            <a:r>
              <a:rPr lang="en-US" sz="2400" dirty="0"/>
              <a:t>Buddy team should coordinate their gearing-up process</a:t>
            </a:r>
          </a:p>
          <a:p>
            <a:r>
              <a:rPr lang="en-US" sz="2400" dirty="0"/>
              <a:t>Avoid donning exposure suit too early</a:t>
            </a:r>
          </a:p>
          <a:p>
            <a:r>
              <a:rPr lang="en-US" sz="2400" dirty="0"/>
              <a:t>Don’t hesitate to cool off</a:t>
            </a:r>
          </a:p>
        </p:txBody>
      </p:sp>
      <p:sp>
        <p:nvSpPr>
          <p:cNvPr id="4" name="Slide Number Placeholder 3"/>
          <p:cNvSpPr>
            <a:spLocks noGrp="1"/>
          </p:cNvSpPr>
          <p:nvPr>
            <p:ph type="sldNum" sz="quarter" idx="12"/>
          </p:nvPr>
        </p:nvSpPr>
        <p:spPr/>
        <p:txBody>
          <a:bodyPr/>
          <a:lstStyle/>
          <a:p>
            <a:fld id="{031A6A8E-E912-4501-8AD3-CBFDBC0F7E08}"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28650" y="609600"/>
            <a:ext cx="7886700" cy="1325563"/>
          </a:xfrm>
        </p:spPr>
        <p:txBody>
          <a:bodyPr>
            <a:normAutofit/>
          </a:bodyPr>
          <a:lstStyle/>
          <a:p>
            <a:r>
              <a:rPr lang="en-US" dirty="0"/>
              <a:t>Hypothermia</a:t>
            </a:r>
          </a:p>
        </p:txBody>
      </p:sp>
      <p:sp>
        <p:nvSpPr>
          <p:cNvPr id="32771" name="Rectangle 3"/>
          <p:cNvSpPr>
            <a:spLocks noGrp="1" noChangeArrowheads="1"/>
          </p:cNvSpPr>
          <p:nvPr>
            <p:ph type="body" idx="1"/>
          </p:nvPr>
        </p:nvSpPr>
        <p:spPr>
          <a:xfrm>
            <a:off x="838200" y="2133600"/>
            <a:ext cx="7620000" cy="4525963"/>
          </a:xfrm>
        </p:spPr>
        <p:txBody>
          <a:bodyPr/>
          <a:lstStyle/>
          <a:p>
            <a:pPr>
              <a:buFontTx/>
              <a:buNone/>
            </a:pPr>
            <a:r>
              <a:rPr lang="en-US" sz="2800" b="1" dirty="0"/>
              <a:t>Drop in body core temperature</a:t>
            </a:r>
          </a:p>
          <a:p>
            <a:r>
              <a:rPr lang="en-US" sz="2400" dirty="0"/>
              <a:t>Diminished sense of awareness and survival skills </a:t>
            </a:r>
          </a:p>
          <a:p>
            <a:r>
              <a:rPr lang="en-US" sz="2400" dirty="0"/>
              <a:t>Impacts ability to think rationally and function normally</a:t>
            </a:r>
          </a:p>
          <a:p>
            <a:r>
              <a:rPr lang="en-US" sz="2400" dirty="0"/>
              <a:t>Decreased motor coordination</a:t>
            </a:r>
            <a:endParaRPr lang="en-US" dirty="0"/>
          </a:p>
        </p:txBody>
      </p:sp>
      <p:sp>
        <p:nvSpPr>
          <p:cNvPr id="4" name="Slide Number Placeholder 3"/>
          <p:cNvSpPr>
            <a:spLocks noGrp="1"/>
          </p:cNvSpPr>
          <p:nvPr>
            <p:ph type="sldNum" sz="quarter" idx="12"/>
          </p:nvPr>
        </p:nvSpPr>
        <p:spPr/>
        <p:txBody>
          <a:bodyPr/>
          <a:lstStyle/>
          <a:p>
            <a:fld id="{031A6A8E-E912-4501-8AD3-CBFDBC0F7E08}"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28650" y="609600"/>
            <a:ext cx="7886700" cy="1325563"/>
          </a:xfrm>
        </p:spPr>
        <p:txBody>
          <a:bodyPr>
            <a:normAutofit/>
          </a:bodyPr>
          <a:lstStyle/>
          <a:p>
            <a:r>
              <a:rPr lang="en-US" dirty="0"/>
              <a:t>Hypothermia</a:t>
            </a:r>
          </a:p>
        </p:txBody>
      </p:sp>
      <p:sp>
        <p:nvSpPr>
          <p:cNvPr id="33795" name="Rectangle 3"/>
          <p:cNvSpPr>
            <a:spLocks noGrp="1" noChangeArrowheads="1"/>
          </p:cNvSpPr>
          <p:nvPr>
            <p:ph type="body" idx="1"/>
          </p:nvPr>
        </p:nvSpPr>
        <p:spPr>
          <a:xfrm>
            <a:off x="838200" y="2133600"/>
            <a:ext cx="7620000" cy="4525963"/>
          </a:xfrm>
        </p:spPr>
        <p:txBody>
          <a:bodyPr/>
          <a:lstStyle/>
          <a:p>
            <a:pPr>
              <a:buFontTx/>
              <a:buNone/>
            </a:pPr>
            <a:r>
              <a:rPr lang="en-US" sz="2800" b="1" dirty="0"/>
              <a:t>Shivering</a:t>
            </a:r>
          </a:p>
          <a:p>
            <a:r>
              <a:rPr lang="en-US" sz="2400" dirty="0"/>
              <a:t>Effective method of producing heat</a:t>
            </a:r>
          </a:p>
          <a:p>
            <a:r>
              <a:rPr lang="en-US" sz="2400" dirty="0"/>
              <a:t>Indicates that the body is fighting heat loss</a:t>
            </a:r>
          </a:p>
        </p:txBody>
      </p:sp>
      <p:sp>
        <p:nvSpPr>
          <p:cNvPr id="4" name="Slide Number Placeholder 3"/>
          <p:cNvSpPr>
            <a:spLocks noGrp="1"/>
          </p:cNvSpPr>
          <p:nvPr>
            <p:ph type="sldNum" sz="quarter" idx="12"/>
          </p:nvPr>
        </p:nvSpPr>
        <p:spPr/>
        <p:txBody>
          <a:bodyPr/>
          <a:lstStyle/>
          <a:p>
            <a:fld id="{031A6A8E-E912-4501-8AD3-CBFDBC0F7E08}"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28650" y="609600"/>
            <a:ext cx="7886700" cy="1325563"/>
          </a:xfrm>
        </p:spPr>
        <p:txBody>
          <a:bodyPr>
            <a:normAutofit/>
          </a:bodyPr>
          <a:lstStyle/>
          <a:p>
            <a:r>
              <a:rPr lang="en-US" dirty="0"/>
              <a:t>Hypothermia</a:t>
            </a:r>
          </a:p>
        </p:txBody>
      </p:sp>
      <p:sp>
        <p:nvSpPr>
          <p:cNvPr id="34819" name="Rectangle 3"/>
          <p:cNvSpPr>
            <a:spLocks noGrp="1" noChangeArrowheads="1"/>
          </p:cNvSpPr>
          <p:nvPr>
            <p:ph type="body" idx="1"/>
          </p:nvPr>
        </p:nvSpPr>
        <p:spPr>
          <a:xfrm>
            <a:off x="838200" y="2179637"/>
            <a:ext cx="7620000" cy="4525963"/>
          </a:xfrm>
        </p:spPr>
        <p:txBody>
          <a:bodyPr/>
          <a:lstStyle/>
          <a:p>
            <a:pPr>
              <a:buFontTx/>
              <a:buNone/>
            </a:pPr>
            <a:r>
              <a:rPr lang="en-US" sz="2800" b="1" dirty="0"/>
              <a:t>In addition . . .</a:t>
            </a:r>
          </a:p>
          <a:p>
            <a:r>
              <a:rPr lang="en-US" sz="2400" dirty="0"/>
              <a:t>The brain constricts the blood vessels under the skin, and directs the blood primarily towards the lungs and major organs </a:t>
            </a:r>
          </a:p>
        </p:txBody>
      </p:sp>
      <p:sp>
        <p:nvSpPr>
          <p:cNvPr id="4" name="Slide Number Placeholder 3"/>
          <p:cNvSpPr>
            <a:spLocks noGrp="1"/>
          </p:cNvSpPr>
          <p:nvPr>
            <p:ph type="sldNum" sz="quarter" idx="12"/>
          </p:nvPr>
        </p:nvSpPr>
        <p:spPr/>
        <p:txBody>
          <a:bodyPr/>
          <a:lstStyle/>
          <a:p>
            <a:fld id="{031A6A8E-E912-4501-8AD3-CBFDBC0F7E08}"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28650" y="609600"/>
            <a:ext cx="7886700" cy="1325563"/>
          </a:xfrm>
        </p:spPr>
        <p:txBody>
          <a:bodyPr>
            <a:normAutofit/>
          </a:bodyPr>
          <a:lstStyle/>
          <a:p>
            <a:r>
              <a:rPr lang="en-US" dirty="0"/>
              <a:t>Hypothermia</a:t>
            </a:r>
          </a:p>
        </p:txBody>
      </p:sp>
      <p:sp>
        <p:nvSpPr>
          <p:cNvPr id="35843" name="Rectangle 3"/>
          <p:cNvSpPr>
            <a:spLocks noGrp="1" noChangeArrowheads="1"/>
          </p:cNvSpPr>
          <p:nvPr>
            <p:ph type="body" idx="1"/>
          </p:nvPr>
        </p:nvSpPr>
        <p:spPr>
          <a:xfrm>
            <a:off x="762000" y="2133600"/>
            <a:ext cx="7620000" cy="4525963"/>
          </a:xfrm>
        </p:spPr>
        <p:txBody>
          <a:bodyPr/>
          <a:lstStyle/>
          <a:p>
            <a:pPr>
              <a:buFontTx/>
              <a:buNone/>
            </a:pPr>
            <a:r>
              <a:rPr lang="en-US" sz="2800" b="1" dirty="0"/>
              <a:t>Buddy considerations</a:t>
            </a:r>
          </a:p>
          <a:p>
            <a:r>
              <a:rPr lang="en-US" sz="2400" dirty="0"/>
              <a:t>Ensure that all divers are comfortable during the dive</a:t>
            </a:r>
          </a:p>
          <a:p>
            <a:r>
              <a:rPr lang="en-US" sz="2400" dirty="0"/>
              <a:t>Terminate the dive, whenever a diver </a:t>
            </a:r>
            <a:r>
              <a:rPr lang="en-US" sz="2400" dirty="0" smtClean="0"/>
              <a:t>becomes cold</a:t>
            </a:r>
            <a:endParaRPr lang="en-US" sz="2400" dirty="0"/>
          </a:p>
        </p:txBody>
      </p:sp>
      <p:sp>
        <p:nvSpPr>
          <p:cNvPr id="4" name="Slide Number Placeholder 3"/>
          <p:cNvSpPr>
            <a:spLocks noGrp="1"/>
          </p:cNvSpPr>
          <p:nvPr>
            <p:ph type="sldNum" sz="quarter" idx="12"/>
          </p:nvPr>
        </p:nvSpPr>
        <p:spPr/>
        <p:txBody>
          <a:bodyPr/>
          <a:lstStyle/>
          <a:p>
            <a:fld id="{031A6A8E-E912-4501-8AD3-CBFDBC0F7E08}"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28650" y="579437"/>
            <a:ext cx="7886700" cy="1325563"/>
          </a:xfrm>
        </p:spPr>
        <p:txBody>
          <a:bodyPr>
            <a:normAutofit/>
          </a:bodyPr>
          <a:lstStyle/>
          <a:p>
            <a:r>
              <a:rPr lang="en-US" dirty="0"/>
              <a:t>Summary</a:t>
            </a:r>
          </a:p>
        </p:txBody>
      </p:sp>
      <p:sp>
        <p:nvSpPr>
          <p:cNvPr id="36867" name="Rectangle 3"/>
          <p:cNvSpPr>
            <a:spLocks noGrp="1" noChangeArrowheads="1"/>
          </p:cNvSpPr>
          <p:nvPr>
            <p:ph type="body" idx="1"/>
          </p:nvPr>
        </p:nvSpPr>
        <p:spPr>
          <a:xfrm>
            <a:off x="838200" y="2179637"/>
            <a:ext cx="7620000" cy="4525963"/>
          </a:xfrm>
        </p:spPr>
        <p:txBody>
          <a:bodyPr/>
          <a:lstStyle/>
          <a:p>
            <a:pPr>
              <a:buFontTx/>
              <a:buNone/>
            </a:pPr>
            <a:r>
              <a:rPr lang="en-US" sz="2800" b="1" dirty="0"/>
              <a:t>Almost all dive accidents are preventable</a:t>
            </a:r>
          </a:p>
          <a:p>
            <a:r>
              <a:rPr lang="en-US" sz="2400" dirty="0"/>
              <a:t>Stay within the limits of your training and experience</a:t>
            </a:r>
          </a:p>
          <a:p>
            <a:r>
              <a:rPr lang="en-US" sz="2400" dirty="0"/>
              <a:t>Keep in good physical condition</a:t>
            </a:r>
          </a:p>
          <a:p>
            <a:r>
              <a:rPr lang="en-US" sz="2400" dirty="0"/>
              <a:t>Maintain equipment in good working order</a:t>
            </a:r>
          </a:p>
          <a:p>
            <a:r>
              <a:rPr lang="en-US" sz="2400" dirty="0"/>
              <a:t>Practice proper buoyancy control</a:t>
            </a:r>
          </a:p>
          <a:p>
            <a:r>
              <a:rPr lang="en-US" sz="2400" dirty="0"/>
              <a:t>Get sufficient rest before diving</a:t>
            </a:r>
          </a:p>
          <a:p>
            <a:r>
              <a:rPr lang="en-US" sz="2400" dirty="0"/>
              <a:t>Pay attention to conditions and stay alert</a:t>
            </a:r>
          </a:p>
        </p:txBody>
      </p:sp>
      <p:sp>
        <p:nvSpPr>
          <p:cNvPr id="4" name="Slide Number Placeholder 3"/>
          <p:cNvSpPr>
            <a:spLocks noGrp="1"/>
          </p:cNvSpPr>
          <p:nvPr>
            <p:ph type="sldNum" sz="quarter" idx="12"/>
          </p:nvPr>
        </p:nvSpPr>
        <p:spPr/>
        <p:txBody>
          <a:bodyPr/>
          <a:lstStyle/>
          <a:p>
            <a:fld id="{031A6A8E-E912-4501-8AD3-CBFDBC0F7E08}"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31A6A8E-E912-4501-8AD3-CBFDBC0F7E08}"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7" name="Rectangle 4"/>
          <p:cNvSpPr txBox="1">
            <a:spLocks noChangeArrowheads="1"/>
          </p:cNvSpPr>
          <p:nvPr/>
        </p:nvSpPr>
        <p:spPr>
          <a:xfrm>
            <a:off x="685800" y="2971800"/>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1" u="none" strike="noStrike" kern="1200" cap="none" spc="0" normalizeH="0" baseline="0" noProof="0" smtClean="0">
                <a:ln>
                  <a:noFill/>
                </a:ln>
                <a:solidFill>
                  <a:schemeClr val="accent1"/>
                </a:solidFill>
                <a:effectLst/>
                <a:uLnTx/>
                <a:uFillTx/>
                <a:latin typeface="+mj-lt"/>
                <a:ea typeface="+mj-ea"/>
                <a:cs typeface="+mj-cs"/>
              </a:rPr>
              <a:t>Scuba I.Q. Review</a:t>
            </a:r>
            <a:endParaRPr kumimoji="0" lang="en-US" sz="4400" b="1" i="1" u="none" strike="noStrike" kern="1200" cap="none" spc="0" normalizeH="0" baseline="0" noProof="0" dirty="0">
              <a:ln>
                <a:noFill/>
              </a:ln>
              <a:solidFill>
                <a:schemeClr val="accent1"/>
              </a:solidFill>
              <a:effectLst/>
              <a:uLnTx/>
              <a:uFillTx/>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85800" y="2133600"/>
            <a:ext cx="8001000" cy="11430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86" name="Rectangle 2"/>
          <p:cNvSpPr>
            <a:spLocks noGrp="1" noChangeArrowheads="1"/>
          </p:cNvSpPr>
          <p:nvPr>
            <p:ph type="title"/>
          </p:nvPr>
        </p:nvSpPr>
        <p:spPr/>
        <p:txBody>
          <a:bodyPr>
            <a:normAutofit/>
          </a:bodyPr>
          <a:lstStyle/>
          <a:p>
            <a:r>
              <a:rPr lang="en-US" dirty="0"/>
              <a:t>Scuba IQ Review</a:t>
            </a:r>
          </a:p>
        </p:txBody>
      </p:sp>
      <p:sp>
        <p:nvSpPr>
          <p:cNvPr id="41987" name="Rectangle 3"/>
          <p:cNvSpPr>
            <a:spLocks noGrp="1" noChangeArrowheads="1"/>
          </p:cNvSpPr>
          <p:nvPr>
            <p:ph type="body" idx="1"/>
          </p:nvPr>
        </p:nvSpPr>
        <p:spPr>
          <a:xfrm>
            <a:off x="914400" y="2286000"/>
            <a:ext cx="7620000" cy="1143000"/>
          </a:xfrm>
        </p:spPr>
        <p:txBody>
          <a:bodyPr/>
          <a:lstStyle/>
          <a:p>
            <a:pPr marL="914400" lvl="1" indent="-457200">
              <a:spcBef>
                <a:spcPts val="500"/>
              </a:spcBef>
              <a:buNone/>
            </a:pPr>
            <a:r>
              <a:rPr lang="en-US" b="1" dirty="0" smtClean="0">
                <a:solidFill>
                  <a:schemeClr val="bg1"/>
                </a:solidFill>
              </a:rPr>
              <a:t>        </a:t>
            </a:r>
            <a:r>
              <a:rPr lang="ru-RU" sz="2800" dirty="0" smtClean="0">
                <a:solidFill>
                  <a:schemeClr val="bg1"/>
                </a:solidFill>
              </a:rPr>
              <a:t>List </a:t>
            </a:r>
            <a:r>
              <a:rPr lang="ru-RU" sz="2800" dirty="0">
                <a:solidFill>
                  <a:schemeClr val="bg1"/>
                </a:solidFill>
              </a:rPr>
              <a:t>four common problems that may lead to diving accidents.</a:t>
            </a:r>
            <a:endParaRPr lang="en-US" sz="2800" dirty="0">
              <a:solidFill>
                <a:schemeClr val="bg1"/>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38</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8" name="Rounded Rectangle 7"/>
          <p:cNvSpPr/>
          <p:nvPr/>
        </p:nvSpPr>
        <p:spPr>
          <a:xfrm>
            <a:off x="685800" y="3429000"/>
            <a:ext cx="8001000" cy="2514600"/>
          </a:xfrm>
          <a:prstGeom prst="roundRect">
            <a:avLst>
              <a:gd name="adj" fmla="val 7906"/>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p:cNvSpPr txBox="1"/>
          <p:nvPr/>
        </p:nvSpPr>
        <p:spPr>
          <a:xfrm>
            <a:off x="990600" y="33528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0" name="Rectangle 5"/>
          <p:cNvSpPr>
            <a:spLocks noChangeArrowheads="1"/>
          </p:cNvSpPr>
          <p:nvPr/>
        </p:nvSpPr>
        <p:spPr bwMode="auto">
          <a:xfrm>
            <a:off x="1905000" y="3505200"/>
            <a:ext cx="6705600" cy="1066800"/>
          </a:xfrm>
          <a:prstGeom prst="rect">
            <a:avLst/>
          </a:prstGeom>
          <a:noFill/>
          <a:ln w="9525">
            <a:noFill/>
            <a:miter lim="800000"/>
            <a:headEnd/>
            <a:tailEnd/>
          </a:ln>
          <a:effectLst/>
        </p:spPr>
        <p:txBody>
          <a:bodyPr/>
          <a:lstStyle/>
          <a:p>
            <a:pPr>
              <a:buFontTx/>
              <a:buChar char="•"/>
            </a:pPr>
            <a:r>
              <a:rPr lang="ru-RU" sz="2400" dirty="0" smtClean="0">
                <a:solidFill>
                  <a:schemeClr val="bg1"/>
                </a:solidFill>
              </a:rPr>
              <a:t> Exceeding prior experience and training</a:t>
            </a:r>
          </a:p>
          <a:p>
            <a:pPr>
              <a:buFontTx/>
              <a:buChar char="•"/>
            </a:pPr>
            <a:r>
              <a:rPr lang="ru-RU" sz="2400" dirty="0" smtClean="0">
                <a:solidFill>
                  <a:schemeClr val="bg1"/>
                </a:solidFill>
              </a:rPr>
              <a:t>  Cold or tired diver</a:t>
            </a:r>
          </a:p>
          <a:p>
            <a:pPr>
              <a:buFontTx/>
              <a:buChar char="•"/>
            </a:pPr>
            <a:r>
              <a:rPr lang="ru-RU" sz="2400" dirty="0" smtClean="0">
                <a:solidFill>
                  <a:schemeClr val="bg1"/>
                </a:solidFill>
              </a:rPr>
              <a:t>  Muscle cramps</a:t>
            </a:r>
          </a:p>
          <a:p>
            <a:pPr>
              <a:buFontTx/>
              <a:buChar char="•"/>
            </a:pPr>
            <a:r>
              <a:rPr lang="ru-RU" sz="2400" dirty="0" smtClean="0">
                <a:solidFill>
                  <a:schemeClr val="bg1"/>
                </a:solidFill>
              </a:rPr>
              <a:t>  Overweighting</a:t>
            </a:r>
          </a:p>
          <a:p>
            <a:pPr>
              <a:buFontTx/>
              <a:buChar char="•"/>
            </a:pPr>
            <a:r>
              <a:rPr lang="ru-RU" sz="2400" dirty="0" smtClean="0">
                <a:solidFill>
                  <a:schemeClr val="bg1"/>
                </a:solidFill>
              </a:rPr>
              <a:t>  Currents</a:t>
            </a:r>
          </a:p>
          <a:p>
            <a:pPr>
              <a:buFontTx/>
              <a:buChar char="•"/>
            </a:pPr>
            <a:r>
              <a:rPr lang="en-US" sz="2400" dirty="0" smtClean="0">
                <a:solidFill>
                  <a:schemeClr val="bg1"/>
                </a:solidFill>
              </a:rPr>
              <a:t>  Equipment</a:t>
            </a:r>
            <a:endParaRPr lang="en-US" sz="2400" dirty="0">
              <a:solidFill>
                <a:srgbClr val="FFFFFF"/>
              </a:solidFill>
            </a:endParaRPr>
          </a:p>
        </p:txBody>
      </p:sp>
      <p:sp>
        <p:nvSpPr>
          <p:cNvPr id="11" name="TextBox 10"/>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Donut 11"/>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1</a:t>
            </a:r>
            <a:endParaRPr lang="en-US" sz="4800" b="1" dirty="0">
              <a:solidFill>
                <a:schemeClr val="bg1"/>
              </a:solidFill>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ppt_w*0.05"/>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anim calcmode="lin" valueType="num">
                                      <p:cBhvr>
                                        <p:cTn id="9" dur="500" fill="hold"/>
                                        <p:tgtEl>
                                          <p:spTgt spid="8"/>
                                        </p:tgtEl>
                                        <p:attrNameLst>
                                          <p:attrName>ppt_x</p:attrName>
                                        </p:attrNameLst>
                                      </p:cBhvr>
                                      <p:tavLst>
                                        <p:tav tm="0">
                                          <p:val>
                                            <p:strVal val="#ppt_x-.2"/>
                                          </p:val>
                                        </p:tav>
                                        <p:tav tm="100000">
                                          <p:val>
                                            <p:strVal val="#ppt_x"/>
                                          </p:val>
                                        </p:tav>
                                      </p:tavLst>
                                    </p:anim>
                                    <p:anim calcmode="lin" valueType="num">
                                      <p:cBhvr>
                                        <p:cTn id="10" dur="500" fill="hold"/>
                                        <p:tgtEl>
                                          <p:spTgt spid="8"/>
                                        </p:tgtEl>
                                        <p:attrNameLst>
                                          <p:attrName>ppt_y</p:attrName>
                                        </p:attrNameLst>
                                      </p:cBhvr>
                                      <p:tavLst>
                                        <p:tav tm="0">
                                          <p:val>
                                            <p:strVal val="#ppt_y"/>
                                          </p:val>
                                        </p:tav>
                                        <p:tav tm="100000">
                                          <p:val>
                                            <p:strVal val="#ppt_y"/>
                                          </p:val>
                                        </p:tav>
                                      </p:tavLst>
                                    </p:anim>
                                    <p:animEffect transition="in" filter="fade">
                                      <p:cBhvr>
                                        <p:cTn id="11" dur="500"/>
                                        <p:tgtEl>
                                          <p:spTgt spid="8"/>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strVal val="#ppt_w*0.05"/>
                                          </p:val>
                                        </p:tav>
                                        <p:tav tm="100000">
                                          <p:val>
                                            <p:strVal val="#ppt_w"/>
                                          </p:val>
                                        </p:tav>
                                      </p:tavLst>
                                    </p:anim>
                                    <p:anim calcmode="lin" valueType="num">
                                      <p:cBhvr>
                                        <p:cTn id="15" dur="500" fill="hold"/>
                                        <p:tgtEl>
                                          <p:spTgt spid="9"/>
                                        </p:tgtEl>
                                        <p:attrNameLst>
                                          <p:attrName>ppt_h</p:attrName>
                                        </p:attrNameLst>
                                      </p:cBhvr>
                                      <p:tavLst>
                                        <p:tav tm="0">
                                          <p:val>
                                            <p:strVal val="#ppt_h"/>
                                          </p:val>
                                        </p:tav>
                                        <p:tav tm="100000">
                                          <p:val>
                                            <p:strVal val="#ppt_h"/>
                                          </p:val>
                                        </p:tav>
                                      </p:tavLst>
                                    </p:anim>
                                    <p:anim calcmode="lin" valueType="num">
                                      <p:cBhvr>
                                        <p:cTn id="16" dur="500" fill="hold"/>
                                        <p:tgtEl>
                                          <p:spTgt spid="9"/>
                                        </p:tgtEl>
                                        <p:attrNameLst>
                                          <p:attrName>ppt_x</p:attrName>
                                        </p:attrNameLst>
                                      </p:cBhvr>
                                      <p:tavLst>
                                        <p:tav tm="0">
                                          <p:val>
                                            <p:strVal val="#ppt_x-.2"/>
                                          </p:val>
                                        </p:tav>
                                        <p:tav tm="100000">
                                          <p:val>
                                            <p:strVal val="#ppt_x"/>
                                          </p:val>
                                        </p:tav>
                                      </p:tavLst>
                                    </p:anim>
                                    <p:anim calcmode="lin" valueType="num">
                                      <p:cBhvr>
                                        <p:cTn id="17" dur="500" fill="hold"/>
                                        <p:tgtEl>
                                          <p:spTgt spid="9"/>
                                        </p:tgtEl>
                                        <p:attrNameLst>
                                          <p:attrName>ppt_y</p:attrName>
                                        </p:attrNameLst>
                                      </p:cBhvr>
                                      <p:tavLst>
                                        <p:tav tm="0">
                                          <p:val>
                                            <p:strVal val="#ppt_y"/>
                                          </p:val>
                                        </p:tav>
                                        <p:tav tm="100000">
                                          <p:val>
                                            <p:strVal val="#ppt_y"/>
                                          </p:val>
                                        </p:tav>
                                      </p:tavLst>
                                    </p:anim>
                                    <p:animEffect transition="in" filter="fade">
                                      <p:cBhvr>
                                        <p:cTn id="18" dur="500"/>
                                        <p:tgtEl>
                                          <p:spTgt spid="9"/>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strVal val="#ppt_w*0.05"/>
                                          </p:val>
                                        </p:tav>
                                        <p:tav tm="100000">
                                          <p:val>
                                            <p:strVal val="#ppt_w"/>
                                          </p:val>
                                        </p:tav>
                                      </p:tavLst>
                                    </p:anim>
                                    <p:anim calcmode="lin" valueType="num">
                                      <p:cBhvr>
                                        <p:cTn id="22" dur="500" fill="hold"/>
                                        <p:tgtEl>
                                          <p:spTgt spid="10"/>
                                        </p:tgtEl>
                                        <p:attrNameLst>
                                          <p:attrName>ppt_h</p:attrName>
                                        </p:attrNameLst>
                                      </p:cBhvr>
                                      <p:tavLst>
                                        <p:tav tm="0">
                                          <p:val>
                                            <p:strVal val="#ppt_h"/>
                                          </p:val>
                                        </p:tav>
                                        <p:tav tm="100000">
                                          <p:val>
                                            <p:strVal val="#ppt_h"/>
                                          </p:val>
                                        </p:tav>
                                      </p:tavLst>
                                    </p:anim>
                                    <p:anim calcmode="lin" valueType="num">
                                      <p:cBhvr>
                                        <p:cTn id="23" dur="500" fill="hold"/>
                                        <p:tgtEl>
                                          <p:spTgt spid="10"/>
                                        </p:tgtEl>
                                        <p:attrNameLst>
                                          <p:attrName>ppt_x</p:attrName>
                                        </p:attrNameLst>
                                      </p:cBhvr>
                                      <p:tavLst>
                                        <p:tav tm="0">
                                          <p:val>
                                            <p:strVal val="#ppt_x-.2"/>
                                          </p:val>
                                        </p:tav>
                                        <p:tav tm="100000">
                                          <p:val>
                                            <p:strVal val="#ppt_x"/>
                                          </p:val>
                                        </p:tav>
                                      </p:tavLst>
                                    </p:anim>
                                    <p:anim calcmode="lin" valueType="num">
                                      <p:cBhvr>
                                        <p:cTn id="24" dur="500" fill="hold"/>
                                        <p:tgtEl>
                                          <p:spTgt spid="10"/>
                                        </p:tgtEl>
                                        <p:attrNameLst>
                                          <p:attrName>ppt_y</p:attrName>
                                        </p:attrNameLst>
                                      </p:cBhvr>
                                      <p:tavLst>
                                        <p:tav tm="0">
                                          <p:val>
                                            <p:strVal val="#ppt_y"/>
                                          </p:val>
                                        </p:tav>
                                        <p:tav tm="100000">
                                          <p:val>
                                            <p:strVal val="#ppt_y"/>
                                          </p:val>
                                        </p:tav>
                                      </p:tavLst>
                                    </p:anim>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1430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10" name="Rectangle 2"/>
          <p:cNvSpPr>
            <a:spLocks noGrp="1" noChangeArrowheads="1"/>
          </p:cNvSpPr>
          <p:nvPr>
            <p:ph type="title"/>
          </p:nvPr>
        </p:nvSpPr>
        <p:spPr/>
        <p:txBody>
          <a:bodyPr>
            <a:normAutofit/>
          </a:bodyPr>
          <a:lstStyle/>
          <a:p>
            <a:r>
              <a:rPr lang="en-US" dirty="0" smtClean="0"/>
              <a:t>Scuba IQ Review</a:t>
            </a:r>
            <a:endParaRPr lang="en-US" b="1" dirty="0"/>
          </a:p>
        </p:txBody>
      </p:sp>
      <p:sp>
        <p:nvSpPr>
          <p:cNvPr id="43011" name="Rectangle 3"/>
          <p:cNvSpPr>
            <a:spLocks noGrp="1" noChangeArrowheads="1"/>
          </p:cNvSpPr>
          <p:nvPr>
            <p:ph type="body" idx="1"/>
          </p:nvPr>
        </p:nvSpPr>
        <p:spPr>
          <a:xfrm>
            <a:off x="1143000" y="2286000"/>
            <a:ext cx="7620000" cy="1143000"/>
          </a:xfrm>
        </p:spPr>
        <p:txBody>
          <a:bodyPr>
            <a:normAutofit/>
          </a:bodyPr>
          <a:lstStyle/>
          <a:p>
            <a:pPr marL="914400" lvl="1" indent="-457200">
              <a:spcBef>
                <a:spcPts val="500"/>
              </a:spcBef>
              <a:buFont typeface="Times" charset="0"/>
              <a:buNone/>
            </a:pPr>
            <a:r>
              <a:rPr lang="en-US" sz="2800" dirty="0" smtClean="0">
                <a:solidFill>
                  <a:schemeClr val="bg1"/>
                </a:solidFill>
              </a:rPr>
              <a:t> </a:t>
            </a:r>
            <a:r>
              <a:rPr lang="en-US" sz="2800" dirty="0" smtClean="0">
                <a:solidFill>
                  <a:schemeClr val="bg1"/>
                </a:solidFill>
              </a:rPr>
              <a:t>     Relative </a:t>
            </a:r>
            <a:r>
              <a:rPr lang="en-US" sz="2800" dirty="0">
                <a:solidFill>
                  <a:schemeClr val="bg1"/>
                </a:solidFill>
              </a:rPr>
              <a:t>to the observer on the shore, in which direction do the tides run?</a:t>
            </a:r>
          </a:p>
        </p:txBody>
      </p:sp>
      <p:sp>
        <p:nvSpPr>
          <p:cNvPr id="5" name="Slide Number Placeholder 4"/>
          <p:cNvSpPr>
            <a:spLocks noGrp="1"/>
          </p:cNvSpPr>
          <p:nvPr>
            <p:ph type="sldNum" sz="quarter" idx="12"/>
          </p:nvPr>
        </p:nvSpPr>
        <p:spPr/>
        <p:txBody>
          <a:bodyPr/>
          <a:lstStyle/>
          <a:p>
            <a:fld id="{031A6A8E-E912-4501-8AD3-CBFDBC0F7E08}" type="slidenum">
              <a:rPr lang="en-US" smtClean="0"/>
              <a:pPr/>
              <a:t>39</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2</a:t>
            </a:r>
            <a:endParaRPr lang="en-US" sz="4800" b="1" dirty="0">
              <a:solidFill>
                <a:schemeClr val="bg1"/>
              </a:solidFill>
            </a:endParaRPr>
          </a:p>
        </p:txBody>
      </p:sp>
      <p:sp>
        <p:nvSpPr>
          <p:cNvPr id="10" name="Rounded Rectangle 9"/>
          <p:cNvSpPr/>
          <p:nvPr/>
        </p:nvSpPr>
        <p:spPr>
          <a:xfrm>
            <a:off x="685800" y="3429000"/>
            <a:ext cx="8001000" cy="1066800"/>
          </a:xfrm>
          <a:prstGeom prst="roundRect">
            <a:avLst>
              <a:gd name="adj" fmla="val 20256"/>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p:cNvSpPr txBox="1"/>
          <p:nvPr/>
        </p:nvSpPr>
        <p:spPr>
          <a:xfrm>
            <a:off x="990600" y="33528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2057400" y="3657600"/>
            <a:ext cx="6705600" cy="1066800"/>
          </a:xfrm>
          <a:prstGeom prst="rect">
            <a:avLst/>
          </a:prstGeom>
          <a:noFill/>
          <a:ln w="9525">
            <a:noFill/>
            <a:miter lim="800000"/>
            <a:headEnd/>
            <a:tailEnd/>
          </a:ln>
          <a:effectLst/>
        </p:spPr>
        <p:txBody>
          <a:bodyPr/>
          <a:lstStyle/>
          <a:p>
            <a:r>
              <a:rPr lang="en-US" sz="2400" dirty="0" smtClean="0">
                <a:solidFill>
                  <a:schemeClr val="bg1"/>
                </a:solidFill>
              </a:rPr>
              <a:t>Parallel to the shoreline</a:t>
            </a:r>
            <a:endParaRPr lang="en-US" sz="2400" dirty="0">
              <a:solidFill>
                <a:srgbClr val="000000"/>
              </a:solidFill>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85800"/>
            <a:ext cx="8229600" cy="1143000"/>
          </a:xfrm>
        </p:spPr>
        <p:txBody>
          <a:bodyPr>
            <a:noAutofit/>
          </a:bodyPr>
          <a:lstStyle/>
          <a:p>
            <a:r>
              <a:rPr lang="en-US" sz="3600" dirty="0"/>
              <a:t>Exceeding Prior </a:t>
            </a:r>
            <a:r>
              <a:rPr lang="en-US" sz="3600" dirty="0" smtClean="0"/>
              <a:t>Experience and </a:t>
            </a:r>
            <a:r>
              <a:rPr lang="en-US" sz="3600" dirty="0"/>
              <a:t>Training</a:t>
            </a:r>
          </a:p>
        </p:txBody>
      </p:sp>
      <p:sp>
        <p:nvSpPr>
          <p:cNvPr id="6147" name="Rectangle 3"/>
          <p:cNvSpPr>
            <a:spLocks noGrp="1" noChangeArrowheads="1"/>
          </p:cNvSpPr>
          <p:nvPr>
            <p:ph type="body" idx="1"/>
          </p:nvPr>
        </p:nvSpPr>
        <p:spPr>
          <a:xfrm>
            <a:off x="838200" y="2133600"/>
            <a:ext cx="7620000" cy="3200400"/>
          </a:xfrm>
        </p:spPr>
        <p:txBody>
          <a:bodyPr/>
          <a:lstStyle/>
          <a:p>
            <a:pPr>
              <a:buFontTx/>
              <a:buNone/>
            </a:pPr>
            <a:r>
              <a:rPr lang="en-US" sz="2800" b="1" dirty="0"/>
              <a:t>Novice divers may encounter difficulty in </a:t>
            </a:r>
          </a:p>
          <a:p>
            <a:pPr>
              <a:spcBef>
                <a:spcPct val="0"/>
              </a:spcBef>
              <a:buFontTx/>
              <a:buNone/>
            </a:pPr>
            <a:r>
              <a:rPr lang="en-US" sz="2800" b="1" dirty="0"/>
              <a:t>dives that surpass their abilities</a:t>
            </a:r>
          </a:p>
          <a:p>
            <a:r>
              <a:rPr lang="en-US" sz="2400" dirty="0"/>
              <a:t>First deep water dive</a:t>
            </a:r>
          </a:p>
          <a:p>
            <a:r>
              <a:rPr lang="en-US" sz="2400" dirty="0"/>
              <a:t>First boat dive</a:t>
            </a:r>
          </a:p>
          <a:p>
            <a:r>
              <a:rPr lang="en-US" sz="2400" dirty="0"/>
              <a:t>First night dive</a:t>
            </a:r>
          </a:p>
        </p:txBody>
      </p:sp>
      <p:pic>
        <p:nvPicPr>
          <p:cNvPr id="6148" name="Picture 4" descr="Fig. 2.5.png                                                   0000BC95&#10;Maxtor 300                     C168EF42:"/>
          <p:cNvPicPr>
            <a:picLocks noChangeAspect="1" noChangeArrowheads="1"/>
          </p:cNvPicPr>
          <p:nvPr/>
        </p:nvPicPr>
        <p:blipFill>
          <a:blip r:embed="rId2" cstate="print"/>
          <a:srcRect/>
          <a:stretch>
            <a:fillRect/>
          </a:stretch>
        </p:blipFill>
        <p:spPr bwMode="auto">
          <a:xfrm>
            <a:off x="4800600" y="3429000"/>
            <a:ext cx="2749550" cy="18288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031A6A8E-E912-4501-8AD3-CBFDBC0F7E08}"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34" name="Rectangle 2"/>
          <p:cNvSpPr>
            <a:spLocks noGrp="1" noChangeArrowheads="1"/>
          </p:cNvSpPr>
          <p:nvPr>
            <p:ph type="title"/>
          </p:nvPr>
        </p:nvSpPr>
        <p:spPr/>
        <p:txBody>
          <a:bodyPr>
            <a:normAutofit/>
          </a:bodyPr>
          <a:lstStyle/>
          <a:p>
            <a:r>
              <a:rPr lang="en-US" dirty="0" smtClean="0"/>
              <a:t>Scuba IQ Review</a:t>
            </a:r>
            <a:endParaRPr lang="en-US" b="1" dirty="0"/>
          </a:p>
        </p:txBody>
      </p:sp>
      <p:sp>
        <p:nvSpPr>
          <p:cNvPr id="44035" name="Rectangle 3"/>
          <p:cNvSpPr>
            <a:spLocks noGrp="1" noChangeArrowheads="1"/>
          </p:cNvSpPr>
          <p:nvPr>
            <p:ph type="body" idx="1"/>
          </p:nvPr>
        </p:nvSpPr>
        <p:spPr>
          <a:xfrm>
            <a:off x="1066800" y="2133600"/>
            <a:ext cx="7620000" cy="1447800"/>
          </a:xfrm>
        </p:spPr>
        <p:txBody>
          <a:bodyPr>
            <a:normAutofit/>
          </a:bodyPr>
          <a:lstStyle/>
          <a:p>
            <a:pPr marL="914400" lvl="1" indent="-457200">
              <a:lnSpc>
                <a:spcPct val="90000"/>
              </a:lnSpc>
              <a:spcBef>
                <a:spcPts val="500"/>
              </a:spcBef>
              <a:buFont typeface="Times" charset="0"/>
              <a:buNone/>
            </a:pPr>
            <a:r>
              <a:rPr lang="en-US" b="1" dirty="0" smtClean="0">
                <a:solidFill>
                  <a:srgbClr val="FCDB00"/>
                </a:solidFill>
              </a:rPr>
              <a:t> </a:t>
            </a:r>
            <a:r>
              <a:rPr lang="en-US" b="1" dirty="0" smtClean="0">
                <a:solidFill>
                  <a:srgbClr val="FCDB00"/>
                </a:solidFill>
              </a:rPr>
              <a:t>      </a:t>
            </a:r>
            <a:r>
              <a:rPr lang="en-US" sz="2800" dirty="0">
                <a:solidFill>
                  <a:schemeClr val="bg1"/>
                </a:solidFill>
              </a:rPr>
              <a:t>What is one way of solving the problem of divers being unable to swim back to the dive boat against the current? </a:t>
            </a:r>
          </a:p>
        </p:txBody>
      </p:sp>
      <p:sp>
        <p:nvSpPr>
          <p:cNvPr id="5" name="Slide Number Placeholder 4"/>
          <p:cNvSpPr>
            <a:spLocks noGrp="1"/>
          </p:cNvSpPr>
          <p:nvPr>
            <p:ph type="sldNum" sz="quarter" idx="12"/>
          </p:nvPr>
        </p:nvSpPr>
        <p:spPr/>
        <p:txBody>
          <a:bodyPr/>
          <a:lstStyle/>
          <a:p>
            <a:fld id="{031A6A8E-E912-4501-8AD3-CBFDBC0F7E08}" type="slidenum">
              <a:rPr lang="en-US" smtClean="0"/>
              <a:pPr/>
              <a:t>40</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3</a:t>
            </a:r>
            <a:endParaRPr lang="en-US" sz="4800" b="1" dirty="0">
              <a:solidFill>
                <a:schemeClr val="bg1"/>
              </a:solidFill>
            </a:endParaRPr>
          </a:p>
        </p:txBody>
      </p:sp>
      <p:sp>
        <p:nvSpPr>
          <p:cNvPr id="11" name="Rounded Rectangle 10"/>
          <p:cNvSpPr/>
          <p:nvPr/>
        </p:nvSpPr>
        <p:spPr>
          <a:xfrm>
            <a:off x="685800" y="3581400"/>
            <a:ext cx="8001000" cy="1371600"/>
          </a:xfrm>
          <a:prstGeom prst="roundRect">
            <a:avLst>
              <a:gd name="adj" fmla="val 20256"/>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3" name="Rectangle 5"/>
          <p:cNvSpPr>
            <a:spLocks noChangeArrowheads="1"/>
          </p:cNvSpPr>
          <p:nvPr/>
        </p:nvSpPr>
        <p:spPr bwMode="auto">
          <a:xfrm>
            <a:off x="1828800" y="3657600"/>
            <a:ext cx="6705600" cy="2743200"/>
          </a:xfrm>
          <a:prstGeom prst="rect">
            <a:avLst/>
          </a:prstGeom>
          <a:noFill/>
          <a:ln w="9525">
            <a:noFill/>
            <a:miter lim="800000"/>
            <a:headEnd/>
            <a:tailEnd/>
          </a:ln>
          <a:effectLst/>
        </p:spPr>
        <p:txBody>
          <a:bodyPr/>
          <a:lstStyle/>
          <a:p>
            <a:pPr>
              <a:buFont typeface="Arial" pitchFamily="34" charset="0"/>
              <a:buChar char="•"/>
            </a:pPr>
            <a:r>
              <a:rPr lang="ru-RU" sz="2400" dirty="0" smtClean="0">
                <a:solidFill>
                  <a:schemeClr val="bg1"/>
                </a:solidFill>
              </a:rPr>
              <a:t>Trail a long, floating drift line aft of the boat.</a:t>
            </a:r>
          </a:p>
          <a:p>
            <a:pPr>
              <a:buFont typeface="Arial" pitchFamily="34" charset="0"/>
              <a:buChar char="•"/>
            </a:pPr>
            <a:r>
              <a:rPr lang="ru-RU" sz="2400" dirty="0" smtClean="0">
                <a:solidFill>
                  <a:schemeClr val="bg1"/>
                </a:solidFill>
              </a:rPr>
              <a:t> </a:t>
            </a:r>
            <a:r>
              <a:rPr lang="en-US" sz="2400" dirty="0" smtClean="0">
                <a:solidFill>
                  <a:schemeClr val="bg1"/>
                </a:solidFill>
              </a:rPr>
              <a:t>Run </a:t>
            </a:r>
            <a:r>
              <a:rPr lang="en-US" sz="2400" dirty="0" smtClean="0">
                <a:solidFill>
                  <a:schemeClr val="bg1"/>
                </a:solidFill>
              </a:rPr>
              <a:t>a water level line from the entry point </a:t>
            </a:r>
            <a:r>
              <a:rPr lang="en-US" sz="2400" dirty="0" smtClean="0">
                <a:solidFill>
                  <a:schemeClr val="bg1"/>
                </a:solidFill>
              </a:rPr>
              <a:t>to the </a:t>
            </a:r>
            <a:r>
              <a:rPr lang="en-US" sz="2400" dirty="0" smtClean="0">
                <a:solidFill>
                  <a:schemeClr val="bg1"/>
                </a:solidFill>
              </a:rPr>
              <a:t>descent line.</a:t>
            </a:r>
            <a:endParaRPr lang="en-US" sz="2400" dirty="0">
              <a:solidFill>
                <a:srgbClr val="FFFFFF"/>
              </a:solidFill>
              <a:latin typeface="Times" charset="0"/>
            </a:endParaRPr>
          </a:p>
        </p:txBody>
      </p:sp>
      <p:sp>
        <p:nvSpPr>
          <p:cNvPr id="14" name="TextBox 13"/>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strVal val="#ppt_w*0.05"/>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anim calcmode="lin" valueType="num">
                                      <p:cBhvr>
                                        <p:cTn id="9" dur="500" fill="hold"/>
                                        <p:tgtEl>
                                          <p:spTgt spid="11"/>
                                        </p:tgtEl>
                                        <p:attrNameLst>
                                          <p:attrName>ppt_x</p:attrName>
                                        </p:attrNameLst>
                                      </p:cBhvr>
                                      <p:tavLst>
                                        <p:tav tm="0">
                                          <p:val>
                                            <p:strVal val="#ppt_x-.2"/>
                                          </p:val>
                                        </p:tav>
                                        <p:tav tm="100000">
                                          <p:val>
                                            <p:strVal val="#ppt_x"/>
                                          </p:val>
                                        </p:tav>
                                      </p:tavLst>
                                    </p:anim>
                                    <p:anim calcmode="lin" valueType="num">
                                      <p:cBhvr>
                                        <p:cTn id="10" dur="500" fill="hold"/>
                                        <p:tgtEl>
                                          <p:spTgt spid="11"/>
                                        </p:tgtEl>
                                        <p:attrNameLst>
                                          <p:attrName>ppt_y</p:attrName>
                                        </p:attrNameLst>
                                      </p:cBhvr>
                                      <p:tavLst>
                                        <p:tav tm="0">
                                          <p:val>
                                            <p:strVal val="#ppt_y"/>
                                          </p:val>
                                        </p:tav>
                                        <p:tav tm="100000">
                                          <p:val>
                                            <p:strVal val="#ppt_y"/>
                                          </p:val>
                                        </p:tav>
                                      </p:tavLst>
                                    </p:anim>
                                    <p:animEffect transition="in" filter="fade">
                                      <p:cBhvr>
                                        <p:cTn id="11" dur="500"/>
                                        <p:tgtEl>
                                          <p:spTgt spid="11"/>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strVal val="#ppt_w*0.05"/>
                                          </p:val>
                                        </p:tav>
                                        <p:tav tm="100000">
                                          <p:val>
                                            <p:strVal val="#ppt_w"/>
                                          </p:val>
                                        </p:tav>
                                      </p:tavLst>
                                    </p:anim>
                                    <p:anim calcmode="lin" valueType="num">
                                      <p:cBhvr>
                                        <p:cTn id="15" dur="500" fill="hold"/>
                                        <p:tgtEl>
                                          <p:spTgt spid="12"/>
                                        </p:tgtEl>
                                        <p:attrNameLst>
                                          <p:attrName>ppt_h</p:attrName>
                                        </p:attrNameLst>
                                      </p:cBhvr>
                                      <p:tavLst>
                                        <p:tav tm="0">
                                          <p:val>
                                            <p:strVal val="#ppt_h"/>
                                          </p:val>
                                        </p:tav>
                                        <p:tav tm="100000">
                                          <p:val>
                                            <p:strVal val="#ppt_h"/>
                                          </p:val>
                                        </p:tav>
                                      </p:tavLst>
                                    </p:anim>
                                    <p:anim calcmode="lin" valueType="num">
                                      <p:cBhvr>
                                        <p:cTn id="16" dur="500" fill="hold"/>
                                        <p:tgtEl>
                                          <p:spTgt spid="12"/>
                                        </p:tgtEl>
                                        <p:attrNameLst>
                                          <p:attrName>ppt_x</p:attrName>
                                        </p:attrNameLst>
                                      </p:cBhvr>
                                      <p:tavLst>
                                        <p:tav tm="0">
                                          <p:val>
                                            <p:strVal val="#ppt_x-.2"/>
                                          </p:val>
                                        </p:tav>
                                        <p:tav tm="100000">
                                          <p:val>
                                            <p:strVal val="#ppt_x"/>
                                          </p:val>
                                        </p:tav>
                                      </p:tavLst>
                                    </p:anim>
                                    <p:anim calcmode="lin" valueType="num">
                                      <p:cBhvr>
                                        <p:cTn id="17" dur="500" fill="hold"/>
                                        <p:tgtEl>
                                          <p:spTgt spid="12"/>
                                        </p:tgtEl>
                                        <p:attrNameLst>
                                          <p:attrName>ppt_y</p:attrName>
                                        </p:attrNameLst>
                                      </p:cBhvr>
                                      <p:tavLst>
                                        <p:tav tm="0">
                                          <p:val>
                                            <p:strVal val="#ppt_y"/>
                                          </p:val>
                                        </p:tav>
                                        <p:tav tm="100000">
                                          <p:val>
                                            <p:strVal val="#ppt_y"/>
                                          </p:val>
                                        </p:tav>
                                      </p:tavLst>
                                    </p:anim>
                                    <p:animEffect transition="in" filter="fade">
                                      <p:cBhvr>
                                        <p:cTn id="18" dur="500"/>
                                        <p:tgtEl>
                                          <p:spTgt spid="12"/>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strVal val="#ppt_w*0.05"/>
                                          </p:val>
                                        </p:tav>
                                        <p:tav tm="100000">
                                          <p:val>
                                            <p:strVal val="#ppt_w"/>
                                          </p:val>
                                        </p:tav>
                                      </p:tavLst>
                                    </p:anim>
                                    <p:anim calcmode="lin" valueType="num">
                                      <p:cBhvr>
                                        <p:cTn id="22" dur="500" fill="hold"/>
                                        <p:tgtEl>
                                          <p:spTgt spid="13"/>
                                        </p:tgtEl>
                                        <p:attrNameLst>
                                          <p:attrName>ppt_h</p:attrName>
                                        </p:attrNameLst>
                                      </p:cBhvr>
                                      <p:tavLst>
                                        <p:tav tm="0">
                                          <p:val>
                                            <p:strVal val="#ppt_h"/>
                                          </p:val>
                                        </p:tav>
                                        <p:tav tm="100000">
                                          <p:val>
                                            <p:strVal val="#ppt_h"/>
                                          </p:val>
                                        </p:tav>
                                      </p:tavLst>
                                    </p:anim>
                                    <p:anim calcmode="lin" valueType="num">
                                      <p:cBhvr>
                                        <p:cTn id="23" dur="500" fill="hold"/>
                                        <p:tgtEl>
                                          <p:spTgt spid="13"/>
                                        </p:tgtEl>
                                        <p:attrNameLst>
                                          <p:attrName>ppt_x</p:attrName>
                                        </p:attrNameLst>
                                      </p:cBhvr>
                                      <p:tavLst>
                                        <p:tav tm="0">
                                          <p:val>
                                            <p:strVal val="#ppt_x-.2"/>
                                          </p:val>
                                        </p:tav>
                                        <p:tav tm="100000">
                                          <p:val>
                                            <p:strVal val="#ppt_x"/>
                                          </p:val>
                                        </p:tav>
                                      </p:tavLst>
                                    </p:anim>
                                    <p:anim calcmode="lin" valueType="num">
                                      <p:cBhvr>
                                        <p:cTn id="24" dur="500" fill="hold"/>
                                        <p:tgtEl>
                                          <p:spTgt spid="13"/>
                                        </p:tgtEl>
                                        <p:attrNameLst>
                                          <p:attrName>ppt_y</p:attrName>
                                        </p:attrNameLst>
                                      </p:cBhvr>
                                      <p:tavLst>
                                        <p:tav tm="0">
                                          <p:val>
                                            <p:strVal val="#ppt_y"/>
                                          </p:val>
                                        </p:tav>
                                        <p:tav tm="100000">
                                          <p:val>
                                            <p:strVal val="#ppt_y"/>
                                          </p:val>
                                        </p:tav>
                                      </p:tavLst>
                                    </p:anim>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58" name="Rectangle 2"/>
          <p:cNvSpPr>
            <a:spLocks noGrp="1" noChangeArrowheads="1"/>
          </p:cNvSpPr>
          <p:nvPr>
            <p:ph type="title"/>
          </p:nvPr>
        </p:nvSpPr>
        <p:spPr/>
        <p:txBody>
          <a:bodyPr>
            <a:normAutofit/>
          </a:bodyPr>
          <a:lstStyle/>
          <a:p>
            <a:r>
              <a:rPr lang="en-US" dirty="0" smtClean="0"/>
              <a:t>Scuba IQ Review</a:t>
            </a:r>
            <a:endParaRPr lang="en-US" b="1" dirty="0"/>
          </a:p>
        </p:txBody>
      </p:sp>
      <p:sp>
        <p:nvSpPr>
          <p:cNvPr id="45059" name="Rectangle 3"/>
          <p:cNvSpPr>
            <a:spLocks noGrp="1" noChangeArrowheads="1"/>
          </p:cNvSpPr>
          <p:nvPr>
            <p:ph type="body" idx="1"/>
          </p:nvPr>
        </p:nvSpPr>
        <p:spPr>
          <a:xfrm>
            <a:off x="990600" y="2286000"/>
            <a:ext cx="7620000" cy="1143000"/>
          </a:xfrm>
        </p:spPr>
        <p:txBody>
          <a:bodyPr/>
          <a:lstStyle/>
          <a:p>
            <a:pPr marL="990600" lvl="1" indent="-533400">
              <a:lnSpc>
                <a:spcPct val="90000"/>
              </a:lnSpc>
              <a:spcBef>
                <a:spcPts val="500"/>
              </a:spcBef>
              <a:buNone/>
            </a:pPr>
            <a:r>
              <a:rPr lang="en-US" b="1" dirty="0" smtClean="0">
                <a:solidFill>
                  <a:srgbClr val="FCDB00"/>
                </a:solidFill>
              </a:rPr>
              <a:t>         </a:t>
            </a:r>
            <a:r>
              <a:rPr lang="en-US" sz="2800" dirty="0" smtClean="0">
                <a:solidFill>
                  <a:schemeClr val="bg1"/>
                </a:solidFill>
              </a:rPr>
              <a:t>What </a:t>
            </a:r>
            <a:r>
              <a:rPr lang="en-US" sz="2800" dirty="0">
                <a:solidFill>
                  <a:schemeClr val="bg1"/>
                </a:solidFill>
              </a:rPr>
              <a:t>are rip currents?  </a:t>
            </a:r>
          </a:p>
          <a:p>
            <a:pPr marL="990600" lvl="1" indent="-533400">
              <a:lnSpc>
                <a:spcPct val="90000"/>
              </a:lnSpc>
              <a:spcBef>
                <a:spcPts val="500"/>
              </a:spcBef>
              <a:buFont typeface="Times" charset="0"/>
              <a:buNone/>
            </a:pPr>
            <a:r>
              <a:rPr lang="en-US" sz="2800" dirty="0">
                <a:solidFill>
                  <a:schemeClr val="bg1"/>
                </a:solidFill>
              </a:rPr>
              <a:t>	</a:t>
            </a:r>
            <a:r>
              <a:rPr lang="en-US" sz="2800" dirty="0" smtClean="0">
                <a:solidFill>
                  <a:schemeClr val="bg1"/>
                </a:solidFill>
              </a:rPr>
              <a:t>and </a:t>
            </a:r>
            <a:r>
              <a:rPr lang="en-US" sz="2800" dirty="0">
                <a:solidFill>
                  <a:schemeClr val="bg1"/>
                </a:solidFill>
              </a:rPr>
              <a:t>How are they formed? </a:t>
            </a:r>
          </a:p>
        </p:txBody>
      </p:sp>
      <p:sp>
        <p:nvSpPr>
          <p:cNvPr id="5" name="Slide Number Placeholder 4"/>
          <p:cNvSpPr>
            <a:spLocks noGrp="1"/>
          </p:cNvSpPr>
          <p:nvPr>
            <p:ph type="sldNum" sz="quarter" idx="12"/>
          </p:nvPr>
        </p:nvSpPr>
        <p:spPr/>
        <p:txBody>
          <a:bodyPr/>
          <a:lstStyle/>
          <a:p>
            <a:fld id="{031A6A8E-E912-4501-8AD3-CBFDBC0F7E08}"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4</a:t>
            </a:r>
            <a:endParaRPr lang="en-US" sz="4800" b="1" dirty="0">
              <a:solidFill>
                <a:schemeClr val="bg1"/>
              </a:solidFill>
            </a:endParaRPr>
          </a:p>
        </p:txBody>
      </p:sp>
      <p:sp>
        <p:nvSpPr>
          <p:cNvPr id="10" name="Rounded Rectangle 9"/>
          <p:cNvSpPr/>
          <p:nvPr/>
        </p:nvSpPr>
        <p:spPr>
          <a:xfrm>
            <a:off x="685800" y="3581400"/>
            <a:ext cx="8001000" cy="2514600"/>
          </a:xfrm>
          <a:prstGeom prst="roundRect">
            <a:avLst>
              <a:gd name="adj" fmla="val 10650"/>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828800" y="3657600"/>
            <a:ext cx="6705600" cy="2743200"/>
          </a:xfrm>
          <a:prstGeom prst="rect">
            <a:avLst/>
          </a:prstGeom>
          <a:noFill/>
          <a:ln w="9525">
            <a:noFill/>
            <a:miter lim="800000"/>
            <a:headEnd/>
            <a:tailEnd/>
          </a:ln>
          <a:effectLst/>
        </p:spPr>
        <p:txBody>
          <a:bodyPr/>
          <a:lstStyle/>
          <a:p>
            <a:r>
              <a:rPr lang="ru-RU" sz="2400" dirty="0" smtClean="0">
                <a:solidFill>
                  <a:srgbClr val="FFFFFF"/>
                </a:solidFill>
              </a:rPr>
              <a:t>Rips are relatively high-speed currents that move out to sea from the shore.  They may be produced by high tide waters accumulating behind barrier reefs and then flowing to the sea with great force as the tide changes.  Rips may also be produced by currents that move parallel to the shoreline.</a:t>
            </a:r>
            <a:endParaRPr lang="en-US" sz="2400" dirty="0">
              <a:solidFill>
                <a:srgbClr val="FFFFFF"/>
              </a:solidFill>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82" name="Rectangle 2"/>
          <p:cNvSpPr>
            <a:spLocks noGrp="1" noChangeArrowheads="1"/>
          </p:cNvSpPr>
          <p:nvPr>
            <p:ph type="title"/>
          </p:nvPr>
        </p:nvSpPr>
        <p:spPr/>
        <p:txBody>
          <a:bodyPr>
            <a:normAutofit/>
          </a:bodyPr>
          <a:lstStyle/>
          <a:p>
            <a:r>
              <a:rPr lang="en-US" dirty="0" smtClean="0"/>
              <a:t>Scuba IQ Review</a:t>
            </a:r>
            <a:endParaRPr lang="en-US" b="1" dirty="0"/>
          </a:p>
        </p:txBody>
      </p:sp>
      <p:sp>
        <p:nvSpPr>
          <p:cNvPr id="46083" name="Rectangle 3"/>
          <p:cNvSpPr>
            <a:spLocks noGrp="1" noChangeArrowheads="1"/>
          </p:cNvSpPr>
          <p:nvPr>
            <p:ph type="body" idx="1"/>
          </p:nvPr>
        </p:nvSpPr>
        <p:spPr>
          <a:xfrm>
            <a:off x="1295400" y="2286000"/>
            <a:ext cx="6858000" cy="1143000"/>
          </a:xfrm>
        </p:spPr>
        <p:txBody>
          <a:bodyPr/>
          <a:lstStyle/>
          <a:p>
            <a:pPr marL="609600" indent="-609600">
              <a:buFontTx/>
              <a:buNone/>
            </a:pPr>
            <a:r>
              <a:rPr lang="en-US" sz="2800" b="1" dirty="0" smtClean="0">
                <a:solidFill>
                  <a:srgbClr val="FCDB00"/>
                </a:solidFill>
              </a:rPr>
              <a:t>         </a:t>
            </a:r>
            <a:r>
              <a:rPr lang="en-US" sz="2800" dirty="0" smtClean="0">
                <a:solidFill>
                  <a:schemeClr val="bg1"/>
                </a:solidFill>
              </a:rPr>
              <a:t>Describe </a:t>
            </a:r>
            <a:r>
              <a:rPr lang="en-US" sz="2800" dirty="0">
                <a:solidFill>
                  <a:schemeClr val="bg1"/>
                </a:solidFill>
              </a:rPr>
              <a:t>the danger of strainers to river divers.</a:t>
            </a:r>
            <a:endParaRPr lang="en-US" dirty="0">
              <a:solidFill>
                <a:schemeClr val="bg1"/>
              </a:solidFill>
              <a:latin typeface="Times" charset="0"/>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5</a:t>
            </a:r>
            <a:endParaRPr lang="en-US" sz="4800" b="1" dirty="0">
              <a:solidFill>
                <a:schemeClr val="bg1"/>
              </a:solidFill>
            </a:endParaRPr>
          </a:p>
        </p:txBody>
      </p:sp>
      <p:sp>
        <p:nvSpPr>
          <p:cNvPr id="10" name="Rounded Rectangle 9"/>
          <p:cNvSpPr/>
          <p:nvPr/>
        </p:nvSpPr>
        <p:spPr>
          <a:xfrm>
            <a:off x="685800" y="3581400"/>
            <a:ext cx="8001000" cy="1447800"/>
          </a:xfrm>
          <a:prstGeom prst="roundRect">
            <a:avLst>
              <a:gd name="adj" fmla="val 16608"/>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828800" y="3657600"/>
            <a:ext cx="6705600" cy="2743200"/>
          </a:xfrm>
          <a:prstGeom prst="rect">
            <a:avLst/>
          </a:prstGeom>
          <a:noFill/>
          <a:ln w="9525">
            <a:noFill/>
            <a:miter lim="800000"/>
            <a:headEnd/>
            <a:tailEnd/>
          </a:ln>
          <a:effectLst/>
        </p:spPr>
        <p:txBody>
          <a:bodyPr/>
          <a:lstStyle/>
          <a:p>
            <a:r>
              <a:rPr lang="en-US" sz="2400" dirty="0" smtClean="0">
                <a:solidFill>
                  <a:srgbClr val="FFFFFF"/>
                </a:solidFill>
              </a:rPr>
              <a:t>The diver can become entangled or caught in debris and unable to free themselves due to the current holding the diver in place.</a:t>
            </a:r>
            <a:endParaRPr lang="en-US" sz="2400" dirty="0">
              <a:solidFill>
                <a:srgbClr val="FFFFFF"/>
              </a:solidFill>
              <a:latin typeface="Times" charset="0"/>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06" name="Rectangle 2"/>
          <p:cNvSpPr>
            <a:spLocks noGrp="1" noChangeArrowheads="1"/>
          </p:cNvSpPr>
          <p:nvPr>
            <p:ph type="title"/>
          </p:nvPr>
        </p:nvSpPr>
        <p:spPr/>
        <p:txBody>
          <a:bodyPr>
            <a:normAutofit/>
          </a:bodyPr>
          <a:lstStyle/>
          <a:p>
            <a:r>
              <a:rPr lang="en-US" dirty="0" smtClean="0"/>
              <a:t>Scuba IQ Review</a:t>
            </a:r>
            <a:endParaRPr lang="en-US" b="1" dirty="0"/>
          </a:p>
        </p:txBody>
      </p:sp>
      <p:sp>
        <p:nvSpPr>
          <p:cNvPr id="47107" name="Rectangle 3"/>
          <p:cNvSpPr>
            <a:spLocks noGrp="1" noChangeArrowheads="1"/>
          </p:cNvSpPr>
          <p:nvPr>
            <p:ph type="body" idx="1"/>
          </p:nvPr>
        </p:nvSpPr>
        <p:spPr>
          <a:xfrm>
            <a:off x="1295400" y="2286000"/>
            <a:ext cx="7010400" cy="1143000"/>
          </a:xfrm>
        </p:spPr>
        <p:txBody>
          <a:bodyPr/>
          <a:lstStyle/>
          <a:p>
            <a:pPr marL="609600" indent="-609600">
              <a:buFontTx/>
              <a:buNone/>
            </a:pPr>
            <a:r>
              <a:rPr lang="en-US" dirty="0" smtClean="0">
                <a:solidFill>
                  <a:schemeClr val="bg1"/>
                </a:solidFill>
              </a:rPr>
              <a:t> </a:t>
            </a:r>
            <a:r>
              <a:rPr lang="en-US" dirty="0" smtClean="0">
                <a:solidFill>
                  <a:schemeClr val="bg1"/>
                </a:solidFill>
              </a:rPr>
              <a:t>     </a:t>
            </a:r>
            <a:r>
              <a:rPr lang="en-US" sz="2800" dirty="0" smtClean="0">
                <a:solidFill>
                  <a:schemeClr val="bg1"/>
                </a:solidFill>
              </a:rPr>
              <a:t>  Why </a:t>
            </a:r>
            <a:r>
              <a:rPr lang="en-US" sz="2800" dirty="0">
                <a:solidFill>
                  <a:schemeClr val="bg1"/>
                </a:solidFill>
              </a:rPr>
              <a:t>are low-head dams and other hydraulics so dangerous to divers?</a:t>
            </a:r>
            <a:endParaRPr lang="en-US" dirty="0">
              <a:solidFill>
                <a:schemeClr val="bg1"/>
              </a:solidFill>
              <a:latin typeface="Times" charset="0"/>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43</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6</a:t>
            </a:r>
            <a:endParaRPr lang="en-US" sz="4800" b="1" dirty="0">
              <a:solidFill>
                <a:schemeClr val="bg1"/>
              </a:solidFill>
            </a:endParaRPr>
          </a:p>
        </p:txBody>
      </p:sp>
      <p:sp>
        <p:nvSpPr>
          <p:cNvPr id="10" name="Rounded Rectangle 9"/>
          <p:cNvSpPr/>
          <p:nvPr/>
        </p:nvSpPr>
        <p:spPr>
          <a:xfrm>
            <a:off x="685800" y="3581400"/>
            <a:ext cx="8001000" cy="1143000"/>
          </a:xfrm>
          <a:prstGeom prst="roundRect">
            <a:avLst>
              <a:gd name="adj" fmla="val 16608"/>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828800" y="3733800"/>
            <a:ext cx="6705600" cy="2743200"/>
          </a:xfrm>
          <a:prstGeom prst="rect">
            <a:avLst/>
          </a:prstGeom>
          <a:noFill/>
          <a:ln w="9525">
            <a:noFill/>
            <a:miter lim="800000"/>
            <a:headEnd/>
            <a:tailEnd/>
          </a:ln>
          <a:effectLst/>
        </p:spPr>
        <p:txBody>
          <a:bodyPr/>
          <a:lstStyle/>
          <a:p>
            <a:r>
              <a:rPr lang="en-US" sz="2400" dirty="0" smtClean="0">
                <a:solidFill>
                  <a:schemeClr val="bg1"/>
                </a:solidFill>
              </a:rPr>
              <a:t>A diver may be carried to and pinned on the bottom by the relentless current.</a:t>
            </a:r>
            <a:endParaRPr lang="en-US" sz="2400" dirty="0">
              <a:solidFill>
                <a:srgbClr val="000000"/>
              </a:solidFill>
              <a:latin typeface="Times" charset="0"/>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30" name="Rectangle 2"/>
          <p:cNvSpPr>
            <a:spLocks noGrp="1" noChangeArrowheads="1"/>
          </p:cNvSpPr>
          <p:nvPr>
            <p:ph type="title"/>
          </p:nvPr>
        </p:nvSpPr>
        <p:spPr/>
        <p:txBody>
          <a:bodyPr>
            <a:normAutofit/>
          </a:bodyPr>
          <a:lstStyle/>
          <a:p>
            <a:r>
              <a:rPr lang="en-US" dirty="0" smtClean="0"/>
              <a:t>Scuba IQ Review</a:t>
            </a:r>
            <a:endParaRPr lang="en-US" b="1" dirty="0"/>
          </a:p>
        </p:txBody>
      </p:sp>
      <p:sp>
        <p:nvSpPr>
          <p:cNvPr id="48131" name="Rectangle 3"/>
          <p:cNvSpPr>
            <a:spLocks noGrp="1" noChangeArrowheads="1"/>
          </p:cNvSpPr>
          <p:nvPr>
            <p:ph type="body" idx="1"/>
          </p:nvPr>
        </p:nvSpPr>
        <p:spPr>
          <a:xfrm>
            <a:off x="1219200" y="2286000"/>
            <a:ext cx="7543800" cy="1143000"/>
          </a:xfrm>
        </p:spPr>
        <p:txBody>
          <a:bodyPr>
            <a:normAutofit/>
          </a:bodyPr>
          <a:lstStyle/>
          <a:p>
            <a:pPr marL="609600" indent="-609600">
              <a:lnSpc>
                <a:spcPct val="90000"/>
              </a:lnSpc>
              <a:buFontTx/>
              <a:buNone/>
            </a:pPr>
            <a:r>
              <a:rPr lang="ru-RU" sz="2800" dirty="0" smtClean="0">
                <a:solidFill>
                  <a:schemeClr val="bg1"/>
                </a:solidFill>
              </a:rPr>
              <a:t>   </a:t>
            </a:r>
            <a:r>
              <a:rPr lang="en-US" sz="2800" dirty="0" smtClean="0">
                <a:solidFill>
                  <a:schemeClr val="bg1"/>
                </a:solidFill>
              </a:rPr>
              <a:t>     </a:t>
            </a:r>
            <a:r>
              <a:rPr lang="ru-RU" sz="2800" dirty="0" smtClean="0">
                <a:solidFill>
                  <a:schemeClr val="bg1"/>
                </a:solidFill>
              </a:rPr>
              <a:t>The </a:t>
            </a:r>
            <a:r>
              <a:rPr lang="ru-RU" sz="2800" dirty="0">
                <a:solidFill>
                  <a:schemeClr val="bg1"/>
                </a:solidFill>
              </a:rPr>
              <a:t>water need not be freezing cold for a free-flow or freeze up to </a:t>
            </a:r>
            <a:r>
              <a:rPr lang="ru-RU" sz="2800" dirty="0" smtClean="0">
                <a:solidFill>
                  <a:schemeClr val="bg1"/>
                </a:solidFill>
              </a:rPr>
              <a:t>occur.</a:t>
            </a:r>
            <a:r>
              <a:rPr lang="en-US" sz="2800" dirty="0" smtClean="0">
                <a:solidFill>
                  <a:schemeClr val="bg1"/>
                </a:solidFill>
              </a:rPr>
              <a:t> Why </a:t>
            </a:r>
            <a:r>
              <a:rPr lang="en-US" sz="2800" dirty="0">
                <a:solidFill>
                  <a:schemeClr val="bg1"/>
                </a:solidFill>
              </a:rPr>
              <a:t>is this so?</a:t>
            </a:r>
            <a:r>
              <a:rPr lang="en-US" sz="2800" dirty="0">
                <a:solidFill>
                  <a:schemeClr val="bg1"/>
                </a:solidFill>
                <a:latin typeface="Times" charset="0"/>
              </a:rPr>
              <a:t> </a:t>
            </a:r>
          </a:p>
        </p:txBody>
      </p:sp>
      <p:sp>
        <p:nvSpPr>
          <p:cNvPr id="5" name="Slide Number Placeholder 4"/>
          <p:cNvSpPr>
            <a:spLocks noGrp="1"/>
          </p:cNvSpPr>
          <p:nvPr>
            <p:ph type="sldNum" sz="quarter" idx="12"/>
          </p:nvPr>
        </p:nvSpPr>
        <p:spPr/>
        <p:txBody>
          <a:bodyPr/>
          <a:lstStyle/>
          <a:p>
            <a:fld id="{031A6A8E-E912-4501-8AD3-CBFDBC0F7E08}"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7</a:t>
            </a:r>
            <a:endParaRPr lang="en-US" sz="4800" b="1" dirty="0">
              <a:solidFill>
                <a:schemeClr val="bg1"/>
              </a:solidFill>
            </a:endParaRPr>
          </a:p>
        </p:txBody>
      </p:sp>
      <p:sp>
        <p:nvSpPr>
          <p:cNvPr id="10" name="Rounded Rectangle 9"/>
          <p:cNvSpPr/>
          <p:nvPr/>
        </p:nvSpPr>
        <p:spPr>
          <a:xfrm>
            <a:off x="685800" y="3581400"/>
            <a:ext cx="8001000" cy="1447800"/>
          </a:xfrm>
          <a:prstGeom prst="roundRect">
            <a:avLst>
              <a:gd name="adj" fmla="val 16608"/>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828800" y="3657600"/>
            <a:ext cx="6705600" cy="2743200"/>
          </a:xfrm>
          <a:prstGeom prst="rect">
            <a:avLst/>
          </a:prstGeom>
          <a:noFill/>
          <a:ln w="9525">
            <a:noFill/>
            <a:miter lim="800000"/>
            <a:headEnd/>
            <a:tailEnd/>
          </a:ln>
          <a:effectLst/>
        </p:spPr>
        <p:txBody>
          <a:bodyPr/>
          <a:lstStyle/>
          <a:p>
            <a:r>
              <a:rPr lang="en-US" sz="2400" dirty="0" smtClean="0">
                <a:solidFill>
                  <a:schemeClr val="bg1"/>
                </a:solidFill>
              </a:rPr>
              <a:t>A deep dive with its associated high air demands and thus cooling effect of air passing through valve stems, may be sufficient to cause ice to form.</a:t>
            </a:r>
            <a:endParaRPr lang="en-US" sz="2400" dirty="0">
              <a:solidFill>
                <a:srgbClr val="000000"/>
              </a:solidFill>
              <a:latin typeface="Times" charset="0"/>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54" name="Rectangle 2"/>
          <p:cNvSpPr>
            <a:spLocks noGrp="1" noChangeArrowheads="1"/>
          </p:cNvSpPr>
          <p:nvPr>
            <p:ph type="title"/>
          </p:nvPr>
        </p:nvSpPr>
        <p:spPr/>
        <p:txBody>
          <a:bodyPr>
            <a:normAutofit/>
          </a:bodyPr>
          <a:lstStyle/>
          <a:p>
            <a:r>
              <a:rPr lang="en-US" dirty="0" smtClean="0"/>
              <a:t>Scuba IQ Review</a:t>
            </a:r>
            <a:endParaRPr lang="en-US" b="1" dirty="0"/>
          </a:p>
        </p:txBody>
      </p:sp>
      <p:sp>
        <p:nvSpPr>
          <p:cNvPr id="49155" name="Rectangle 3"/>
          <p:cNvSpPr>
            <a:spLocks noGrp="1" noChangeArrowheads="1"/>
          </p:cNvSpPr>
          <p:nvPr>
            <p:ph type="body" idx="1"/>
          </p:nvPr>
        </p:nvSpPr>
        <p:spPr>
          <a:xfrm>
            <a:off x="1219200" y="2362200"/>
            <a:ext cx="7620000" cy="1143000"/>
          </a:xfrm>
        </p:spPr>
        <p:txBody>
          <a:bodyPr/>
          <a:lstStyle/>
          <a:p>
            <a:pPr marL="609600" indent="-609600">
              <a:buFontTx/>
              <a:buNone/>
            </a:pPr>
            <a:r>
              <a:rPr lang="en-US" dirty="0" smtClean="0">
                <a:solidFill>
                  <a:schemeClr val="bg1"/>
                </a:solidFill>
              </a:rPr>
              <a:t> </a:t>
            </a:r>
            <a:r>
              <a:rPr lang="en-US" dirty="0" smtClean="0">
                <a:solidFill>
                  <a:schemeClr val="bg1"/>
                </a:solidFill>
              </a:rPr>
              <a:t>     </a:t>
            </a:r>
            <a:r>
              <a:rPr lang="en-US" sz="2800" dirty="0" smtClean="0">
                <a:solidFill>
                  <a:schemeClr val="bg1"/>
                </a:solidFill>
              </a:rPr>
              <a:t>  </a:t>
            </a:r>
            <a:r>
              <a:rPr lang="en-US" sz="2800" dirty="0">
                <a:solidFill>
                  <a:schemeClr val="bg1"/>
                </a:solidFill>
              </a:rPr>
              <a:t>What kinds of injuries might you expect to find on a diver struck by a boat?</a:t>
            </a:r>
            <a:endParaRPr lang="en-US" sz="2800" dirty="0">
              <a:solidFill>
                <a:schemeClr val="bg1"/>
              </a:solidFill>
              <a:latin typeface="Times" charset="0"/>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45</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8</a:t>
            </a:r>
            <a:endParaRPr lang="en-US" sz="4800" b="1" dirty="0">
              <a:solidFill>
                <a:schemeClr val="bg1"/>
              </a:solidFill>
            </a:endParaRPr>
          </a:p>
        </p:txBody>
      </p:sp>
      <p:sp>
        <p:nvSpPr>
          <p:cNvPr id="10" name="Rounded Rectangle 9"/>
          <p:cNvSpPr/>
          <p:nvPr/>
        </p:nvSpPr>
        <p:spPr>
          <a:xfrm>
            <a:off x="685800" y="3581400"/>
            <a:ext cx="8001000" cy="1447800"/>
          </a:xfrm>
          <a:prstGeom prst="roundRect">
            <a:avLst>
              <a:gd name="adj" fmla="val 16608"/>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828800" y="3657600"/>
            <a:ext cx="6705600" cy="2743200"/>
          </a:xfrm>
          <a:prstGeom prst="rect">
            <a:avLst/>
          </a:prstGeom>
          <a:noFill/>
          <a:ln w="9525">
            <a:noFill/>
            <a:miter lim="800000"/>
            <a:headEnd/>
            <a:tailEnd/>
          </a:ln>
          <a:effectLst/>
        </p:spPr>
        <p:txBody>
          <a:bodyPr/>
          <a:lstStyle/>
          <a:p>
            <a:r>
              <a:rPr lang="en-US" sz="2400" dirty="0" smtClean="0">
                <a:solidFill>
                  <a:schemeClr val="bg1"/>
                </a:solidFill>
              </a:rPr>
              <a:t>Head injuries are a typical result though broken arms, collarbones and neck injuries are frequent as well.</a:t>
            </a:r>
            <a:endParaRPr lang="en-US" sz="2400" dirty="0">
              <a:solidFill>
                <a:srgbClr val="000000"/>
              </a:solidFill>
              <a:latin typeface="Times" charset="0"/>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78" name="Rectangle 2"/>
          <p:cNvSpPr>
            <a:spLocks noGrp="1" noChangeArrowheads="1"/>
          </p:cNvSpPr>
          <p:nvPr>
            <p:ph type="title"/>
          </p:nvPr>
        </p:nvSpPr>
        <p:spPr/>
        <p:txBody>
          <a:bodyPr>
            <a:normAutofit/>
          </a:bodyPr>
          <a:lstStyle/>
          <a:p>
            <a:r>
              <a:rPr lang="en-US" dirty="0" smtClean="0"/>
              <a:t>Scuba IQ Review</a:t>
            </a:r>
            <a:endParaRPr lang="en-US" b="1" dirty="0"/>
          </a:p>
        </p:txBody>
      </p:sp>
      <p:sp>
        <p:nvSpPr>
          <p:cNvPr id="50179" name="Rectangle 3"/>
          <p:cNvSpPr>
            <a:spLocks noGrp="1" noChangeArrowheads="1"/>
          </p:cNvSpPr>
          <p:nvPr>
            <p:ph type="body" idx="1"/>
          </p:nvPr>
        </p:nvSpPr>
        <p:spPr>
          <a:xfrm>
            <a:off x="1219200" y="2286000"/>
            <a:ext cx="7620000" cy="1143000"/>
          </a:xfrm>
        </p:spPr>
        <p:txBody>
          <a:bodyPr/>
          <a:lstStyle/>
          <a:p>
            <a:pPr marL="609600" indent="-609600">
              <a:buFontTx/>
              <a:buNone/>
            </a:pPr>
            <a:r>
              <a:rPr lang="en-US" dirty="0" smtClean="0">
                <a:solidFill>
                  <a:schemeClr val="bg1"/>
                </a:solidFill>
              </a:rPr>
              <a:t> </a:t>
            </a:r>
            <a:r>
              <a:rPr lang="en-US" dirty="0" smtClean="0">
                <a:solidFill>
                  <a:schemeClr val="bg1"/>
                </a:solidFill>
              </a:rPr>
              <a:t>      </a:t>
            </a:r>
            <a:r>
              <a:rPr lang="en-US" sz="2800" dirty="0" smtClean="0">
                <a:solidFill>
                  <a:schemeClr val="bg1"/>
                </a:solidFill>
              </a:rPr>
              <a:t> </a:t>
            </a:r>
            <a:r>
              <a:rPr lang="en-US" sz="2800" dirty="0">
                <a:solidFill>
                  <a:schemeClr val="bg1"/>
                </a:solidFill>
              </a:rPr>
              <a:t>List the four ways in which our bodies lose heat to the environment.</a:t>
            </a:r>
            <a:endParaRPr lang="en-US" dirty="0">
              <a:solidFill>
                <a:schemeClr val="bg1"/>
              </a:solidFill>
              <a:latin typeface="Times" charset="0"/>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46</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9</a:t>
            </a:r>
            <a:endParaRPr lang="en-US" sz="4800" b="1" dirty="0">
              <a:solidFill>
                <a:schemeClr val="bg1"/>
              </a:solidFill>
            </a:endParaRPr>
          </a:p>
        </p:txBody>
      </p:sp>
      <p:sp>
        <p:nvSpPr>
          <p:cNvPr id="10" name="Rounded Rectangle 9"/>
          <p:cNvSpPr/>
          <p:nvPr/>
        </p:nvSpPr>
        <p:spPr>
          <a:xfrm>
            <a:off x="685800" y="3581400"/>
            <a:ext cx="8001000" cy="1828800"/>
          </a:xfrm>
          <a:prstGeom prst="roundRect">
            <a:avLst>
              <a:gd name="adj" fmla="val 10594"/>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828800" y="3657600"/>
            <a:ext cx="7696200" cy="2743200"/>
          </a:xfrm>
          <a:prstGeom prst="rect">
            <a:avLst/>
          </a:prstGeom>
          <a:noFill/>
          <a:ln w="9525">
            <a:noFill/>
            <a:miter lim="800000"/>
            <a:headEnd/>
            <a:tailEnd/>
          </a:ln>
          <a:effectLst/>
        </p:spPr>
        <p:txBody>
          <a:bodyPr/>
          <a:lstStyle/>
          <a:p>
            <a:pPr>
              <a:buFontTx/>
              <a:buChar char="•"/>
            </a:pPr>
            <a:r>
              <a:rPr lang="ru-RU" sz="2400" dirty="0" smtClean="0">
                <a:solidFill>
                  <a:schemeClr val="bg1"/>
                </a:solidFill>
              </a:rPr>
              <a:t> Perspiring and losing heat through evaporation</a:t>
            </a:r>
            <a:endParaRPr lang="en-US" sz="2400" dirty="0" smtClean="0">
              <a:solidFill>
                <a:schemeClr val="bg1"/>
              </a:solidFill>
            </a:endParaRPr>
          </a:p>
          <a:p>
            <a:pPr>
              <a:buFont typeface="Arial" pitchFamily="34" charset="0"/>
              <a:buChar char="•"/>
            </a:pPr>
            <a:r>
              <a:rPr lang="ru-RU" sz="2400" dirty="0" smtClean="0">
                <a:solidFill>
                  <a:schemeClr val="bg1"/>
                </a:solidFill>
              </a:rPr>
              <a:t>  Warming the air in contact with the </a:t>
            </a:r>
            <a:r>
              <a:rPr lang="ru-RU" sz="2400" dirty="0" smtClean="0">
                <a:solidFill>
                  <a:schemeClr val="bg1"/>
                </a:solidFill>
              </a:rPr>
              <a:t>skin</a:t>
            </a:r>
            <a:r>
              <a:rPr lang="en-US" sz="2400" dirty="0" smtClean="0">
                <a:solidFill>
                  <a:schemeClr val="bg1"/>
                </a:solidFill>
              </a:rPr>
              <a:t> </a:t>
            </a:r>
            <a:r>
              <a:rPr lang="ru-RU" sz="2000" dirty="0" smtClean="0">
                <a:solidFill>
                  <a:schemeClr val="bg1"/>
                </a:solidFill>
              </a:rPr>
              <a:t>(</a:t>
            </a:r>
            <a:r>
              <a:rPr lang="ru-RU" sz="2000" i="1" dirty="0" smtClean="0">
                <a:solidFill>
                  <a:schemeClr val="bg1"/>
                </a:solidFill>
              </a:rPr>
              <a:t>Conduction</a:t>
            </a:r>
            <a:r>
              <a:rPr lang="ru-RU" sz="2000" dirty="0" smtClean="0">
                <a:solidFill>
                  <a:schemeClr val="bg1"/>
                </a:solidFill>
              </a:rPr>
              <a:t>)</a:t>
            </a:r>
          </a:p>
          <a:p>
            <a:pPr>
              <a:buFontTx/>
              <a:buChar char="•"/>
            </a:pPr>
            <a:r>
              <a:rPr lang="ru-RU" sz="2400" dirty="0" smtClean="0">
                <a:solidFill>
                  <a:schemeClr val="bg1"/>
                </a:solidFill>
              </a:rPr>
              <a:t>  Removing warm air from around skin </a:t>
            </a:r>
            <a:r>
              <a:rPr lang="ru-RU" sz="2000" dirty="0" smtClean="0">
                <a:solidFill>
                  <a:schemeClr val="bg1"/>
                </a:solidFill>
              </a:rPr>
              <a:t>(</a:t>
            </a:r>
            <a:r>
              <a:rPr lang="ru-RU" sz="2000" i="1" dirty="0" smtClean="0">
                <a:solidFill>
                  <a:schemeClr val="bg1"/>
                </a:solidFill>
              </a:rPr>
              <a:t>Convection</a:t>
            </a:r>
            <a:r>
              <a:rPr lang="ru-RU" sz="2000" dirty="0" smtClean="0">
                <a:solidFill>
                  <a:schemeClr val="bg1"/>
                </a:solidFill>
              </a:rPr>
              <a:t>)</a:t>
            </a:r>
          </a:p>
          <a:p>
            <a:pPr>
              <a:buFontTx/>
              <a:buChar char="•"/>
            </a:pPr>
            <a:r>
              <a:rPr lang="en-US" sz="2400" dirty="0" smtClean="0">
                <a:solidFill>
                  <a:schemeClr val="bg1"/>
                </a:solidFill>
              </a:rPr>
              <a:t>  Emitting infrared radiation</a:t>
            </a:r>
            <a:endParaRPr lang="en-US" sz="2400" dirty="0">
              <a:solidFill>
                <a:srgbClr val="FFFFFF"/>
              </a:solidFill>
              <a:latin typeface="Times" charset="0"/>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02" name="Rectangle 2"/>
          <p:cNvSpPr>
            <a:spLocks noGrp="1" noChangeArrowheads="1"/>
          </p:cNvSpPr>
          <p:nvPr>
            <p:ph type="title"/>
          </p:nvPr>
        </p:nvSpPr>
        <p:spPr/>
        <p:txBody>
          <a:bodyPr>
            <a:normAutofit/>
          </a:bodyPr>
          <a:lstStyle/>
          <a:p>
            <a:r>
              <a:rPr lang="en-US" dirty="0" smtClean="0"/>
              <a:t>Scuba IQ Review</a:t>
            </a:r>
            <a:endParaRPr lang="en-US" b="1" dirty="0"/>
          </a:p>
        </p:txBody>
      </p:sp>
      <p:sp>
        <p:nvSpPr>
          <p:cNvPr id="51203" name="Rectangle 3"/>
          <p:cNvSpPr>
            <a:spLocks noGrp="1" noChangeArrowheads="1"/>
          </p:cNvSpPr>
          <p:nvPr>
            <p:ph type="body" idx="1"/>
          </p:nvPr>
        </p:nvSpPr>
        <p:spPr>
          <a:xfrm>
            <a:off x="1295400" y="2286000"/>
            <a:ext cx="7620000" cy="1143000"/>
          </a:xfrm>
        </p:spPr>
        <p:txBody>
          <a:bodyPr/>
          <a:lstStyle/>
          <a:p>
            <a:pPr marL="609600" indent="-609600">
              <a:lnSpc>
                <a:spcPct val="90000"/>
              </a:lnSpc>
              <a:buFontTx/>
              <a:buNone/>
            </a:pPr>
            <a:r>
              <a:rPr lang="en-US" dirty="0" smtClean="0">
                <a:solidFill>
                  <a:schemeClr val="bg1"/>
                </a:solidFill>
              </a:rPr>
              <a:t> </a:t>
            </a:r>
            <a:r>
              <a:rPr lang="en-US" dirty="0" smtClean="0">
                <a:solidFill>
                  <a:schemeClr val="bg1"/>
                </a:solidFill>
              </a:rPr>
              <a:t>       </a:t>
            </a:r>
            <a:r>
              <a:rPr lang="ru-RU" sz="2800" dirty="0" smtClean="0">
                <a:solidFill>
                  <a:schemeClr val="bg1"/>
                </a:solidFill>
              </a:rPr>
              <a:t>Describe the two main methods the</a:t>
            </a:r>
            <a:r>
              <a:rPr lang="en-US" sz="2800" dirty="0" smtClean="0">
                <a:solidFill>
                  <a:schemeClr val="bg1"/>
                </a:solidFill>
              </a:rPr>
              <a:t> </a:t>
            </a:r>
            <a:r>
              <a:rPr lang="ru-RU" sz="2800" dirty="0" smtClean="0">
                <a:solidFill>
                  <a:schemeClr val="bg1"/>
                </a:solidFill>
              </a:rPr>
              <a:t>body uses to manage heat loss in cold </a:t>
            </a:r>
            <a:r>
              <a:rPr lang="en-US" sz="2800" dirty="0" smtClean="0">
                <a:solidFill>
                  <a:schemeClr val="bg1"/>
                </a:solidFill>
              </a:rPr>
              <a:t>water.</a:t>
            </a:r>
            <a:endParaRPr lang="en-US" sz="2800" dirty="0">
              <a:solidFill>
                <a:schemeClr val="bg1"/>
              </a:solidFill>
              <a:latin typeface="Times" charset="0"/>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47</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10</a:t>
            </a:r>
            <a:endParaRPr lang="en-US" sz="4800" b="1" dirty="0">
              <a:solidFill>
                <a:schemeClr val="bg1"/>
              </a:solidFill>
            </a:endParaRPr>
          </a:p>
        </p:txBody>
      </p:sp>
      <p:sp>
        <p:nvSpPr>
          <p:cNvPr id="10" name="Rounded Rectangle 9"/>
          <p:cNvSpPr/>
          <p:nvPr/>
        </p:nvSpPr>
        <p:spPr>
          <a:xfrm>
            <a:off x="685800" y="3581400"/>
            <a:ext cx="8001000" cy="1752600"/>
          </a:xfrm>
          <a:prstGeom prst="roundRect">
            <a:avLst>
              <a:gd name="adj" fmla="val 16608"/>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828800" y="3657600"/>
            <a:ext cx="6705600" cy="2743200"/>
          </a:xfrm>
          <a:prstGeom prst="rect">
            <a:avLst/>
          </a:prstGeom>
          <a:noFill/>
          <a:ln w="9525">
            <a:noFill/>
            <a:miter lim="800000"/>
            <a:headEnd/>
            <a:tailEnd/>
          </a:ln>
          <a:effectLst/>
        </p:spPr>
        <p:txBody>
          <a:bodyPr/>
          <a:lstStyle/>
          <a:p>
            <a:pPr>
              <a:buFontTx/>
              <a:buChar char="•"/>
            </a:pPr>
            <a:r>
              <a:rPr lang="ru-RU" sz="2400" dirty="0" smtClean="0">
                <a:solidFill>
                  <a:schemeClr val="bg1"/>
                </a:solidFill>
              </a:rPr>
              <a:t> Shivering</a:t>
            </a:r>
          </a:p>
          <a:p>
            <a:pPr>
              <a:buFontTx/>
              <a:buChar char="•"/>
            </a:pPr>
            <a:r>
              <a:rPr lang="en-US" sz="2400" dirty="0" smtClean="0">
                <a:solidFill>
                  <a:schemeClr val="bg1"/>
                </a:solidFill>
              </a:rPr>
              <a:t>  The brain constricts the blood vessels under    </a:t>
            </a:r>
          </a:p>
          <a:p>
            <a:r>
              <a:rPr lang="en-US" sz="2400" dirty="0" smtClean="0">
                <a:solidFill>
                  <a:schemeClr val="bg1"/>
                </a:solidFill>
              </a:rPr>
              <a:t>    the skin, and directs the blood primarily    </a:t>
            </a:r>
          </a:p>
          <a:p>
            <a:r>
              <a:rPr lang="en-US" sz="2400" dirty="0" smtClean="0">
                <a:solidFill>
                  <a:schemeClr val="bg1"/>
                </a:solidFill>
              </a:rPr>
              <a:t>    towards the lungs and major organs</a:t>
            </a:r>
            <a:r>
              <a:rPr lang="en-US" sz="2400" dirty="0" smtClean="0">
                <a:solidFill>
                  <a:srgbClr val="000000"/>
                </a:solidFill>
                <a:latin typeface="Times" charset="0"/>
              </a:rPr>
              <a:t> </a:t>
            </a:r>
            <a:endParaRPr lang="en-US" sz="2400" dirty="0">
              <a:solidFill>
                <a:srgbClr val="FFFFFF"/>
              </a:solidFill>
              <a:latin typeface="Times" charset="0"/>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Rectangle 2"/>
          <p:cNvSpPr>
            <a:spLocks noGrp="1" noChangeArrowheads="1"/>
          </p:cNvSpPr>
          <p:nvPr>
            <p:ph type="title"/>
          </p:nvPr>
        </p:nvSpPr>
        <p:spPr/>
        <p:txBody>
          <a:bodyPr>
            <a:normAutofit/>
          </a:bodyPr>
          <a:lstStyle/>
          <a:p>
            <a:r>
              <a:rPr lang="en-US" dirty="0" smtClean="0"/>
              <a:t>Scuba IQ Review</a:t>
            </a:r>
            <a:endParaRPr lang="en-US" b="1" dirty="0"/>
          </a:p>
        </p:txBody>
      </p:sp>
      <p:sp>
        <p:nvSpPr>
          <p:cNvPr id="52227" name="Rectangle 3"/>
          <p:cNvSpPr>
            <a:spLocks noGrp="1" noChangeArrowheads="1"/>
          </p:cNvSpPr>
          <p:nvPr>
            <p:ph type="body" idx="1"/>
          </p:nvPr>
        </p:nvSpPr>
        <p:spPr>
          <a:xfrm>
            <a:off x="1219200" y="2286000"/>
            <a:ext cx="7620000" cy="1143000"/>
          </a:xfrm>
        </p:spPr>
        <p:txBody>
          <a:bodyPr/>
          <a:lstStyle/>
          <a:p>
            <a:pPr marL="609600" indent="-609600">
              <a:lnSpc>
                <a:spcPct val="90000"/>
              </a:lnSpc>
              <a:buFontTx/>
              <a:buNone/>
            </a:pPr>
            <a:r>
              <a:rPr lang="en-US" dirty="0" smtClean="0">
                <a:solidFill>
                  <a:schemeClr val="bg1"/>
                </a:solidFill>
              </a:rPr>
              <a:t> </a:t>
            </a:r>
            <a:r>
              <a:rPr lang="en-US" dirty="0" smtClean="0">
                <a:solidFill>
                  <a:schemeClr val="bg1"/>
                </a:solidFill>
              </a:rPr>
              <a:t>     </a:t>
            </a:r>
            <a:r>
              <a:rPr lang="en-US" sz="2800" dirty="0" smtClean="0">
                <a:solidFill>
                  <a:schemeClr val="bg1"/>
                </a:solidFill>
              </a:rPr>
              <a:t>  </a:t>
            </a:r>
            <a:r>
              <a:rPr lang="en-US" sz="2800" dirty="0">
                <a:solidFill>
                  <a:schemeClr val="bg1"/>
                </a:solidFill>
              </a:rPr>
              <a:t>Discuss the dangers of diving in overhead environments without specialized training.</a:t>
            </a:r>
            <a:endParaRPr lang="en-US" sz="2800" dirty="0">
              <a:solidFill>
                <a:schemeClr val="bg1"/>
              </a:solidFill>
              <a:latin typeface="Times" charset="0"/>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48</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11</a:t>
            </a:r>
            <a:endParaRPr lang="en-US" sz="4800" b="1" dirty="0">
              <a:solidFill>
                <a:schemeClr val="bg1"/>
              </a:solidFill>
            </a:endParaRPr>
          </a:p>
        </p:txBody>
      </p:sp>
      <p:sp>
        <p:nvSpPr>
          <p:cNvPr id="10" name="Rounded Rectangle 9"/>
          <p:cNvSpPr/>
          <p:nvPr/>
        </p:nvSpPr>
        <p:spPr>
          <a:xfrm>
            <a:off x="685800" y="3581400"/>
            <a:ext cx="8001000" cy="2133600"/>
          </a:xfrm>
          <a:prstGeom prst="roundRect">
            <a:avLst>
              <a:gd name="adj" fmla="val 9735"/>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828800" y="3657600"/>
            <a:ext cx="6705600" cy="2743200"/>
          </a:xfrm>
          <a:prstGeom prst="rect">
            <a:avLst/>
          </a:prstGeom>
          <a:noFill/>
          <a:ln w="9525">
            <a:noFill/>
            <a:miter lim="800000"/>
            <a:headEnd/>
            <a:tailEnd/>
          </a:ln>
          <a:effectLst/>
        </p:spPr>
        <p:txBody>
          <a:bodyPr/>
          <a:lstStyle/>
          <a:p>
            <a:pPr>
              <a:buFontTx/>
              <a:buChar char="•"/>
            </a:pPr>
            <a:r>
              <a:rPr lang="ru-RU" sz="2400" dirty="0" smtClean="0">
                <a:solidFill>
                  <a:schemeClr val="bg1"/>
                </a:solidFill>
              </a:rPr>
              <a:t> No direct access to the surface</a:t>
            </a:r>
          </a:p>
          <a:p>
            <a:pPr>
              <a:buFontTx/>
              <a:buChar char="•"/>
            </a:pPr>
            <a:r>
              <a:rPr lang="ru-RU" sz="2400" dirty="0" smtClean="0">
                <a:solidFill>
                  <a:schemeClr val="bg1"/>
                </a:solidFill>
              </a:rPr>
              <a:t>  Disorientation</a:t>
            </a:r>
          </a:p>
          <a:p>
            <a:pPr>
              <a:buFontTx/>
              <a:buChar char="•"/>
            </a:pPr>
            <a:r>
              <a:rPr lang="ru-RU" sz="2400" dirty="0" smtClean="0">
                <a:solidFill>
                  <a:schemeClr val="bg1"/>
                </a:solidFill>
              </a:rPr>
              <a:t>  Silt-out</a:t>
            </a:r>
          </a:p>
          <a:p>
            <a:pPr>
              <a:buFontTx/>
              <a:buChar char="•"/>
            </a:pPr>
            <a:r>
              <a:rPr lang="ru-RU" sz="2400" dirty="0" smtClean="0">
                <a:solidFill>
                  <a:schemeClr val="bg1"/>
                </a:solidFill>
              </a:rPr>
              <a:t>  Falling objects</a:t>
            </a:r>
          </a:p>
          <a:p>
            <a:pPr>
              <a:buFontTx/>
              <a:buChar char="•"/>
            </a:pPr>
            <a:r>
              <a:rPr lang="en-US" sz="2400" dirty="0" smtClean="0">
                <a:solidFill>
                  <a:schemeClr val="bg1"/>
                </a:solidFill>
              </a:rPr>
              <a:t>  Entanglement hazards</a:t>
            </a:r>
            <a:endParaRPr lang="en-US" sz="2400" dirty="0">
              <a:solidFill>
                <a:srgbClr val="FFFFFF"/>
              </a:solidFill>
              <a:latin typeface="Times" charset="0"/>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838200" y="2895600"/>
            <a:ext cx="7620000" cy="1524000"/>
          </a:xfrm>
        </p:spPr>
        <p:txBody>
          <a:bodyPr/>
          <a:lstStyle/>
          <a:p>
            <a:pPr indent="-222250" algn="ctr">
              <a:buFontTx/>
              <a:buNone/>
            </a:pPr>
            <a:r>
              <a:rPr lang="en-US" sz="4400" b="1" i="1" dirty="0">
                <a:solidFill>
                  <a:schemeClr val="accent1"/>
                </a:solidFill>
              </a:rPr>
              <a:t>Any Questions</a:t>
            </a:r>
            <a:r>
              <a:rPr lang="en-US" sz="1400" b="1" i="1" dirty="0">
                <a:solidFill>
                  <a:schemeClr val="accent1"/>
                </a:solidFill>
              </a:rPr>
              <a:t> </a:t>
            </a:r>
            <a:r>
              <a:rPr lang="en-US" sz="4400" b="1" i="1" dirty="0">
                <a:solidFill>
                  <a:schemeClr val="accent1"/>
                </a:solidFill>
              </a:rPr>
              <a:t>?</a:t>
            </a:r>
          </a:p>
          <a:p>
            <a:pPr lvl="1">
              <a:buFontTx/>
              <a:buNone/>
            </a:pPr>
            <a:endParaRPr lang="en-US" dirty="0"/>
          </a:p>
        </p:txBody>
      </p:sp>
      <p:sp>
        <p:nvSpPr>
          <p:cNvPr id="4" name="Footer Placeholder 3"/>
          <p:cNvSpPr>
            <a:spLocks noGrp="1"/>
          </p:cNvSpPr>
          <p:nvPr>
            <p:ph type="ftr" sz="quarter" idx="11"/>
          </p:nvPr>
        </p:nvSpPr>
        <p:spPr/>
        <p:txBody>
          <a:bodyPr/>
          <a:lstStyle/>
          <a:p>
            <a:r>
              <a:rPr lang="en-US" smtClean="0"/>
              <a:t>www.tdisdi.com</a:t>
            </a:r>
            <a:endParaRPr lang="en-US"/>
          </a:p>
        </p:txBody>
      </p:sp>
      <p:sp>
        <p:nvSpPr>
          <p:cNvPr id="5" name="Slide Number Placeholder 4"/>
          <p:cNvSpPr>
            <a:spLocks noGrp="1"/>
          </p:cNvSpPr>
          <p:nvPr>
            <p:ph type="sldNum" sz="quarter" idx="12"/>
          </p:nvPr>
        </p:nvSpPr>
        <p:spPr/>
        <p:txBody>
          <a:bodyPr/>
          <a:lstStyle/>
          <a:p>
            <a:fld id="{031A6A8E-E912-4501-8AD3-CBFDBC0F7E08}" type="slidenum">
              <a:rPr lang="en-US" smtClean="0"/>
              <a:pPr/>
              <a:t>49</a:t>
            </a:fld>
            <a:endParaRPr lang="en-US"/>
          </a:p>
        </p:txBody>
      </p:sp>
    </p:spTree>
  </p:cSld>
  <p:clrMapOvr>
    <a:masterClrMapping/>
  </p:clrMapOvr>
  <p:transition advClick="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685800"/>
            <a:ext cx="8229600" cy="1143000"/>
          </a:xfrm>
        </p:spPr>
        <p:txBody>
          <a:bodyPr>
            <a:normAutofit fontScale="90000"/>
          </a:bodyPr>
          <a:lstStyle/>
          <a:p>
            <a:r>
              <a:rPr lang="en-US" sz="4000" dirty="0"/>
              <a:t>Exceeding Prior </a:t>
            </a:r>
            <a:r>
              <a:rPr lang="en-US" sz="4000" dirty="0" smtClean="0"/>
              <a:t>Experience and </a:t>
            </a:r>
            <a:r>
              <a:rPr lang="en-US" sz="4000" dirty="0"/>
              <a:t>Training</a:t>
            </a:r>
          </a:p>
        </p:txBody>
      </p:sp>
      <p:sp>
        <p:nvSpPr>
          <p:cNvPr id="7171" name="Rectangle 3"/>
          <p:cNvSpPr>
            <a:spLocks noGrp="1" noChangeArrowheads="1"/>
          </p:cNvSpPr>
          <p:nvPr>
            <p:ph type="body" idx="1"/>
          </p:nvPr>
        </p:nvSpPr>
        <p:spPr>
          <a:xfrm>
            <a:off x="838200" y="2133600"/>
            <a:ext cx="7620000" cy="3916362"/>
          </a:xfrm>
        </p:spPr>
        <p:txBody>
          <a:bodyPr/>
          <a:lstStyle/>
          <a:p>
            <a:pPr>
              <a:buFontTx/>
              <a:buNone/>
            </a:pPr>
            <a:r>
              <a:rPr lang="en-US" sz="2800" b="1" dirty="0"/>
              <a:t>Certain types of dives require specialized </a:t>
            </a:r>
          </a:p>
          <a:p>
            <a:pPr>
              <a:spcBef>
                <a:spcPct val="0"/>
              </a:spcBef>
              <a:buFontTx/>
              <a:buNone/>
            </a:pPr>
            <a:r>
              <a:rPr lang="en-US" sz="2800" b="1" dirty="0"/>
              <a:t>training</a:t>
            </a:r>
          </a:p>
          <a:p>
            <a:r>
              <a:rPr lang="en-US" sz="2400" dirty="0"/>
              <a:t>Dives deeper than 30 m / 100 ft</a:t>
            </a:r>
          </a:p>
          <a:p>
            <a:r>
              <a:rPr lang="en-US" sz="2400" dirty="0"/>
              <a:t>Penetration wreck diving</a:t>
            </a:r>
          </a:p>
          <a:p>
            <a:r>
              <a:rPr lang="en-US" sz="2400" dirty="0"/>
              <a:t>Cave diving</a:t>
            </a:r>
          </a:p>
          <a:p>
            <a:r>
              <a:rPr lang="en-US" sz="2400" dirty="0"/>
              <a:t>Ice diving</a:t>
            </a:r>
          </a:p>
        </p:txBody>
      </p:sp>
      <p:sp>
        <p:nvSpPr>
          <p:cNvPr id="4" name="Slide Number Placeholder 3"/>
          <p:cNvSpPr>
            <a:spLocks noGrp="1"/>
          </p:cNvSpPr>
          <p:nvPr>
            <p:ph type="sldNum" sz="quarter" idx="12"/>
          </p:nvPr>
        </p:nvSpPr>
        <p:spPr/>
        <p:txBody>
          <a:bodyPr/>
          <a:lstStyle/>
          <a:p>
            <a:fld id="{031A6A8E-E912-4501-8AD3-CBFDBC0F7E08}"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685800"/>
            <a:ext cx="8229600" cy="1143000"/>
          </a:xfrm>
        </p:spPr>
        <p:txBody>
          <a:bodyPr>
            <a:normAutofit fontScale="90000"/>
          </a:bodyPr>
          <a:lstStyle/>
          <a:p>
            <a:r>
              <a:rPr lang="en-US" sz="4000" dirty="0"/>
              <a:t>Exceeding Prior </a:t>
            </a:r>
            <a:r>
              <a:rPr lang="en-US" sz="4000" dirty="0" smtClean="0"/>
              <a:t>Experience and </a:t>
            </a:r>
            <a:r>
              <a:rPr lang="en-US" sz="4000" dirty="0"/>
              <a:t>Training</a:t>
            </a:r>
          </a:p>
        </p:txBody>
      </p:sp>
      <p:sp>
        <p:nvSpPr>
          <p:cNvPr id="38915" name="Rectangle 3"/>
          <p:cNvSpPr>
            <a:spLocks noGrp="1" noChangeArrowheads="1"/>
          </p:cNvSpPr>
          <p:nvPr>
            <p:ph type="body" idx="1"/>
          </p:nvPr>
        </p:nvSpPr>
        <p:spPr>
          <a:xfrm>
            <a:off x="838200" y="2103438"/>
            <a:ext cx="7848600" cy="3916362"/>
          </a:xfrm>
        </p:spPr>
        <p:txBody>
          <a:bodyPr/>
          <a:lstStyle/>
          <a:p>
            <a:pPr>
              <a:buFontTx/>
              <a:buNone/>
            </a:pPr>
            <a:r>
              <a:rPr lang="en-US" sz="2800" b="1" dirty="0"/>
              <a:t>Possible hazards of overhead environments</a:t>
            </a:r>
          </a:p>
          <a:p>
            <a:r>
              <a:rPr lang="en-US" sz="2400" dirty="0"/>
              <a:t>No direct access to the surface</a:t>
            </a:r>
          </a:p>
          <a:p>
            <a:r>
              <a:rPr lang="en-US" sz="2400" dirty="0"/>
              <a:t>Disorientation</a:t>
            </a:r>
          </a:p>
          <a:p>
            <a:r>
              <a:rPr lang="en-US" sz="2400" dirty="0"/>
              <a:t>Silt-out</a:t>
            </a:r>
          </a:p>
          <a:p>
            <a:r>
              <a:rPr lang="en-US" sz="2400" dirty="0"/>
              <a:t>Falling objects</a:t>
            </a:r>
          </a:p>
          <a:p>
            <a:r>
              <a:rPr lang="en-US" sz="2400" dirty="0"/>
              <a:t>Entanglement</a:t>
            </a:r>
          </a:p>
        </p:txBody>
      </p:sp>
      <p:pic>
        <p:nvPicPr>
          <p:cNvPr id="38916" name="Picture 4" descr="Assend wreck.png                                               0000BC9D&#10;Maxtor 300                     C168EF42:"/>
          <p:cNvPicPr>
            <a:picLocks noChangeAspect="1" noChangeArrowheads="1"/>
          </p:cNvPicPr>
          <p:nvPr/>
        </p:nvPicPr>
        <p:blipFill>
          <a:blip r:embed="rId2" cstate="print"/>
          <a:srcRect/>
          <a:stretch>
            <a:fillRect/>
          </a:stretch>
        </p:blipFill>
        <p:spPr bwMode="auto">
          <a:xfrm rot="495861">
            <a:off x="5451193" y="3007060"/>
            <a:ext cx="2743200" cy="18288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031A6A8E-E912-4501-8AD3-CBFDBC0F7E08}"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28650" y="579437"/>
            <a:ext cx="7886700" cy="1325563"/>
          </a:xfrm>
        </p:spPr>
        <p:txBody>
          <a:bodyPr>
            <a:normAutofit/>
          </a:bodyPr>
          <a:lstStyle/>
          <a:p>
            <a:r>
              <a:rPr lang="en-US" dirty="0"/>
              <a:t>Cold or Tired Diver</a:t>
            </a:r>
          </a:p>
        </p:txBody>
      </p:sp>
      <p:sp>
        <p:nvSpPr>
          <p:cNvPr id="8195" name="Rectangle 3"/>
          <p:cNvSpPr>
            <a:spLocks noGrp="1" noChangeArrowheads="1"/>
          </p:cNvSpPr>
          <p:nvPr>
            <p:ph type="body" idx="1"/>
          </p:nvPr>
        </p:nvSpPr>
        <p:spPr>
          <a:xfrm>
            <a:off x="838200" y="2103437"/>
            <a:ext cx="7848600" cy="4525963"/>
          </a:xfrm>
        </p:spPr>
        <p:txBody>
          <a:bodyPr/>
          <a:lstStyle/>
          <a:p>
            <a:pPr>
              <a:buFontTx/>
              <a:buNone/>
            </a:pPr>
            <a:r>
              <a:rPr lang="en-US" sz="2800" b="1" dirty="0"/>
              <a:t>A person loses heat faster in water than in </a:t>
            </a:r>
          </a:p>
          <a:p>
            <a:pPr>
              <a:spcBef>
                <a:spcPct val="0"/>
              </a:spcBef>
              <a:buFontTx/>
              <a:buNone/>
            </a:pPr>
            <a:r>
              <a:rPr lang="en-US" sz="2800" b="1" dirty="0"/>
              <a:t>air at the same temperature</a:t>
            </a:r>
          </a:p>
          <a:p>
            <a:r>
              <a:rPr lang="en-US" sz="2400" dirty="0"/>
              <a:t>Exposure protection typically is required</a:t>
            </a:r>
          </a:p>
          <a:p>
            <a:pPr lvl="1"/>
            <a:r>
              <a:rPr lang="en-US" sz="2000" dirty="0"/>
              <a:t>Wet suits are selected by thickness, for warm to cold water</a:t>
            </a:r>
          </a:p>
          <a:p>
            <a:pPr lvl="1"/>
            <a:r>
              <a:rPr lang="en-US" sz="2000" dirty="0"/>
              <a:t>Dry suits often are used for temperatures below 13</a:t>
            </a:r>
            <a:r>
              <a:rPr lang="en-US" sz="2000" baseline="46000" dirty="0"/>
              <a:t>O</a:t>
            </a:r>
            <a:r>
              <a:rPr lang="en-US" sz="2000" dirty="0"/>
              <a:t>C / </a:t>
            </a:r>
            <a:r>
              <a:rPr lang="en-US" sz="2000" dirty="0" smtClean="0"/>
              <a:t>55</a:t>
            </a:r>
            <a:r>
              <a:rPr lang="en-US" sz="2000" baseline="46000" dirty="0" smtClean="0"/>
              <a:t>O</a:t>
            </a:r>
            <a:r>
              <a:rPr lang="en-US" sz="2000" dirty="0" smtClean="0"/>
              <a:t>F</a:t>
            </a:r>
            <a:endParaRPr lang="en-US" sz="2000" dirty="0"/>
          </a:p>
          <a:p>
            <a:r>
              <a:rPr lang="en-US" sz="2400" dirty="0"/>
              <a:t>Cold divers will experience a loss of energy and stamina</a:t>
            </a:r>
          </a:p>
        </p:txBody>
      </p:sp>
      <p:sp>
        <p:nvSpPr>
          <p:cNvPr id="4" name="Slide Number Placeholder 3"/>
          <p:cNvSpPr>
            <a:spLocks noGrp="1"/>
          </p:cNvSpPr>
          <p:nvPr>
            <p:ph type="sldNum" sz="quarter" idx="12"/>
          </p:nvPr>
        </p:nvSpPr>
        <p:spPr/>
        <p:txBody>
          <a:bodyPr/>
          <a:lstStyle/>
          <a:p>
            <a:fld id="{031A6A8E-E912-4501-8AD3-CBFDBC0F7E08}"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28650" y="579437"/>
            <a:ext cx="7886700" cy="1325563"/>
          </a:xfrm>
        </p:spPr>
        <p:txBody>
          <a:bodyPr>
            <a:normAutofit/>
          </a:bodyPr>
          <a:lstStyle/>
          <a:p>
            <a:r>
              <a:rPr lang="en-US" dirty="0"/>
              <a:t>Cold or Tired Diver</a:t>
            </a:r>
          </a:p>
        </p:txBody>
      </p:sp>
      <p:sp>
        <p:nvSpPr>
          <p:cNvPr id="9219" name="Rectangle 3"/>
          <p:cNvSpPr>
            <a:spLocks noGrp="1" noChangeArrowheads="1"/>
          </p:cNvSpPr>
          <p:nvPr>
            <p:ph type="body" idx="1"/>
          </p:nvPr>
        </p:nvSpPr>
        <p:spPr>
          <a:xfrm>
            <a:off x="838200" y="2103437"/>
            <a:ext cx="7620000" cy="4525963"/>
          </a:xfrm>
        </p:spPr>
        <p:txBody>
          <a:bodyPr/>
          <a:lstStyle/>
          <a:p>
            <a:pPr>
              <a:buFontTx/>
              <a:buNone/>
            </a:pPr>
            <a:r>
              <a:rPr lang="en-US" sz="2800" b="1" dirty="0"/>
              <a:t>Diving requires an output of energy –    	</a:t>
            </a:r>
            <a:r>
              <a:rPr lang="en-US" sz="2400" i="1" dirty="0"/>
              <a:t>Appropriate physical fitness is required !</a:t>
            </a:r>
          </a:p>
          <a:p>
            <a:r>
              <a:rPr lang="en-US" sz="2400" dirty="0"/>
              <a:t>Leg muscles used to propel diver through a dense medium</a:t>
            </a:r>
          </a:p>
          <a:p>
            <a:r>
              <a:rPr lang="en-US" sz="2400" dirty="0"/>
              <a:t>Carrying and wearing heavy equipment</a:t>
            </a:r>
          </a:p>
          <a:p>
            <a:r>
              <a:rPr lang="en-US" sz="2400" dirty="0"/>
              <a:t>Swimming against currents</a:t>
            </a:r>
          </a:p>
          <a:p>
            <a:r>
              <a:rPr lang="en-US" sz="2400" dirty="0"/>
              <a:t>Entries through surf or over rocks</a:t>
            </a:r>
          </a:p>
          <a:p>
            <a:r>
              <a:rPr lang="en-US" sz="2400" dirty="0"/>
              <a:t>Climbing vertical boat ladders</a:t>
            </a:r>
          </a:p>
          <a:p>
            <a:r>
              <a:rPr lang="en-US" sz="2400" dirty="0"/>
              <a:t>Hauling a camera or loaded game bag</a:t>
            </a:r>
          </a:p>
        </p:txBody>
      </p:sp>
      <p:sp>
        <p:nvSpPr>
          <p:cNvPr id="4" name="Slide Number Placeholder 3"/>
          <p:cNvSpPr>
            <a:spLocks noGrp="1"/>
          </p:cNvSpPr>
          <p:nvPr>
            <p:ph type="sldNum" sz="quarter" idx="12"/>
          </p:nvPr>
        </p:nvSpPr>
        <p:spPr/>
        <p:txBody>
          <a:bodyPr/>
          <a:lstStyle/>
          <a:p>
            <a:fld id="{031A6A8E-E912-4501-8AD3-CBFDBC0F7E08}"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28650" y="579437"/>
            <a:ext cx="7886700" cy="1325563"/>
          </a:xfrm>
        </p:spPr>
        <p:txBody>
          <a:bodyPr>
            <a:normAutofit/>
          </a:bodyPr>
          <a:lstStyle/>
          <a:p>
            <a:r>
              <a:rPr lang="en-US" dirty="0"/>
              <a:t>Cold or Tired Diver</a:t>
            </a:r>
          </a:p>
        </p:txBody>
      </p:sp>
      <p:sp>
        <p:nvSpPr>
          <p:cNvPr id="10243" name="Rectangle 3"/>
          <p:cNvSpPr>
            <a:spLocks noGrp="1" noChangeArrowheads="1"/>
          </p:cNvSpPr>
          <p:nvPr>
            <p:ph type="body" idx="1"/>
          </p:nvPr>
        </p:nvSpPr>
        <p:spPr>
          <a:xfrm>
            <a:off x="2819400" y="2133600"/>
            <a:ext cx="6248400" cy="3810000"/>
          </a:xfrm>
        </p:spPr>
        <p:txBody>
          <a:bodyPr/>
          <a:lstStyle/>
          <a:p>
            <a:pPr>
              <a:lnSpc>
                <a:spcPct val="90000"/>
              </a:lnSpc>
              <a:buFontTx/>
              <a:buNone/>
            </a:pPr>
            <a:r>
              <a:rPr lang="en-US" sz="2800" b="1" dirty="0"/>
              <a:t>Recognizing a cold or tired diver</a:t>
            </a:r>
          </a:p>
          <a:p>
            <a:pPr>
              <a:lnSpc>
                <a:spcPct val="90000"/>
              </a:lnSpc>
            </a:pPr>
            <a:r>
              <a:rPr lang="en-US" sz="2400" dirty="0"/>
              <a:t>Moving slowly, without a consistent course</a:t>
            </a:r>
          </a:p>
          <a:p>
            <a:pPr>
              <a:lnSpc>
                <a:spcPct val="90000"/>
              </a:lnSpc>
            </a:pPr>
            <a:r>
              <a:rPr lang="en-US" sz="2400" dirty="0"/>
              <a:t>Wandering on surface, too tired to look where he’s going</a:t>
            </a:r>
          </a:p>
          <a:p>
            <a:pPr>
              <a:lnSpc>
                <a:spcPct val="90000"/>
              </a:lnSpc>
            </a:pPr>
            <a:r>
              <a:rPr lang="en-US" sz="2400" dirty="0"/>
              <a:t>Uncoordinated movements, lacking fine motor skills</a:t>
            </a:r>
          </a:p>
          <a:p>
            <a:pPr>
              <a:lnSpc>
                <a:spcPct val="90000"/>
              </a:lnSpc>
            </a:pPr>
            <a:r>
              <a:rPr lang="en-US" sz="2400" dirty="0"/>
              <a:t>Frequent stops or rest breaks</a:t>
            </a:r>
          </a:p>
          <a:p>
            <a:pPr>
              <a:lnSpc>
                <a:spcPct val="90000"/>
              </a:lnSpc>
            </a:pPr>
            <a:r>
              <a:rPr lang="en-US" sz="2400" dirty="0"/>
              <a:t>Motionless on surface or underwater for long periods</a:t>
            </a:r>
          </a:p>
        </p:txBody>
      </p:sp>
      <p:pic>
        <p:nvPicPr>
          <p:cNvPr id="10244" name="Picture 4" descr="Diver shivering.png                                            0000BC9D&#10;Maxtor 300                     C168EF42:"/>
          <p:cNvPicPr>
            <a:picLocks noChangeAspect="1" noChangeArrowheads="1"/>
          </p:cNvPicPr>
          <p:nvPr/>
        </p:nvPicPr>
        <p:blipFill>
          <a:blip r:embed="rId2" cstate="print"/>
          <a:srcRect/>
          <a:stretch>
            <a:fillRect/>
          </a:stretch>
        </p:blipFill>
        <p:spPr bwMode="auto">
          <a:xfrm>
            <a:off x="457200" y="2590800"/>
            <a:ext cx="1931988" cy="27432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031A6A8E-E912-4501-8AD3-CBFDBC0F7E08}"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theme/theme1.xml><?xml version="1.0" encoding="utf-8"?>
<a:theme xmlns:a="http://schemas.openxmlformats.org/drawingml/2006/main" name="Theme1">
  <a:themeElements>
    <a:clrScheme name="Scuba Dive">
      <a:dk1>
        <a:sysClr val="windowText" lastClr="000000"/>
      </a:dk1>
      <a:lt1>
        <a:sysClr val="window" lastClr="FFFFFF"/>
      </a:lt1>
      <a:dk2>
        <a:srgbClr val="595959"/>
      </a:dk2>
      <a:lt2>
        <a:srgbClr val="E7E6E6"/>
      </a:lt2>
      <a:accent1>
        <a:srgbClr val="0F6BB5"/>
      </a:accent1>
      <a:accent2>
        <a:srgbClr val="00A1B2"/>
      </a:accent2>
      <a:accent3>
        <a:srgbClr val="6DC4E9"/>
      </a:accent3>
      <a:accent4>
        <a:srgbClr val="69C184"/>
      </a:accent4>
      <a:accent5>
        <a:srgbClr val="0E4B64"/>
      </a:accent5>
      <a:accent6>
        <a:srgbClr val="A87B4F"/>
      </a:accent6>
      <a:hlink>
        <a:srgbClr val="0F6BB5"/>
      </a:hlink>
      <a:folHlink>
        <a:srgbClr val="00A1B2"/>
      </a:folHlink>
    </a:clrScheme>
    <a:fontScheme name="Custom 1">
      <a:majorFont>
        <a:latin typeface="Myriad Pro"/>
        <a:ea typeface=""/>
        <a:cs typeface=""/>
      </a:majorFont>
      <a:minorFont>
        <a:latin typeface="Myriad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119</TotalTime>
  <Words>1644</Words>
  <Application>Microsoft Office PowerPoint</Application>
  <PresentationFormat>On-screen Show (4:3)</PresentationFormat>
  <Paragraphs>382</Paragraphs>
  <Slides>49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Myriad Pro</vt:lpstr>
      <vt:lpstr>Wingdings</vt:lpstr>
      <vt:lpstr>Times</vt:lpstr>
      <vt:lpstr>Calibri</vt:lpstr>
      <vt:lpstr>Times New Roman</vt:lpstr>
      <vt:lpstr>Theme1</vt:lpstr>
      <vt:lpstr>Chapter Three</vt:lpstr>
      <vt:lpstr>Topics In This Chapter</vt:lpstr>
      <vt:lpstr>How Diving Accidents Happen</vt:lpstr>
      <vt:lpstr>Exceeding Prior Experience and Training</vt:lpstr>
      <vt:lpstr>Exceeding Prior Experience and Training</vt:lpstr>
      <vt:lpstr>Exceeding Prior Experience and Training</vt:lpstr>
      <vt:lpstr>Cold or Tired Diver</vt:lpstr>
      <vt:lpstr>Cold or Tired Diver</vt:lpstr>
      <vt:lpstr>Cold or Tired Diver</vt:lpstr>
      <vt:lpstr>Muscle Cramps</vt:lpstr>
      <vt:lpstr>Muscle Cramps</vt:lpstr>
      <vt:lpstr>Muscle Cramps</vt:lpstr>
      <vt:lpstr>Muscle Cramps</vt:lpstr>
      <vt:lpstr>Over-Weighted Diver</vt:lpstr>
      <vt:lpstr>Over-Weighted Diver</vt:lpstr>
      <vt:lpstr>Over-Weighted Diver</vt:lpstr>
      <vt:lpstr>Ocean Currents</vt:lpstr>
      <vt:lpstr>Ocean Currents</vt:lpstr>
      <vt:lpstr>Freshwater Rivers and Streams</vt:lpstr>
      <vt:lpstr>Freshwater Rivers and Streams</vt:lpstr>
      <vt:lpstr>Gear Problems</vt:lpstr>
      <vt:lpstr>Gear Problems</vt:lpstr>
      <vt:lpstr>Gear Problems</vt:lpstr>
      <vt:lpstr>Gear Problems</vt:lpstr>
      <vt:lpstr>Gear Problems</vt:lpstr>
      <vt:lpstr>Injuries</vt:lpstr>
      <vt:lpstr>Injuries</vt:lpstr>
      <vt:lpstr>Injuries</vt:lpstr>
      <vt:lpstr>Injuries</vt:lpstr>
      <vt:lpstr>Hyperthermia</vt:lpstr>
      <vt:lpstr>Hyperthermia</vt:lpstr>
      <vt:lpstr>Hypothermia</vt:lpstr>
      <vt:lpstr>Hypothermia</vt:lpstr>
      <vt:lpstr>Hypothermia</vt:lpstr>
      <vt:lpstr>Hypothermia</vt:lpstr>
      <vt:lpstr>Summary</vt:lpstr>
      <vt:lpstr>Slide 37</vt:lpstr>
      <vt:lpstr>Scuba IQ Review</vt:lpstr>
      <vt:lpstr>Scuba IQ Review</vt:lpstr>
      <vt:lpstr>Scuba IQ Review</vt:lpstr>
      <vt:lpstr>Scuba IQ Review</vt:lpstr>
      <vt:lpstr>Scuba IQ Review</vt:lpstr>
      <vt:lpstr>Scuba IQ Review</vt:lpstr>
      <vt:lpstr>Scuba IQ Review</vt:lpstr>
      <vt:lpstr>Scuba IQ Review</vt:lpstr>
      <vt:lpstr>Scuba IQ Review</vt:lpstr>
      <vt:lpstr>Scuba IQ Review</vt:lpstr>
      <vt:lpstr>Scuba IQ Review</vt:lpstr>
      <vt:lpstr>Slide 49</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Three</dc:title>
  <dc:creator>Aaron Lazar</dc:creator>
  <cp:lastModifiedBy>Aaron Lazar</cp:lastModifiedBy>
  <cp:revision>12</cp:revision>
  <dcterms:created xsi:type="dcterms:W3CDTF">2017-05-16T19:40:59Z</dcterms:created>
  <dcterms:modified xsi:type="dcterms:W3CDTF">2017-05-16T21:40:21Z</dcterms:modified>
</cp:coreProperties>
</file>