
<file path=[Content_Types].xml><?xml version="1.0" encoding="utf-8"?>
<Types xmlns="http://schemas.openxmlformats.org/package/2006/content-types">
  <Default ContentType="image/png" Extension="png"/>
  <Default ContentType="image/jpeg" Extension="jpeg"/>
  <Default ContentType="image/x-emf" Extension="emf"/>
  <Default ContentType="application/vnd.openxmlformats-package.relationships+xml" Extension="rels"/>
  <Default ContentType="application/xml" Extension="xml"/>
  <Default ContentType="image/vnd.ms-photo" Extension="wdp"/>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notesMasterIdLst>
    <p:notesMasterId r:id="rId33"/>
  </p:notesMasterIdLst>
  <p:sldIdLst>
    <p:sldId id="256" r:id="rId2"/>
    <p:sldId id="257" r:id="rId3"/>
    <p:sldId id="258" r:id="rId4"/>
    <p:sldId id="259" r:id="rId5"/>
    <p:sldId id="277" r:id="rId6"/>
    <p:sldId id="265" r:id="rId7"/>
    <p:sldId id="266" r:id="rId8"/>
    <p:sldId id="268" r:id="rId9"/>
    <p:sldId id="269" r:id="rId10"/>
    <p:sldId id="276" r:id="rId11"/>
    <p:sldId id="278" r:id="rId12"/>
    <p:sldId id="267" r:id="rId13"/>
    <p:sldId id="260" r:id="rId14"/>
    <p:sldId id="279" r:id="rId15"/>
    <p:sldId id="261" r:id="rId16"/>
    <p:sldId id="262" r:id="rId17"/>
    <p:sldId id="263" r:id="rId18"/>
    <p:sldId id="281" r:id="rId19"/>
    <p:sldId id="264" r:id="rId20"/>
    <p:sldId id="280" r:id="rId21"/>
    <p:sldId id="282" r:id="rId22"/>
    <p:sldId id="283" r:id="rId23"/>
    <p:sldId id="285" r:id="rId24"/>
    <p:sldId id="286" r:id="rId25"/>
    <p:sldId id="287" r:id="rId26"/>
    <p:sldId id="288" r:id="rId27"/>
    <p:sldId id="272" r:id="rId28"/>
    <p:sldId id="271" r:id="rId29"/>
    <p:sldId id="273" r:id="rId30"/>
    <p:sldId id="274" r:id="rId31"/>
    <p:sldId id="27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F69E1-637E-4E53-B7DD-089DF749C2AE}" type="datetimeFigureOut">
              <a:rPr lang="en-US" smtClean="0"/>
              <a:t>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E3D69-555D-408C-97F3-A14D5782D5B6}" type="slidenum">
              <a:rPr lang="en-US" smtClean="0"/>
              <a:t>‹#›</a:t>
            </a:fld>
            <a:endParaRPr lang="en-US"/>
          </a:p>
        </p:txBody>
      </p:sp>
    </p:spTree>
    <p:extLst>
      <p:ext uri="{BB962C8B-B14F-4D97-AF65-F5344CB8AC3E}">
        <p14:creationId xmlns:p14="http://schemas.microsoft.com/office/powerpoint/2010/main" val="44135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170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88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55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367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9972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370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02055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89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27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190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012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238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83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40439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3205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2/14/2020</a:t>
            </a:fld>
            <a:endParaRPr lang="en-US" dirty="0"/>
          </a:p>
        </p:txBody>
      </p:sp>
    </p:spTree>
    <p:extLst>
      <p:ext uri="{BB962C8B-B14F-4D97-AF65-F5344CB8AC3E}">
        <p14:creationId xmlns:p14="http://schemas.microsoft.com/office/powerpoint/2010/main" val="569523980"/>
      </p:ext>
    </p:extLst>
  </p:cSld>
  <p:clrMapOvr>
    <a:masterClrMapping/>
  </p:clrMapOvr>
</p:sldLayout>
</file>

<file path=ppt/slideMasters/_rels/slideMaster1.xml.rels><?xml version="1.0" encoding="UTF-8" standalone="yes" ?><Relationships xmlns="http://schemas.openxmlformats.org/package/2006/relationships"><Relationship Id="rId8" Target="../slideLayouts/slideLayout8.xml" Type="http://schemas.openxmlformats.org/officeDocument/2006/relationships/slideLayout"/><Relationship Id="rId13" Target="../slideLayouts/slideLayout13.xml" Type="http://schemas.openxmlformats.org/officeDocument/2006/relationships/slideLayout"/><Relationship Id="rId18" Target="../media/image1.jpeg" Type="http://schemas.openxmlformats.org/officeDocument/2006/relationships/image"/><Relationship Id="rId3" Target="../slideLayouts/slideLayout3.xml" Type="http://schemas.openxmlformats.org/officeDocument/2006/relationships/slideLayout"/><Relationship Id="rId7" Target="../slideLayouts/slideLayout7.xml" Type="http://schemas.openxmlformats.org/officeDocument/2006/relationships/slideLayout"/><Relationship Id="rId12" Target="../slideLayouts/slideLayout12.xml" Type="http://schemas.openxmlformats.org/officeDocument/2006/relationships/slideLayout"/><Relationship Id="rId17" Target="../theme/theme1.xml" Type="http://schemas.openxmlformats.org/officeDocument/2006/relationships/theme"/><Relationship Id="rId2" Target="../slideLayouts/slideLayout2.xml" Type="http://schemas.openxmlformats.org/officeDocument/2006/relationships/slideLayout"/><Relationship Id="rId16" Target="../slideLayouts/slideLayout16.xml" Type="http://schemas.openxmlformats.org/officeDocument/2006/relationships/slideLayout"/><Relationship Id="rId1" Target="../slideLayouts/slideLayout1.xml" Type="http://schemas.openxmlformats.org/officeDocument/2006/relationships/slideLayout"/><Relationship Id="rId6" Target="../slideLayouts/slideLayout6.xml" Type="http://schemas.openxmlformats.org/officeDocument/2006/relationships/slideLayout"/><Relationship Id="rId11" Target="../slideLayouts/slideLayout11.xml" Type="http://schemas.openxmlformats.org/officeDocument/2006/relationships/slideLayout"/><Relationship Id="rId5" Target="../slideLayouts/slideLayout5.xml" Type="http://schemas.openxmlformats.org/officeDocument/2006/relationships/slideLayout"/><Relationship Id="rId15" Target="../slideLayouts/slideLayout15.xml" Type="http://schemas.openxmlformats.org/officeDocument/2006/relationships/slideLayout"/><Relationship Id="rId10" Target="../slideLayouts/slideLayout10.xml" Type="http://schemas.openxmlformats.org/officeDocument/2006/relationships/slideLayout"/><Relationship Id="rId4" Target="../slideLayouts/slideLayout4.xml" Type="http://schemas.openxmlformats.org/officeDocument/2006/relationships/slideLayout"/><Relationship Id="rId9" Target="../slideLayouts/slideLayout9.xml" Type="http://schemas.openxmlformats.org/officeDocument/2006/relationships/slideLayout"/><Relationship Id="rId14" Target="../slideLayouts/slideLayout14.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0000"/>
            <a:lum/>
          </a:blip>
          <a:srcRect/>
          <a:stretch>
            <a:fillRect/>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89321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arget="../media/image22.jpeg" Type="http://schemas.openxmlformats.org/officeDocument/2006/relationships/image"/><Relationship Id="rId1" Target="../slideLayouts/slideLayout7.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23.jpeg" Type="http://schemas.openxmlformats.org/officeDocument/2006/relationships/image"/><Relationship Id="rId1" Target="../slideLayouts/slideLayout7.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24.jpeg" Type="http://schemas.openxmlformats.org/officeDocument/2006/relationships/image"/><Relationship Id="rId1" Target="../slideLayouts/slideLayout7.xml" Type="http://schemas.openxmlformats.org/officeDocument/2006/relationships/slideLayout"/></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arduino.cc/en/Tutorial/HomePage?from=Main.Tutorials" TargetMode="External"/><Relationship Id="rId2" Type="http://schemas.openxmlformats.org/officeDocument/2006/relationships/hyperlink" Target="https://nevonprojects.com/smart-solar-grass-cutter-with-lawn-coverage/" TargetMode="External"/><Relationship Id="rId1" Type="http://schemas.openxmlformats.org/officeDocument/2006/relationships/slideLayout" Target="../slideLayouts/slideLayout7.xml"/><Relationship Id="rId4" Type="http://schemas.openxmlformats.org/officeDocument/2006/relationships/hyperlink" Target="https://www.youtube.com/watch?v=QO_Jlz1qpDw"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arget="../media/image13.jpg" Type="http://schemas.openxmlformats.org/officeDocument/2006/relationships/image"/><Relationship Id="rId3" Target="../media/image9.jpg" Type="http://schemas.openxmlformats.org/officeDocument/2006/relationships/image"/><Relationship Id="rId7" Target="../media/hdphoto1.wdp" Type="http://schemas.microsoft.com/office/2007/relationships/hdphoto"/><Relationship Id="rId2" Target="../media/image8.jpg" Type="http://schemas.openxmlformats.org/officeDocument/2006/relationships/image"/><Relationship Id="rId1" Target="../slideLayouts/slideLayout7.xml" Type="http://schemas.openxmlformats.org/officeDocument/2006/relationships/slideLayout"/><Relationship Id="rId6" Target="../media/image12.jpeg" Type="http://schemas.openxmlformats.org/officeDocument/2006/relationships/image"/><Relationship Id="rId5" Target="../media/image11.jpg" Type="http://schemas.openxmlformats.org/officeDocument/2006/relationships/image"/><Relationship Id="rId4" Target="../media/image10.jpg" Type="http://schemas.openxmlformats.org/officeDocument/2006/relationships/image"/></Relationships>
</file>

<file path=ppt/slides/_rels/slide9.xml.rels><?xml version="1.0" encoding="UTF-8" standalone="yes" ?><Relationships xmlns="http://schemas.openxmlformats.org/package/2006/relationships"><Relationship Id="rId8" Target="../media/image19.jpg" Type="http://schemas.openxmlformats.org/officeDocument/2006/relationships/image"/><Relationship Id="rId3" Target="../media/image15.jpg" Type="http://schemas.openxmlformats.org/officeDocument/2006/relationships/image"/><Relationship Id="rId7" Target="../media/image18.jpg" Type="http://schemas.openxmlformats.org/officeDocument/2006/relationships/image"/><Relationship Id="rId2" Target="../media/image14.jpg" Type="http://schemas.openxmlformats.org/officeDocument/2006/relationships/image"/><Relationship Id="rId1" Target="../slideLayouts/slideLayout7.xml" Type="http://schemas.openxmlformats.org/officeDocument/2006/relationships/slideLayout"/><Relationship Id="rId6" Target="../media/hdphoto2.wdp" Type="http://schemas.microsoft.com/office/2007/relationships/hdphoto"/><Relationship Id="rId5" Target="../media/image17.jpeg" Type="http://schemas.openxmlformats.org/officeDocument/2006/relationships/image"/><Relationship Id="rId4" Target="../media/image16.jp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 y="1541416"/>
            <a:ext cx="11939452" cy="1658983"/>
          </a:xfrm>
        </p:spPr>
        <p:txBody>
          <a:bodyPr>
            <a:normAutofit fontScale="90000"/>
          </a:bodyPr>
          <a:lstStyle/>
          <a:p>
            <a:pPr marL="0" marR="0" algn="ctr">
              <a:lnSpc>
                <a:spcPct val="115000"/>
              </a:lnSpc>
              <a:spcBef>
                <a:spcPts val="0"/>
              </a:spcBef>
              <a:spcAft>
                <a:spcPts val="1000"/>
              </a:spcAft>
            </a:pPr>
            <a:r>
              <a:rPr lang="en-US" b="1" dirty="0" smtClean="0">
                <a:solidFill>
                  <a:srgbClr val="414751"/>
                </a:solidFill>
                <a:latin typeface="Century Schoolbook" panose="02040604050505020304" pitchFamily="18" charset="0"/>
                <a:ea typeface="Century Schoolbook" panose="02040604050505020304" pitchFamily="18" charset="0"/>
                <a:cs typeface="Century Schoolbook" panose="02040604050505020304" pitchFamily="18" charset="0"/>
              </a:rPr>
              <a:t/>
            </a:r>
            <a:br>
              <a:rPr lang="en-US" b="1" dirty="0" smtClean="0">
                <a:solidFill>
                  <a:srgbClr val="414751"/>
                </a:solidFill>
                <a:latin typeface="Century Schoolbook" panose="02040604050505020304" pitchFamily="18" charset="0"/>
                <a:ea typeface="Century Schoolbook" panose="02040604050505020304" pitchFamily="18" charset="0"/>
                <a:cs typeface="Century Schoolbook" panose="02040604050505020304" pitchFamily="18" charset="0"/>
              </a:rPr>
            </a:br>
            <a:r>
              <a:rPr lang="en-US" sz="3200" dirty="0" smtClean="0">
                <a:solidFill>
                  <a:srgbClr val="414751"/>
                </a:solidFill>
                <a:latin typeface="Century Schoolbook" panose="02040604050505020304" pitchFamily="18" charset="0"/>
                <a:ea typeface="Century Schoolbook" panose="02040604050505020304" pitchFamily="18" charset="0"/>
                <a:cs typeface="Century Schoolbook" panose="02040604050505020304" pitchFamily="18" charset="0"/>
              </a:rPr>
              <a:t/>
            </a:r>
            <a:br>
              <a:rPr lang="en-US" sz="3200" dirty="0" smtClean="0">
                <a:solidFill>
                  <a:srgbClr val="414751"/>
                </a:solidFill>
                <a:latin typeface="Century Schoolbook" panose="02040604050505020304" pitchFamily="18" charset="0"/>
                <a:ea typeface="Century Schoolbook" panose="02040604050505020304" pitchFamily="18" charset="0"/>
                <a:cs typeface="Century Schoolbook" panose="02040604050505020304" pitchFamily="18" charset="0"/>
              </a:rPr>
            </a:br>
            <a:endParaRPr lang="en-US" dirty="0">
              <a:latin typeface="Dutch801 XBd BT" panose="02020903060505020304" pitchFamily="18" charset="0"/>
            </a:endParaRPr>
          </a:p>
        </p:txBody>
      </p:sp>
      <p:sp>
        <p:nvSpPr>
          <p:cNvPr id="3" name="Subtitle 2"/>
          <p:cNvSpPr>
            <a:spLocks noGrp="1"/>
          </p:cNvSpPr>
          <p:nvPr>
            <p:ph type="subTitle" idx="1"/>
          </p:nvPr>
        </p:nvSpPr>
        <p:spPr>
          <a:xfrm>
            <a:off x="300446" y="1685108"/>
            <a:ext cx="11795760" cy="5039249"/>
          </a:xfrm>
        </p:spPr>
        <p:txBody>
          <a:bodyPr>
            <a:normAutofit fontScale="55000" lnSpcReduction="20000"/>
          </a:bodyPr>
          <a:lstStyle/>
          <a:p>
            <a:pPr algn="ctr"/>
            <a:endParaRPr lang="en-US" sz="4000" b="1" dirty="0" smtClean="0">
              <a:solidFill>
                <a:schemeClr val="tx1"/>
              </a:solidFill>
              <a:latin typeface="+mj-lt"/>
            </a:endParaRPr>
          </a:p>
          <a:p>
            <a:pPr algn="ctr"/>
            <a:r>
              <a:rPr lang="en-US" sz="7700" b="1" dirty="0" smtClean="0">
                <a:solidFill>
                  <a:schemeClr val="tx1"/>
                </a:solidFill>
                <a:latin typeface="+mj-lt"/>
              </a:rPr>
              <a:t>“Design and Performance analysis of Solar Lawn Mower”</a:t>
            </a:r>
            <a:endParaRPr lang="en-US" sz="7700" b="1" dirty="0">
              <a:solidFill>
                <a:schemeClr val="tx1"/>
              </a:solidFill>
              <a:latin typeface="+mj-lt"/>
            </a:endParaRPr>
          </a:p>
          <a:p>
            <a:pPr algn="ctr"/>
            <a:endParaRPr lang="en-US" sz="4000" b="1" dirty="0" smtClean="0">
              <a:solidFill>
                <a:schemeClr val="tx1"/>
              </a:solidFill>
              <a:latin typeface="+mj-lt"/>
            </a:endParaRPr>
          </a:p>
          <a:p>
            <a:pPr algn="ctr"/>
            <a:endParaRPr lang="en-US" sz="4000" b="1" dirty="0" smtClean="0">
              <a:solidFill>
                <a:schemeClr val="tx1"/>
              </a:solidFill>
              <a:latin typeface="+mj-lt"/>
            </a:endParaRPr>
          </a:p>
          <a:p>
            <a:pPr algn="ctr"/>
            <a:endParaRPr lang="en-US" sz="4000" b="1" dirty="0">
              <a:solidFill>
                <a:schemeClr val="tx1"/>
              </a:solidFill>
              <a:latin typeface="+mj-lt"/>
            </a:endParaRPr>
          </a:p>
          <a:p>
            <a:pPr algn="ctr"/>
            <a:r>
              <a:rPr lang="en-US" sz="4800" b="1" dirty="0">
                <a:solidFill>
                  <a:schemeClr val="tx1"/>
                </a:solidFill>
              </a:rPr>
              <a:t>GROUP-D,4</a:t>
            </a:r>
            <a:r>
              <a:rPr lang="en-US" sz="4800" b="1" baseline="30000" dirty="0">
                <a:solidFill>
                  <a:schemeClr val="tx1"/>
                </a:solidFill>
              </a:rPr>
              <a:t>th</a:t>
            </a:r>
            <a:r>
              <a:rPr lang="en-US" sz="4800" b="1" dirty="0">
                <a:solidFill>
                  <a:schemeClr val="tx1"/>
                </a:solidFill>
              </a:rPr>
              <a:t> YEAR</a:t>
            </a:r>
          </a:p>
          <a:p>
            <a:pPr algn="ctr"/>
            <a:r>
              <a:rPr lang="en-US" sz="4800" b="1" dirty="0" smtClean="0">
                <a:solidFill>
                  <a:schemeClr val="tx1"/>
                </a:solidFill>
                <a:latin typeface="+mj-lt"/>
              </a:rPr>
              <a:t>MECHANICAL ENGINEERING DEPT.</a:t>
            </a:r>
          </a:p>
          <a:p>
            <a:pPr algn="ctr"/>
            <a:r>
              <a:rPr lang="en-US" sz="6400" b="1" dirty="0">
                <a:solidFill>
                  <a:schemeClr val="tx1"/>
                </a:solidFill>
                <a:latin typeface="Century Schoolbook" panose="02040604050505020304" pitchFamily="18" charset="0"/>
                <a:ea typeface="Century Schoolbook" panose="02040604050505020304" pitchFamily="18" charset="0"/>
                <a:cs typeface="Century Schoolbook" panose="02040604050505020304" pitchFamily="18" charset="0"/>
              </a:rPr>
              <a:t>Techno </a:t>
            </a:r>
            <a:r>
              <a:rPr lang="en-US" sz="6400" b="1">
                <a:solidFill>
                  <a:schemeClr val="tx1"/>
                </a:solidFill>
                <a:latin typeface="Century Schoolbook" panose="02040604050505020304" pitchFamily="18" charset="0"/>
                <a:ea typeface="Century Schoolbook" panose="02040604050505020304" pitchFamily="18" charset="0"/>
                <a:cs typeface="Century Schoolbook" panose="02040604050505020304" pitchFamily="18" charset="0"/>
              </a:rPr>
              <a:t>International </a:t>
            </a:r>
            <a:r>
              <a:rPr lang="en-US" sz="6400" b="1" smtClean="0">
                <a:solidFill>
                  <a:schemeClr val="tx1"/>
                </a:solidFill>
                <a:latin typeface="Century Schoolbook" panose="02040604050505020304" pitchFamily="18" charset="0"/>
                <a:ea typeface="Century Schoolbook" panose="02040604050505020304" pitchFamily="18" charset="0"/>
                <a:cs typeface="Century Schoolbook" panose="02040604050505020304" pitchFamily="18" charset="0"/>
              </a:rPr>
              <a:t>New Town</a:t>
            </a:r>
            <a:endParaRPr lang="en-US" sz="6400" b="1" dirty="0" smtClean="0">
              <a:solidFill>
                <a:schemeClr val="tx1"/>
              </a:solidFill>
              <a:latin typeface="+mj-lt"/>
            </a:endParaRPr>
          </a:p>
          <a:p>
            <a:pPr algn="ctr"/>
            <a:endParaRPr lang="en-US" sz="4000" b="1" dirty="0" smtClean="0">
              <a:solidFill>
                <a:schemeClr val="tx1"/>
              </a:solidFill>
              <a:latin typeface="+mj-lt"/>
            </a:endParaRPr>
          </a:p>
          <a:p>
            <a:pPr algn="ctr"/>
            <a:r>
              <a:rPr lang="en-US" sz="4000" b="1" dirty="0" smtClean="0">
                <a:solidFill>
                  <a:schemeClr val="tx1"/>
                </a:solidFill>
                <a:latin typeface="+mj-lt"/>
              </a:rPr>
              <a:t> </a:t>
            </a:r>
            <a:endParaRPr lang="en-US" sz="4000" b="1" dirty="0">
              <a:solidFill>
                <a:schemeClr val="tx1"/>
              </a:solidFill>
              <a:latin typeface="+mj-lt"/>
            </a:endParaRPr>
          </a:p>
        </p:txBody>
      </p:sp>
    </p:spTree>
    <p:extLst>
      <p:ext uri="{BB962C8B-B14F-4D97-AF65-F5344CB8AC3E}">
        <p14:creationId xmlns:p14="http://schemas.microsoft.com/office/powerpoint/2010/main" val="40441387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817" y="1758461"/>
            <a:ext cx="7457318" cy="4614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505243" y="379828"/>
            <a:ext cx="8567225"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Assembled structure: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669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453" y="3277772"/>
            <a:ext cx="10508565" cy="707886"/>
          </a:xfrm>
          <a:prstGeom prst="rect">
            <a:avLst/>
          </a:prstGeom>
          <a:noFill/>
        </p:spPr>
        <p:txBody>
          <a:bodyPr wrap="square" rtlCol="0">
            <a:spAutoFit/>
          </a:bodyPr>
          <a:lstStyle/>
          <a:p>
            <a:r>
              <a:rPr lang="en-US" sz="4000" b="1" dirty="0" smtClean="0">
                <a:solidFill>
                  <a:schemeClr val="accent2">
                    <a:lumMod val="75000"/>
                  </a:schemeClr>
                </a:solidFill>
                <a:latin typeface="Times New Roman" panose="02020603050405020304" pitchFamily="18" charset="0"/>
                <a:cs typeface="Times New Roman" panose="02020603050405020304" pitchFamily="18" charset="0"/>
              </a:rPr>
              <a:t>WORKING PRINCIPLES OF THE MODEL </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455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0621" y="143692"/>
            <a:ext cx="3644537" cy="430887"/>
          </a:xfrm>
          <a:prstGeom prst="rect">
            <a:avLst/>
          </a:prstGeom>
          <a:noFill/>
        </p:spPr>
        <p:txBody>
          <a:bodyPr wrap="square" rtlCol="0">
            <a:spAutoFit/>
          </a:bodyPr>
          <a:lstStyle/>
          <a:p>
            <a:pPr algn="ctr"/>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BLOCK DIAGRAM</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909" y="773722"/>
            <a:ext cx="8419959" cy="5517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281969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062" y="352925"/>
            <a:ext cx="6078972" cy="430887"/>
          </a:xfrm>
          <a:prstGeom prst="rect">
            <a:avLst/>
          </a:prstGeom>
          <a:noFill/>
        </p:spPr>
        <p:txBody>
          <a:bodyPr wrap="square" rtlCol="0">
            <a:spAutoFit/>
          </a:bodyPr>
          <a:lstStyle/>
          <a:p>
            <a:r>
              <a:rPr lang="en-IN" sz="2200" b="1" dirty="0" smtClean="0">
                <a:solidFill>
                  <a:schemeClr val="accent1">
                    <a:lumMod val="75000"/>
                  </a:schemeClr>
                </a:solidFill>
                <a:latin typeface="Times New Roman" panose="02020603050405020304" pitchFamily="18" charset="0"/>
                <a:cs typeface="Times New Roman" panose="02020603050405020304" pitchFamily="18" charset="0"/>
              </a:rPr>
              <a:t>WORKING OF SOLAR GRASS CUTTER</a:t>
            </a:r>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86063" y="978568"/>
            <a:ext cx="10777580" cy="4770537"/>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It has a panels mounted in a particular arrangement at an in such a way that it can receive solar radiation with high intensity easily from the sun.</a:t>
            </a:r>
          </a:p>
          <a:p>
            <a:pPr marL="342900" indent="-342900">
              <a:buFont typeface="Wingdings" panose="05000000000000000000" pitchFamily="2" charset="2"/>
              <a:buChar char="v"/>
            </a:pPr>
            <a:endParaRPr lang="en-US" sz="22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Through this solar panel it converts solar energy into electrical energy.</a:t>
            </a:r>
          </a:p>
          <a:p>
            <a:pPr marL="342900" indent="-342900">
              <a:buFont typeface="Wingdings" panose="05000000000000000000" pitchFamily="2" charset="2"/>
              <a:buChar char="v"/>
            </a:pPr>
            <a:endParaRPr lang="en-US" sz="22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This machine consists of the photovoltaic DC to DC converter, motor, controller, linear blades, battery.</a:t>
            </a:r>
          </a:p>
          <a:p>
            <a:pPr marL="342900" indent="-342900">
              <a:buFont typeface="Wingdings" panose="05000000000000000000" pitchFamily="2" charset="2"/>
              <a:buChar char="v"/>
            </a:pPr>
            <a:endParaRPr lang="en-US" sz="22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It’s an automated system for the purpose of grass cutting.</a:t>
            </a:r>
          </a:p>
          <a:p>
            <a:pPr marL="342900" indent="-342900">
              <a:buFont typeface="Wingdings" panose="05000000000000000000" pitchFamily="2" charset="2"/>
              <a:buChar char="v"/>
            </a:pPr>
            <a:endParaRPr lang="en-US" sz="22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200" b="1" dirty="0" smtClean="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Arduino Uno board interfaces the microcontroller with the DC motor and Ultrasonic sensor along with the solar panel. The Arduino Uno board has an USB which will be used to load the programs from computer.</a:t>
            </a:r>
            <a:endParaRPr lang="en-US" sz="22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b="1" dirty="0"/>
          </a:p>
        </p:txBody>
      </p:sp>
    </p:spTree>
    <p:extLst>
      <p:ext uri="{BB962C8B-B14F-4D97-AF65-F5344CB8AC3E}">
        <p14:creationId xmlns:p14="http://schemas.microsoft.com/office/powerpoint/2010/main" val="142152041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114" y="2715064"/>
            <a:ext cx="11296357" cy="707886"/>
          </a:xfrm>
          <a:prstGeom prst="rect">
            <a:avLst/>
          </a:prstGeom>
          <a:noFill/>
        </p:spPr>
        <p:txBody>
          <a:bodyPr wrap="square" rtlCol="0">
            <a:spAutoFit/>
          </a:bodyPr>
          <a:lstStyle/>
          <a:p>
            <a:pPr algn="ctr"/>
            <a:r>
              <a:rPr lang="en-US" sz="4000" b="1" dirty="0" smtClean="0">
                <a:solidFill>
                  <a:schemeClr val="accent2">
                    <a:lumMod val="75000"/>
                  </a:schemeClr>
                </a:solidFill>
                <a:latin typeface="Times New Roman" panose="02020603050405020304" pitchFamily="18" charset="0"/>
                <a:cs typeface="Times New Roman" panose="02020603050405020304" pitchFamily="18" charset="0"/>
              </a:rPr>
              <a:t>DESIGN AND DRAWING</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531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263" y="192505"/>
            <a:ext cx="8522060" cy="430887"/>
          </a:xfrm>
          <a:prstGeom prst="rect">
            <a:avLst/>
          </a:prstGeom>
          <a:noFill/>
        </p:spPr>
        <p:txBody>
          <a:bodyPr wrap="square" rtlCol="0">
            <a:spAutoFit/>
          </a:bodyPr>
          <a:lstStyle/>
          <a:p>
            <a:r>
              <a:rPr lang="en-IN" sz="2200" b="1" dirty="0" smtClean="0">
                <a:solidFill>
                  <a:schemeClr val="accent2">
                    <a:lumMod val="75000"/>
                  </a:schemeClr>
                </a:solidFill>
                <a:latin typeface="Times New Roman" panose="02020603050405020304" pitchFamily="18" charset="0"/>
                <a:cs typeface="Times New Roman" panose="02020603050405020304" pitchFamily="18" charset="0"/>
              </a:rPr>
              <a:t>IMAGES OF VARIOUS DESIGNED PARTS FROM AUTOCAD:</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875" y="972026"/>
            <a:ext cx="8871285" cy="54453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377252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684" y="252982"/>
            <a:ext cx="7956884" cy="6515257"/>
          </a:xfrm>
          <a:prstGeom prst="rect">
            <a:avLst/>
          </a:prstGeom>
        </p:spPr>
      </p:pic>
    </p:spTree>
    <p:extLst>
      <p:ext uri="{BB962C8B-B14F-4D97-AF65-F5344CB8AC3E}">
        <p14:creationId xmlns:p14="http://schemas.microsoft.com/office/powerpoint/2010/main" val="342789849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2623" y="144379"/>
            <a:ext cx="7810023" cy="430887"/>
          </a:xfrm>
          <a:prstGeom prst="rect">
            <a:avLst/>
          </a:prstGeom>
          <a:noFill/>
        </p:spPr>
        <p:txBody>
          <a:bodyPr wrap="square" rtlCol="0">
            <a:spAutoFit/>
          </a:bodyPr>
          <a:lstStyle/>
          <a:p>
            <a:r>
              <a:rPr lang="en-IN" sz="2200" b="1" dirty="0" smtClean="0">
                <a:solidFill>
                  <a:schemeClr val="accent2">
                    <a:lumMod val="75000"/>
                  </a:schemeClr>
                </a:solidFill>
                <a:latin typeface="Times New Roman" panose="02020603050405020304" pitchFamily="18" charset="0"/>
                <a:cs typeface="Times New Roman" panose="02020603050405020304" pitchFamily="18" charset="0"/>
              </a:rPr>
              <a:t>IMAGE </a:t>
            </a:r>
            <a:r>
              <a:rPr lang="en-IN" sz="2200" b="1" dirty="0">
                <a:solidFill>
                  <a:schemeClr val="accent2">
                    <a:lumMod val="75000"/>
                  </a:schemeClr>
                </a:solidFill>
                <a:latin typeface="Times New Roman" panose="02020603050405020304" pitchFamily="18" charset="0"/>
                <a:cs typeface="Times New Roman" panose="02020603050405020304" pitchFamily="18" charset="0"/>
              </a:rPr>
              <a:t>OF </a:t>
            </a:r>
            <a:r>
              <a:rPr lang="en-IN" sz="2200" b="1" dirty="0" smtClean="0">
                <a:solidFill>
                  <a:schemeClr val="accent2">
                    <a:lumMod val="75000"/>
                  </a:schemeClr>
                </a:solidFill>
                <a:latin typeface="Times New Roman" panose="02020603050405020304" pitchFamily="18" charset="0"/>
                <a:cs typeface="Times New Roman" panose="02020603050405020304" pitchFamily="18" charset="0"/>
              </a:rPr>
              <a:t>DESIGNED </a:t>
            </a:r>
            <a:r>
              <a:rPr lang="en-IN" sz="2200" b="1" dirty="0">
                <a:solidFill>
                  <a:schemeClr val="accent2">
                    <a:lumMod val="75000"/>
                  </a:schemeClr>
                </a:solidFill>
                <a:latin typeface="Times New Roman" panose="02020603050405020304" pitchFamily="18" charset="0"/>
                <a:cs typeface="Times New Roman" panose="02020603050405020304" pitchFamily="18" charset="0"/>
              </a:rPr>
              <a:t>PARTS </a:t>
            </a:r>
            <a:r>
              <a:rPr lang="en-IN" sz="2200" b="1" dirty="0" smtClean="0">
                <a:solidFill>
                  <a:schemeClr val="accent2">
                    <a:lumMod val="75000"/>
                  </a:schemeClr>
                </a:solidFill>
                <a:latin typeface="Times New Roman" panose="02020603050405020304" pitchFamily="18" charset="0"/>
                <a:cs typeface="Times New Roman" panose="02020603050405020304" pitchFamily="18" charset="0"/>
              </a:rPr>
              <a:t>FROM SOLID WORKS:</a:t>
            </a:r>
            <a:endParaRPr lang="en-US" sz="22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564" y="898358"/>
            <a:ext cx="10134710" cy="5518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300558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489" y="3091768"/>
            <a:ext cx="11240085" cy="1323439"/>
          </a:xfrm>
          <a:prstGeom prst="rect">
            <a:avLst/>
          </a:prstGeom>
        </p:spPr>
        <p:txBody>
          <a:bodyPr wrap="square">
            <a:spAutoFit/>
          </a:bodyPr>
          <a:lstStyle/>
          <a:p>
            <a:pPr algn="ctr"/>
            <a:r>
              <a:rPr lang="en-IN" sz="4000" b="1" u="sng" dirty="0">
                <a:solidFill>
                  <a:schemeClr val="accent1">
                    <a:lumMod val="75000"/>
                  </a:schemeClr>
                </a:solidFill>
                <a:latin typeface="Times New Roman" panose="02020603050405020304" pitchFamily="18" charset="0"/>
                <a:cs typeface="Times New Roman" panose="02020603050405020304" pitchFamily="18" charset="0"/>
              </a:rPr>
              <a:t>SIMULATION AND ANALYSIS OF BLADE BY SOLID </a:t>
            </a:r>
            <a:r>
              <a:rPr lang="en-IN" sz="4000" b="1" u="sng" dirty="0" smtClean="0">
                <a:solidFill>
                  <a:schemeClr val="accent1">
                    <a:lumMod val="75000"/>
                  </a:schemeClr>
                </a:solidFill>
                <a:latin typeface="Times New Roman" panose="02020603050405020304" pitchFamily="18" charset="0"/>
                <a:cs typeface="Times New Roman" panose="02020603050405020304" pitchFamily="18" charset="0"/>
              </a:rPr>
              <a:t>WORKS</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145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449" y="1393441"/>
            <a:ext cx="2271070"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ASSUMPTIONS</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49" y="2433711"/>
            <a:ext cx="10473231" cy="3784208"/>
          </a:xfrm>
          <a:prstGeom prst="rect">
            <a:avLst/>
          </a:prstGeom>
        </p:spPr>
      </p:pic>
    </p:spTree>
    <p:extLst>
      <p:ext uri="{BB962C8B-B14F-4D97-AF65-F5344CB8AC3E}">
        <p14:creationId xmlns:p14="http://schemas.microsoft.com/office/powerpoint/2010/main" val="393853264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354666" y="152400"/>
            <a:ext cx="8534400" cy="65749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u="sng" dirty="0" smtClean="0">
                <a:solidFill>
                  <a:schemeClr val="accent1">
                    <a:lumMod val="75000"/>
                  </a:schemeClr>
                </a:solidFill>
              </a:rPr>
              <a:t>CONTENTS</a:t>
            </a:r>
            <a:endParaRPr lang="en-US" b="1" u="sng" dirty="0">
              <a:solidFill>
                <a:schemeClr val="accent1">
                  <a:lumMod val="75000"/>
                </a:schemeClr>
              </a:solidFill>
            </a:endParaRPr>
          </a:p>
        </p:txBody>
      </p:sp>
      <p:sp>
        <p:nvSpPr>
          <p:cNvPr id="5" name="TextBox 4"/>
          <p:cNvSpPr txBox="1"/>
          <p:nvPr/>
        </p:nvSpPr>
        <p:spPr>
          <a:xfrm>
            <a:off x="1188719" y="809897"/>
            <a:ext cx="4153989" cy="7150675"/>
          </a:xfrm>
          <a:prstGeom prst="rect">
            <a:avLst/>
          </a:prstGeom>
          <a:noFill/>
        </p:spPr>
        <p:txBody>
          <a:bodyPr wrap="square" rtlCol="0">
            <a:spAutoFit/>
          </a:bodyPr>
          <a:lstStyle/>
          <a:p>
            <a:pPr marL="457200" lvl="0" indent="-457200">
              <a:spcBef>
                <a:spcPts val="1000"/>
              </a:spcBef>
              <a:buSzPct val="80000"/>
              <a:buFont typeface="+mj-lt"/>
              <a:buAutoNum type="arabicPeriod"/>
            </a:pPr>
            <a:r>
              <a:rPr lang="en-US" b="1" dirty="0">
                <a:solidFill>
                  <a:prstClr val="black"/>
                </a:solidFill>
              </a:rPr>
              <a:t>INTRODUCTION</a:t>
            </a:r>
          </a:p>
          <a:p>
            <a:pPr marL="457200" lvl="0" indent="-457200">
              <a:spcBef>
                <a:spcPts val="1000"/>
              </a:spcBef>
              <a:buSzPct val="80000"/>
              <a:buFont typeface="+mj-lt"/>
              <a:buAutoNum type="arabicPeriod"/>
            </a:pPr>
            <a:r>
              <a:rPr lang="en-US" b="1" dirty="0">
                <a:solidFill>
                  <a:prstClr val="black"/>
                </a:solidFill>
              </a:rPr>
              <a:t>OBJECTIVE</a:t>
            </a:r>
          </a:p>
          <a:p>
            <a:pPr marL="457200" lvl="0" indent="-457200">
              <a:spcBef>
                <a:spcPts val="1000"/>
              </a:spcBef>
              <a:buSzPct val="80000"/>
              <a:buFont typeface="+mj-lt"/>
              <a:buAutoNum type="arabicPeriod"/>
            </a:pPr>
            <a:r>
              <a:rPr lang="en-US" b="1" dirty="0">
                <a:solidFill>
                  <a:prstClr val="black"/>
                </a:solidFill>
              </a:rPr>
              <a:t>WORKING OF SOLAR GRASS </a:t>
            </a:r>
            <a:r>
              <a:rPr lang="en-US" b="1" dirty="0" smtClean="0">
                <a:solidFill>
                  <a:prstClr val="black"/>
                </a:solidFill>
              </a:rPr>
              <a:t>CUTTER</a:t>
            </a:r>
            <a:endParaRPr lang="en-US" b="1" dirty="0">
              <a:solidFill>
                <a:prstClr val="black"/>
              </a:solidFill>
            </a:endParaRPr>
          </a:p>
          <a:p>
            <a:pPr marL="457200" lvl="0" indent="-457200">
              <a:spcBef>
                <a:spcPts val="1000"/>
              </a:spcBef>
              <a:buSzPct val="80000"/>
              <a:buFont typeface="+mj-lt"/>
              <a:buAutoNum type="arabicPeriod"/>
            </a:pPr>
            <a:r>
              <a:rPr lang="en-US" b="1" dirty="0">
                <a:solidFill>
                  <a:prstClr val="black"/>
                </a:solidFill>
              </a:rPr>
              <a:t>DESIGN  STRUCTURE AND </a:t>
            </a:r>
            <a:r>
              <a:rPr lang="en-US" b="1" dirty="0" smtClean="0">
                <a:solidFill>
                  <a:prstClr val="black"/>
                </a:solidFill>
              </a:rPr>
              <a:t>SIMULATION</a:t>
            </a:r>
          </a:p>
          <a:p>
            <a:pPr marL="457200" lvl="0" indent="-457200">
              <a:spcBef>
                <a:spcPts val="1000"/>
              </a:spcBef>
              <a:buSzPct val="80000"/>
              <a:buFont typeface="+mj-lt"/>
              <a:buAutoNum type="arabicPeriod"/>
            </a:pPr>
            <a:r>
              <a:rPr lang="en-US" b="1" dirty="0" smtClean="0">
                <a:solidFill>
                  <a:prstClr val="black"/>
                </a:solidFill>
              </a:rPr>
              <a:t>HARDWARES </a:t>
            </a:r>
            <a:r>
              <a:rPr lang="en-US" b="1" dirty="0">
                <a:solidFill>
                  <a:prstClr val="black"/>
                </a:solidFill>
              </a:rPr>
              <a:t>AND </a:t>
            </a:r>
            <a:r>
              <a:rPr lang="en-US" b="1" dirty="0" smtClean="0">
                <a:solidFill>
                  <a:prstClr val="black"/>
                </a:solidFill>
              </a:rPr>
              <a:t>COMPONENTS</a:t>
            </a:r>
          </a:p>
          <a:p>
            <a:pPr marL="457200" lvl="0" indent="-457200">
              <a:spcBef>
                <a:spcPts val="1000"/>
              </a:spcBef>
              <a:buSzPct val="80000"/>
              <a:buFont typeface="+mj-lt"/>
              <a:buAutoNum type="arabicPeriod"/>
            </a:pPr>
            <a:r>
              <a:rPr lang="en-US" b="1" dirty="0">
                <a:solidFill>
                  <a:prstClr val="black"/>
                </a:solidFill>
              </a:rPr>
              <a:t>STRUCTURAL </a:t>
            </a:r>
            <a:r>
              <a:rPr lang="en-US" b="1" dirty="0" smtClean="0">
                <a:solidFill>
                  <a:prstClr val="black"/>
                </a:solidFill>
              </a:rPr>
              <a:t>COMOPONENT</a:t>
            </a:r>
          </a:p>
          <a:p>
            <a:pPr marL="457200" lvl="0" indent="-457200">
              <a:spcBef>
                <a:spcPts val="1000"/>
              </a:spcBef>
              <a:buSzPct val="80000"/>
              <a:buFont typeface="+mj-lt"/>
              <a:buAutoNum type="arabicPeriod"/>
            </a:pPr>
            <a:r>
              <a:rPr lang="en-US" b="1" dirty="0" smtClean="0">
                <a:solidFill>
                  <a:prstClr val="black"/>
                </a:solidFill>
              </a:rPr>
              <a:t>BLOCK DIAGRAM</a:t>
            </a:r>
          </a:p>
          <a:p>
            <a:pPr marL="457200" lvl="0" indent="-457200">
              <a:spcBef>
                <a:spcPts val="1000"/>
              </a:spcBef>
              <a:buSzPct val="80000"/>
              <a:buFont typeface="+mj-lt"/>
              <a:buAutoNum type="arabicPeriod"/>
            </a:pPr>
            <a:r>
              <a:rPr lang="en-US" b="1" dirty="0" smtClean="0">
                <a:solidFill>
                  <a:prstClr val="black"/>
                </a:solidFill>
              </a:rPr>
              <a:t>OTHERS IMPORTANT EQUIPMENT</a:t>
            </a:r>
          </a:p>
          <a:p>
            <a:pPr marL="457200" lvl="0" indent="-457200">
              <a:spcBef>
                <a:spcPts val="1000"/>
              </a:spcBef>
              <a:buSzPct val="80000"/>
              <a:buFont typeface="+mj-lt"/>
              <a:buAutoNum type="arabicPeriod"/>
            </a:pPr>
            <a:r>
              <a:rPr lang="en-US" b="1" dirty="0" smtClean="0">
                <a:solidFill>
                  <a:prstClr val="black"/>
                </a:solidFill>
              </a:rPr>
              <a:t>COSTING AFTER COMPLETE PROJECT WORK</a:t>
            </a:r>
          </a:p>
          <a:p>
            <a:pPr marL="457200" lvl="0" indent="-457200">
              <a:spcBef>
                <a:spcPts val="1000"/>
              </a:spcBef>
              <a:buSzPct val="80000"/>
              <a:buFont typeface="+mj-lt"/>
              <a:buAutoNum type="arabicPeriod"/>
            </a:pPr>
            <a:r>
              <a:rPr lang="en-US" b="1" dirty="0" smtClean="0">
                <a:solidFill>
                  <a:prstClr val="black"/>
                </a:solidFill>
              </a:rPr>
              <a:t>RESULT AND DISCUSSION</a:t>
            </a:r>
          </a:p>
          <a:p>
            <a:pPr marL="457200" lvl="0" indent="-457200">
              <a:spcBef>
                <a:spcPts val="1000"/>
              </a:spcBef>
              <a:buSzPct val="80000"/>
              <a:buFont typeface="+mj-lt"/>
              <a:buAutoNum type="arabicPeriod"/>
            </a:pPr>
            <a:r>
              <a:rPr lang="en-US" b="1" dirty="0" smtClean="0">
                <a:solidFill>
                  <a:prstClr val="black"/>
                </a:solidFill>
              </a:rPr>
              <a:t>CONCLUSIONS AND FUTURE SCOPE</a:t>
            </a:r>
          </a:p>
          <a:p>
            <a:pPr marL="457200" lvl="0" indent="-457200">
              <a:spcBef>
                <a:spcPts val="1000"/>
              </a:spcBef>
              <a:buSzPct val="80000"/>
              <a:buFont typeface="+mj-lt"/>
              <a:buAutoNum type="arabicPeriod"/>
            </a:pPr>
            <a:r>
              <a:rPr lang="en-US" b="1" dirty="0">
                <a:solidFill>
                  <a:prstClr val="black"/>
                </a:solidFill>
              </a:rPr>
              <a:t>REFERENCES</a:t>
            </a:r>
          </a:p>
          <a:p>
            <a:pPr lvl="0">
              <a:spcBef>
                <a:spcPts val="1000"/>
              </a:spcBef>
              <a:buSzPct val="80000"/>
            </a:pPr>
            <a:endParaRPr lang="en-US" b="1" dirty="0" smtClean="0">
              <a:solidFill>
                <a:prstClr val="black"/>
              </a:solidFill>
            </a:endParaRPr>
          </a:p>
          <a:p>
            <a:pPr marL="457200" lvl="0" indent="-457200">
              <a:spcBef>
                <a:spcPts val="1000"/>
              </a:spcBef>
              <a:buSzPct val="80000"/>
              <a:buFont typeface="+mj-lt"/>
              <a:buAutoNum type="arabicPeriod"/>
            </a:pPr>
            <a:endParaRPr lang="en-US" b="1" dirty="0">
              <a:solidFill>
                <a:prstClr val="black"/>
              </a:solidFill>
            </a:endParaRPr>
          </a:p>
          <a:p>
            <a:pPr marL="457200" lvl="0" indent="-457200">
              <a:spcBef>
                <a:spcPts val="1000"/>
              </a:spcBef>
              <a:buSzPct val="80000"/>
              <a:buFont typeface="+mj-lt"/>
              <a:buAutoNum type="arabicPeriod"/>
            </a:pPr>
            <a:endParaRPr lang="en-US" b="1" dirty="0" smtClean="0">
              <a:solidFill>
                <a:prstClr val="black"/>
              </a:solidFill>
            </a:endParaRPr>
          </a:p>
        </p:txBody>
      </p:sp>
      <p:sp>
        <p:nvSpPr>
          <p:cNvPr id="2" name="TextBox 1"/>
          <p:cNvSpPr txBox="1"/>
          <p:nvPr/>
        </p:nvSpPr>
        <p:spPr>
          <a:xfrm>
            <a:off x="7563394" y="809897"/>
            <a:ext cx="3265715" cy="385354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61145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0568" y="281354"/>
            <a:ext cx="5894363"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STUDY PROPERTIES</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568" y="970671"/>
            <a:ext cx="9480967" cy="5317586"/>
          </a:xfrm>
          <a:prstGeom prst="rect">
            <a:avLst/>
          </a:prstGeom>
        </p:spPr>
      </p:pic>
    </p:spTree>
    <p:extLst>
      <p:ext uri="{BB962C8B-B14F-4D97-AF65-F5344CB8AC3E}">
        <p14:creationId xmlns:p14="http://schemas.microsoft.com/office/powerpoint/2010/main" val="400350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634" y="661182"/>
            <a:ext cx="2757268"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UNITS</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634" y="1858326"/>
            <a:ext cx="8970077" cy="4472135"/>
          </a:xfrm>
          <a:prstGeom prst="rect">
            <a:avLst/>
          </a:prstGeom>
        </p:spPr>
      </p:pic>
    </p:spTree>
    <p:extLst>
      <p:ext uri="{BB962C8B-B14F-4D97-AF65-F5344CB8AC3E}">
        <p14:creationId xmlns:p14="http://schemas.microsoft.com/office/powerpoint/2010/main" val="2485105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123" y="1237956"/>
            <a:ext cx="4065563"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MATERIAL PROPERTIES</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23" y="2372310"/>
            <a:ext cx="10861077" cy="3198495"/>
          </a:xfrm>
          <a:prstGeom prst="rect">
            <a:avLst/>
          </a:prstGeom>
        </p:spPr>
      </p:pic>
    </p:spTree>
    <p:extLst>
      <p:ext uri="{BB962C8B-B14F-4D97-AF65-F5344CB8AC3E}">
        <p14:creationId xmlns:p14="http://schemas.microsoft.com/office/powerpoint/2010/main" val="142706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1348" y="98474"/>
            <a:ext cx="6274190"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MESH INFORMATION DETAILS</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206" y="529362"/>
            <a:ext cx="7385538" cy="6328638"/>
          </a:xfrm>
          <a:prstGeom prst="rect">
            <a:avLst/>
          </a:prstGeom>
        </p:spPr>
      </p:pic>
    </p:spTree>
    <p:extLst>
      <p:ext uri="{BB962C8B-B14F-4D97-AF65-F5344CB8AC3E}">
        <p14:creationId xmlns:p14="http://schemas.microsoft.com/office/powerpoint/2010/main" val="2060711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3551" y="379828"/>
            <a:ext cx="5444197"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STATIC STRESS ANALYSIS OF BLADE </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551" y="1304046"/>
            <a:ext cx="9016598" cy="4745062"/>
          </a:xfrm>
          <a:prstGeom prst="rect">
            <a:avLst/>
          </a:prstGeom>
        </p:spPr>
      </p:pic>
    </p:spTree>
    <p:extLst>
      <p:ext uri="{BB962C8B-B14F-4D97-AF65-F5344CB8AC3E}">
        <p14:creationId xmlns:p14="http://schemas.microsoft.com/office/powerpoint/2010/main" val="2758029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091" y="478302"/>
            <a:ext cx="6977577"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STATIC DISPLACEMENT ANALYSIS OF BLADE </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1" y="1313268"/>
            <a:ext cx="8509041" cy="5059395"/>
          </a:xfrm>
          <a:prstGeom prst="rect">
            <a:avLst/>
          </a:prstGeom>
        </p:spPr>
      </p:pic>
    </p:spTree>
    <p:extLst>
      <p:ext uri="{BB962C8B-B14F-4D97-AF65-F5344CB8AC3E}">
        <p14:creationId xmlns:p14="http://schemas.microsoft.com/office/powerpoint/2010/main" val="1922739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79" y="309489"/>
            <a:ext cx="6738425" cy="430887"/>
          </a:xfrm>
          <a:prstGeom prst="rect">
            <a:avLst/>
          </a:prstGeom>
          <a:noFill/>
        </p:spPr>
        <p:txBody>
          <a:bodyPr wrap="square" rtlCol="0">
            <a:spAutoFit/>
          </a:bodyPr>
          <a:lstStyle/>
          <a:p>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STATIC STRAIN ANALYSIS OF BLADE</a:t>
            </a:r>
            <a:endParaRPr lang="en-US" sz="22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8" y="1189684"/>
            <a:ext cx="9129933" cy="5316163"/>
          </a:xfrm>
          <a:prstGeom prst="rect">
            <a:avLst/>
          </a:prstGeom>
        </p:spPr>
      </p:pic>
    </p:spTree>
    <p:extLst>
      <p:ext uri="{BB962C8B-B14F-4D97-AF65-F5344CB8AC3E}">
        <p14:creationId xmlns:p14="http://schemas.microsoft.com/office/powerpoint/2010/main" val="2842821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80160" y="719062"/>
            <a:ext cx="8569235" cy="5864618"/>
          </a:xfrm>
          <a:prstGeom prst="rect">
            <a:avLst/>
          </a:prstGeom>
        </p:spPr>
      </p:pic>
      <p:sp>
        <p:nvSpPr>
          <p:cNvPr id="6" name="TextBox 5"/>
          <p:cNvSpPr txBox="1"/>
          <p:nvPr/>
        </p:nvSpPr>
        <p:spPr>
          <a:xfrm>
            <a:off x="3762103" y="130629"/>
            <a:ext cx="2808514" cy="369332"/>
          </a:xfrm>
          <a:prstGeom prst="rect">
            <a:avLst/>
          </a:prstGeom>
          <a:noFill/>
        </p:spPr>
        <p:txBody>
          <a:bodyPr wrap="square" rtlCol="0">
            <a:spAutoFit/>
          </a:bodyPr>
          <a:lstStyle/>
          <a:p>
            <a:r>
              <a:rPr lang="en-IN" b="1" i="1" u="sng" dirty="0">
                <a:solidFill>
                  <a:schemeClr val="accent1">
                    <a:lumMod val="75000"/>
                  </a:schemeClr>
                </a:solidFill>
              </a:rPr>
              <a:t>RESULT AND DISCUSSION</a:t>
            </a:r>
            <a:endParaRPr lang="en-US" i="1" u="sng" dirty="0">
              <a:solidFill>
                <a:schemeClr val="accent1">
                  <a:lumMod val="75000"/>
                </a:schemeClr>
              </a:solidFill>
            </a:endParaRPr>
          </a:p>
        </p:txBody>
      </p:sp>
    </p:spTree>
    <p:extLst>
      <p:ext uri="{BB962C8B-B14F-4D97-AF65-F5344CB8AC3E}">
        <p14:creationId xmlns:p14="http://schemas.microsoft.com/office/powerpoint/2010/main" val="403617434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43691"/>
            <a:ext cx="5081452" cy="369332"/>
          </a:xfrm>
          <a:prstGeom prst="rect">
            <a:avLst/>
          </a:prstGeom>
          <a:noFill/>
        </p:spPr>
        <p:txBody>
          <a:bodyPr wrap="square" rtlCol="0">
            <a:spAutoFit/>
          </a:bodyPr>
          <a:lstStyle/>
          <a:p>
            <a:r>
              <a:rPr lang="en-US" b="1" i="1" u="sng" dirty="0" smtClean="0">
                <a:solidFill>
                  <a:schemeClr val="accent1">
                    <a:lumMod val="75000"/>
                  </a:schemeClr>
                </a:solidFill>
              </a:rPr>
              <a:t>COSTING AFTER COMPLETE PROJECT WORK</a:t>
            </a:r>
            <a:endParaRPr lang="en-US" b="1" i="1" u="sng" dirty="0">
              <a:solidFill>
                <a:schemeClr val="accent1">
                  <a:lumMod val="7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16137452"/>
              </p:ext>
            </p:extLst>
          </p:nvPr>
        </p:nvGraphicFramePr>
        <p:xfrm>
          <a:off x="692332" y="568846"/>
          <a:ext cx="9170125" cy="6096800"/>
        </p:xfrm>
        <a:graphic>
          <a:graphicData uri="http://schemas.openxmlformats.org/drawingml/2006/table">
            <a:tbl>
              <a:tblPr firstRow="1" firstCol="1" bandRow="1"/>
              <a:tblGrid>
                <a:gridCol w="3367759">
                  <a:extLst>
                    <a:ext uri="{9D8B030D-6E8A-4147-A177-3AD203B41FA5}">
                      <a16:colId xmlns:a16="http://schemas.microsoft.com/office/drawing/2014/main" val="1875454999"/>
                    </a:ext>
                  </a:extLst>
                </a:gridCol>
                <a:gridCol w="3166019">
                  <a:extLst>
                    <a:ext uri="{9D8B030D-6E8A-4147-A177-3AD203B41FA5}">
                      <a16:colId xmlns:a16="http://schemas.microsoft.com/office/drawing/2014/main" val="777238525"/>
                    </a:ext>
                  </a:extLst>
                </a:gridCol>
                <a:gridCol w="2636347">
                  <a:extLst>
                    <a:ext uri="{9D8B030D-6E8A-4147-A177-3AD203B41FA5}">
                      <a16:colId xmlns:a16="http://schemas.microsoft.com/office/drawing/2014/main" val="1438899293"/>
                    </a:ext>
                  </a:extLst>
                </a:gridCol>
              </a:tblGrid>
              <a:tr h="262856">
                <a:tc>
                  <a:txBody>
                    <a:bodyPr/>
                    <a:lstStyle/>
                    <a:p>
                      <a:pPr marL="0" marR="0" algn="ctr">
                        <a:spcBef>
                          <a:spcPts val="0"/>
                        </a:spcBef>
                        <a:spcAft>
                          <a:spcPts val="0"/>
                        </a:spcAft>
                      </a:pPr>
                      <a:r>
                        <a:rPr lang="en-IN" sz="1100" b="1" i="1" u="sng" cap="all" dirty="0">
                          <a:effectLst/>
                          <a:latin typeface="Calibri" panose="020F0502020204030204" pitchFamily="34" charset="0"/>
                          <a:ea typeface="Calibri" panose="020F0502020204030204" pitchFamily="34" charset="0"/>
                          <a:cs typeface="Calibri" panose="020F0502020204030204" pitchFamily="34" charset="0"/>
                        </a:rPr>
                        <a:t>components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1100" b="1" i="1" u="sng" cap="all">
                          <a:effectLst/>
                          <a:latin typeface="Calibri" panose="020F0502020204030204" pitchFamily="34" charset="0"/>
                          <a:ea typeface="Calibri" panose="020F0502020204030204" pitchFamily="34" charset="0"/>
                          <a:cs typeface="Calibri" panose="020F0502020204030204" pitchFamily="34" charset="0"/>
                        </a:rPr>
                        <a:t>quantity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1100" b="1" i="1" u="sng" cap="all">
                          <a:effectLst/>
                          <a:latin typeface="Calibri" panose="020F0502020204030204" pitchFamily="34" charset="0"/>
                          <a:ea typeface="Calibri" panose="020F0502020204030204" pitchFamily="34" charset="0"/>
                          <a:cs typeface="Calibri" panose="020F0502020204030204" pitchFamily="34" charset="0"/>
                        </a:rPr>
                        <a:t>cost(rs.)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312031"/>
                  </a:ext>
                </a:extLst>
              </a:tr>
              <a:tr h="216072">
                <a:tc>
                  <a:txBody>
                    <a:bodyPr/>
                    <a:lstStyle/>
                    <a:p>
                      <a:pPr marL="0" marR="0" algn="ctr">
                        <a:spcBef>
                          <a:spcPts val="0"/>
                        </a:spcBef>
                        <a:spcAft>
                          <a:spcPts val="0"/>
                        </a:spcAft>
                      </a:pPr>
                      <a:r>
                        <a:rPr lang="en-IN" sz="900" cap="all">
                          <a:effectLst/>
                          <a:latin typeface="Calibri" panose="020F0502020204030204" pitchFamily="34" charset="0"/>
                          <a:ea typeface="Calibri" panose="020F0502020204030204" pitchFamily="34" charset="0"/>
                          <a:cs typeface="Calibri" panose="020F0502020204030204" pitchFamily="34" charset="0"/>
                        </a:rPr>
                        <a:t>Jonson motor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cap="all">
                          <a:effectLst/>
                          <a:latin typeface="Calibri" panose="020F0502020204030204" pitchFamily="34" charset="0"/>
                          <a:ea typeface="Calibri" panose="020F0502020204030204" pitchFamily="34" charset="0"/>
                          <a:cs typeface="Calibri" panose="020F0502020204030204" pitchFamily="34" charset="0"/>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cap="all">
                          <a:effectLst/>
                          <a:latin typeface="Calibri" panose="020F0502020204030204" pitchFamily="34" charset="0"/>
                          <a:ea typeface="Calibri" panose="020F0502020204030204" pitchFamily="34" charset="0"/>
                          <a:cs typeface="Calibri" panose="020F0502020204030204" pitchFamily="34" charset="0"/>
                        </a:rPr>
                        <a:t>300*2=600.00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543664"/>
                  </a:ext>
                </a:extLst>
              </a:tr>
              <a:tr h="216072">
                <a:tc>
                  <a:txBody>
                    <a:bodyPr/>
                    <a:lstStyle/>
                    <a:p>
                      <a:pPr marL="0" marR="0" algn="ctr">
                        <a:spcBef>
                          <a:spcPts val="0"/>
                        </a:spcBef>
                        <a:spcAft>
                          <a:spcPts val="0"/>
                        </a:spcAft>
                      </a:pPr>
                      <a:r>
                        <a:rPr lang="en-IN" sz="900" cap="all">
                          <a:effectLst/>
                          <a:latin typeface="Calibri" panose="020F0502020204030204" pitchFamily="34" charset="0"/>
                          <a:ea typeface="Calibri" panose="020F0502020204030204" pitchFamily="34" charset="0"/>
                          <a:cs typeface="Calibri" panose="020F0502020204030204" pitchFamily="34" charset="0"/>
                        </a:rPr>
                        <a:t>wheels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cap="all">
                          <a:effectLst/>
                          <a:latin typeface="Calibri" panose="020F0502020204030204" pitchFamily="34" charset="0"/>
                          <a:ea typeface="Calibri" panose="020F0502020204030204" pitchFamily="34" charset="0"/>
                          <a:cs typeface="Calibri" panose="020F0502020204030204" pitchFamily="34" charset="0"/>
                        </a:rPr>
                        <a:t>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cap="all">
                          <a:effectLst/>
                          <a:latin typeface="Calibri" panose="020F0502020204030204" pitchFamily="34" charset="0"/>
                          <a:ea typeface="Calibri" panose="020F0502020204030204" pitchFamily="34" charset="0"/>
                          <a:cs typeface="Calibri" panose="020F0502020204030204" pitchFamily="34" charset="0"/>
                        </a:rPr>
                        <a:t>100*4=400.00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570650"/>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cutting blade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25.00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704380"/>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motor(used for cutting)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981442"/>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solar panel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630.00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814267"/>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pvc pipe,t &amp; l joint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a:effectLst/>
                          <a:latin typeface="Calibri" panose="020F0502020204030204" pitchFamily="34" charset="0"/>
                          <a:ea typeface="Calibri" panose="020F0502020204030204" pitchFamily="34" charset="0"/>
                          <a:cs typeface="Calibri" panose="020F0502020204030204" pitchFamily="34" charset="0"/>
                        </a:rPr>
                        <a:t>15 ft.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1100.00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527259"/>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clamp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459782"/>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wire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20.00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383762"/>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black tape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2102885"/>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arduino uno r3 with cable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420.00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444086"/>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ultrasonic sensor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80.00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619543"/>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servo motor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16903"/>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motor driver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949329"/>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solar charge controller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500.00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5697840"/>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bluetooth module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230.00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691140"/>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voltage booster module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867769"/>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switch + charge port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5*3=15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00424"/>
                  </a:ext>
                </a:extLst>
              </a:tr>
              <a:tr h="216072">
                <a:tc>
                  <a:txBody>
                    <a:bodyPr/>
                    <a:lstStyle/>
                    <a:p>
                      <a:pPr marL="0" marR="0" algn="ctr">
                        <a:spcBef>
                          <a:spcPts val="0"/>
                        </a:spcBef>
                        <a:spcAft>
                          <a:spcPts val="0"/>
                        </a:spcAft>
                      </a:pPr>
                      <a:r>
                        <a:rPr lang="en-IN" sz="900" i="1">
                          <a:effectLst/>
                          <a:latin typeface="Calibri" panose="020F0502020204030204" pitchFamily="34" charset="0"/>
                          <a:ea typeface="Calibri" panose="020F0502020204030204" pitchFamily="34" charset="0"/>
                          <a:cs typeface="Calibri" panose="020F0502020204030204" pitchFamily="34" charset="0"/>
                        </a:rPr>
                        <a:t>Acid Battery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1300.00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919549"/>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alolight glue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30.oo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6346994"/>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breadboard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50.00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722493"/>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jumper wire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3.00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989557"/>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led+diode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5+5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3*10=30.00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2372511"/>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heat string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830829"/>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tie band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1*20=20.00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503144"/>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resistor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1*5=5.00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0548136"/>
                  </a:ext>
                </a:extLst>
              </a:tr>
              <a:tr h="216072">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others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900" i="1" cap="all">
                          <a:effectLst/>
                          <a:latin typeface="Calibri" panose="020F0502020204030204" pitchFamily="34" charset="0"/>
                          <a:ea typeface="Calibri" panose="020F0502020204030204" pitchFamily="34" charset="0"/>
                          <a:cs typeface="Calibri" panose="020F0502020204030204" pitchFamily="34" charset="0"/>
                        </a:rPr>
                        <a:t>1000.00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409366"/>
                  </a:ext>
                </a:extLst>
              </a:tr>
              <a:tr h="216072">
                <a:tc gridSpan="3">
                  <a:txBody>
                    <a:bodyPr/>
                    <a:lstStyle/>
                    <a:p>
                      <a:pPr marL="0" marR="0" algn="l">
                        <a:spcBef>
                          <a:spcPts val="0"/>
                        </a:spcBef>
                        <a:spcAft>
                          <a:spcPts val="0"/>
                        </a:spcAft>
                      </a:pPr>
                      <a:r>
                        <a:rPr lang="en-IN" sz="900" b="1" i="1" cap="all" dirty="0" smtClean="0">
                          <a:effectLst/>
                          <a:latin typeface="Calibri" panose="020F0502020204030204" pitchFamily="34" charset="0"/>
                          <a:ea typeface="Calibri" panose="020F0502020204030204" pitchFamily="34" charset="0"/>
                          <a:cs typeface="Calibri" panose="020F0502020204030204" pitchFamily="34" charset="0"/>
                        </a:rPr>
                        <a:t>                                                    GRAND total </a:t>
                      </a:r>
                      <a:r>
                        <a:rPr lang="en-IN" sz="900" b="1" i="1" cap="all" baseline="0" dirty="0" smtClean="0">
                          <a:effectLst/>
                          <a:latin typeface="Calibri" panose="020F0502020204030204" pitchFamily="34" charset="0"/>
                          <a:ea typeface="Calibri" panose="020F0502020204030204" pitchFamily="34" charset="0"/>
                          <a:cs typeface="Calibri" panose="020F0502020204030204" pitchFamily="34" charset="0"/>
                        </a:rPr>
                        <a:t>                                                                                                                =                                                       </a:t>
                      </a:r>
                      <a:r>
                        <a:rPr lang="en-IN" sz="900" b="1" i="1" cap="all" dirty="0" smtClean="0">
                          <a:effectLst/>
                          <a:latin typeface="Calibri" panose="020F0502020204030204" pitchFamily="34" charset="0"/>
                          <a:ea typeface="Calibri" panose="020F0502020204030204" pitchFamily="34" charset="0"/>
                          <a:cs typeface="Calibri" panose="020F0502020204030204" pitchFamily="34" charset="0"/>
                        </a:rPr>
                        <a:t>                                                     5,958.00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676" marR="516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0233194"/>
                  </a:ext>
                </a:extLst>
              </a:tr>
            </a:tbl>
          </a:graphicData>
        </a:graphic>
      </p:graphicFrame>
    </p:spTree>
    <p:extLst>
      <p:ext uri="{BB962C8B-B14F-4D97-AF65-F5344CB8AC3E}">
        <p14:creationId xmlns:p14="http://schemas.microsoft.com/office/powerpoint/2010/main" val="2078749430"/>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4207" y="132695"/>
            <a:ext cx="3879652" cy="369332"/>
          </a:xfrm>
          <a:prstGeom prst="rect">
            <a:avLst/>
          </a:prstGeom>
          <a:noFill/>
        </p:spPr>
        <p:txBody>
          <a:bodyPr wrap="none" lIns="91440" tIns="45720" rIns="91440" bIns="45720">
            <a:spAutoFit/>
          </a:bodyPr>
          <a:lstStyle/>
          <a:p>
            <a:r>
              <a:rPr lang="en-IN" b="1" i="1" u="sng" dirty="0">
                <a:solidFill>
                  <a:schemeClr val="accent1">
                    <a:lumMod val="75000"/>
                  </a:schemeClr>
                </a:solidFill>
              </a:rPr>
              <a:t>CONCLUSIONS AND FUTURE SCOPE</a:t>
            </a:r>
            <a:endParaRPr lang="en-US" i="1" u="sng" dirty="0">
              <a:solidFill>
                <a:schemeClr val="accent1">
                  <a:lumMod val="75000"/>
                </a:schemeClr>
              </a:solidFill>
            </a:endParaRPr>
          </a:p>
        </p:txBody>
      </p:sp>
      <p:sp>
        <p:nvSpPr>
          <p:cNvPr id="3" name="TextBox 2"/>
          <p:cNvSpPr txBox="1"/>
          <p:nvPr/>
        </p:nvSpPr>
        <p:spPr>
          <a:xfrm>
            <a:off x="509452" y="502028"/>
            <a:ext cx="9836332" cy="3354765"/>
          </a:xfrm>
          <a:prstGeom prst="rect">
            <a:avLst/>
          </a:prstGeom>
          <a:noFill/>
        </p:spPr>
        <p:txBody>
          <a:bodyPr wrap="square" rtlCol="0">
            <a:spAutoFit/>
          </a:bodyPr>
          <a:lstStyle/>
          <a:p>
            <a:r>
              <a:rPr lang="en-IN" b="1" i="1" u="sng" dirty="0" smtClean="0"/>
              <a:t>Conclusion:</a:t>
            </a:r>
          </a:p>
          <a:p>
            <a:endParaRPr lang="en-US" dirty="0"/>
          </a:p>
          <a:p>
            <a:r>
              <a:rPr lang="en-IN" sz="1600" dirty="0"/>
              <a:t>Today the most promising source of energy where everyone focusing is the concept of solar power and its utilization. Generally, we see people who had gardens use grass cutting machine manually to cut the unwanted grass. Those grass cutting machine are powered from normal household’s power through cables or using petrol/diesel. Using cables creates messing problem and if there is any power cut, we can’t use that grass cutting machine. Similarly, if we use petrol/diesel powered machine, it requires money and they create pollution through the smoke. Through this project, you are going to build a unique automatic solar grass cutter (grass cutting machine) which is powered by solar energy and it will overcome all the above mentioned problems. By using this system, we can preserve the non-renewable sources of energy such as petrol, gasoline etc. We can also reduce various forms of pollutions such as air pollution and noise pollution. Electricity is saved as we utilize solar energy that is renewable source of energy and is present in abundance.</a:t>
            </a:r>
            <a:endParaRPr lang="en-US" sz="1600" dirty="0"/>
          </a:p>
        </p:txBody>
      </p:sp>
      <p:sp>
        <p:nvSpPr>
          <p:cNvPr id="4" name="TextBox 3"/>
          <p:cNvSpPr txBox="1"/>
          <p:nvPr/>
        </p:nvSpPr>
        <p:spPr>
          <a:xfrm>
            <a:off x="509452" y="4161228"/>
            <a:ext cx="6884126" cy="2739211"/>
          </a:xfrm>
          <a:prstGeom prst="rect">
            <a:avLst/>
          </a:prstGeom>
          <a:noFill/>
        </p:spPr>
        <p:txBody>
          <a:bodyPr wrap="square" rtlCol="0">
            <a:spAutoFit/>
          </a:bodyPr>
          <a:lstStyle/>
          <a:p>
            <a:pPr lvl="1"/>
            <a:endParaRPr lang="en-US" sz="1200" dirty="0"/>
          </a:p>
          <a:p>
            <a:r>
              <a:rPr lang="en-IN" sz="1600" dirty="0"/>
              <a:t>1) This project will be useful in backyard or garden, playgrounds, home, public-parks to remove the unwanted grass/weeds.</a:t>
            </a:r>
            <a:endParaRPr lang="en-US" sz="1600" dirty="0"/>
          </a:p>
          <a:p>
            <a:r>
              <a:rPr lang="en-IN" sz="1600" dirty="0"/>
              <a:t>2) As the grass cutter is eco-friendly, so there is a chance to use this machine widely.</a:t>
            </a:r>
            <a:endParaRPr lang="en-US" sz="1600" dirty="0"/>
          </a:p>
          <a:p>
            <a:r>
              <a:rPr lang="en-US" sz="1600" dirty="0"/>
              <a:t>3) Size can be reduced to make it compact. </a:t>
            </a:r>
          </a:p>
          <a:p>
            <a:r>
              <a:rPr lang="en-US" sz="1600" dirty="0"/>
              <a:t>4)Efficiency can be improved by increasing the battery capacity. </a:t>
            </a:r>
          </a:p>
          <a:p>
            <a:r>
              <a:rPr lang="en-US" sz="1600" dirty="0"/>
              <a:t>5) More sensors can be incorporated for accurate results and improved automation. </a:t>
            </a:r>
          </a:p>
          <a:p>
            <a:r>
              <a:rPr lang="en-US" sz="1600" dirty="0"/>
              <a:t>6)Programming can be enhanced to make the device perform different operations. </a:t>
            </a:r>
          </a:p>
        </p:txBody>
      </p:sp>
      <p:sp>
        <p:nvSpPr>
          <p:cNvPr id="5" name="TextBox 4"/>
          <p:cNvSpPr txBox="1"/>
          <p:nvPr/>
        </p:nvSpPr>
        <p:spPr>
          <a:xfrm>
            <a:off x="509452" y="3856793"/>
            <a:ext cx="2220685" cy="369332"/>
          </a:xfrm>
          <a:prstGeom prst="rect">
            <a:avLst/>
          </a:prstGeom>
          <a:noFill/>
        </p:spPr>
        <p:txBody>
          <a:bodyPr wrap="square" rtlCol="0">
            <a:spAutoFit/>
          </a:bodyPr>
          <a:lstStyle/>
          <a:p>
            <a:r>
              <a:rPr lang="en-US" b="1" i="1" u="sng" dirty="0" smtClean="0"/>
              <a:t>Future scope</a:t>
            </a:r>
            <a:r>
              <a:rPr lang="en-US" dirty="0" smtClean="0"/>
              <a:t>:</a:t>
            </a:r>
            <a:endParaRPr lang="en-US" dirty="0"/>
          </a:p>
        </p:txBody>
      </p:sp>
    </p:spTree>
    <p:extLst>
      <p:ext uri="{BB962C8B-B14F-4D97-AF65-F5344CB8AC3E}">
        <p14:creationId xmlns:p14="http://schemas.microsoft.com/office/powerpoint/2010/main" val="204470832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895" y="253218"/>
            <a:ext cx="2686930" cy="430887"/>
          </a:xfrm>
          <a:prstGeom prst="rect">
            <a:avLst/>
          </a:prstGeom>
          <a:noFill/>
        </p:spPr>
        <p:txBody>
          <a:bodyPr wrap="square" rtlCol="0">
            <a:spAutoFit/>
          </a:bodyPr>
          <a:lstStyle/>
          <a:p>
            <a:r>
              <a:rPr lang="en-IN" sz="2200" b="1" u="sng" dirty="0">
                <a:solidFill>
                  <a:schemeClr val="accent1">
                    <a:lumMod val="75000"/>
                  </a:schemeClr>
                </a:solidFill>
                <a:latin typeface="Times New Roman" panose="02020603050405020304" pitchFamily="18" charset="0"/>
                <a:cs typeface="Times New Roman" panose="02020603050405020304" pitchFamily="18" charset="0"/>
              </a:rPr>
              <a:t>INTRODUCTION</a:t>
            </a:r>
            <a:r>
              <a:rPr lang="en-IN" sz="22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 name="TextBox 2"/>
          <p:cNvSpPr txBox="1"/>
          <p:nvPr/>
        </p:nvSpPr>
        <p:spPr>
          <a:xfrm>
            <a:off x="112541" y="744105"/>
            <a:ext cx="11588765" cy="3816429"/>
          </a:xfrm>
          <a:prstGeom prst="rect">
            <a:avLst/>
          </a:prstGeom>
          <a:noFill/>
        </p:spPr>
        <p:txBody>
          <a:bodyPr wrap="square" rtlCol="0">
            <a:spAutoFit/>
          </a:bodyPr>
          <a:lstStyle/>
          <a:p>
            <a:pPr marL="342900" indent="-342900">
              <a:buFont typeface="Wingdings" panose="05000000000000000000" pitchFamily="2" charset="2"/>
              <a:buChar char="v"/>
            </a:pPr>
            <a:r>
              <a:rPr lang="en-IN" sz="2200" b="1" dirty="0">
                <a:latin typeface="Times New Roman" pitchFamily="18" charset="0"/>
                <a:cs typeface="Times New Roman" pitchFamily="18" charset="0"/>
              </a:rPr>
              <a:t>The first lawn mower  was invented by Edwin budding in 1830 in trump, just outside Stroud, in Gloucestershire, </a:t>
            </a:r>
            <a:r>
              <a:rPr lang="en-IN" sz="2200" b="1" dirty="0" smtClean="0">
                <a:latin typeface="Times New Roman" pitchFamily="18" charset="0"/>
                <a:cs typeface="Times New Roman" pitchFamily="18" charset="0"/>
              </a:rPr>
              <a:t>England.</a:t>
            </a:r>
          </a:p>
          <a:p>
            <a:endParaRPr lang="en-US" sz="22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Solar grass cutter are environmental  friendly.</a:t>
            </a:r>
          </a:p>
          <a:p>
            <a:pPr marL="342900" indent="-342900">
              <a:buFont typeface="Wingdings" panose="05000000000000000000" pitchFamily="2" charset="2"/>
              <a:buChar char="v"/>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Communicative Cutter </a:t>
            </a:r>
            <a:r>
              <a:rPr lang="en-IN" sz="2200" b="1" dirty="0">
                <a:latin typeface="Times New Roman" panose="02020603050405020304" pitchFamily="18" charset="0"/>
                <a:cs typeface="Times New Roman" panose="02020603050405020304" pitchFamily="18" charset="0"/>
              </a:rPr>
              <a:t>is an autonomous robot used to cut lawn </a:t>
            </a:r>
            <a:r>
              <a:rPr lang="en-IN" sz="2200" b="1" dirty="0" smtClean="0">
                <a:latin typeface="Times New Roman" panose="02020603050405020304" pitchFamily="18" charset="0"/>
                <a:cs typeface="Times New Roman" panose="02020603050405020304" pitchFamily="18" charset="0"/>
              </a:rPr>
              <a:t>grass.</a:t>
            </a:r>
          </a:p>
          <a:p>
            <a:pPr marL="342900" indent="-342900">
              <a:buFont typeface="Wingdings" panose="05000000000000000000" pitchFamily="2" charset="2"/>
              <a:buChar char="v"/>
            </a:pPr>
            <a:endParaRPr lang="en-IN"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200" b="1" dirty="0" smtClean="0">
                <a:latin typeface="Times New Roman" panose="02020603050405020304" pitchFamily="18" charset="0"/>
                <a:cs typeface="Times New Roman" panose="02020603050405020304" pitchFamily="18" charset="0"/>
              </a:rPr>
              <a:t>This prototype will charge from sun using solar panels.</a:t>
            </a:r>
          </a:p>
          <a:p>
            <a:pPr marL="342900" indent="-342900">
              <a:buFont typeface="Wingdings" panose="05000000000000000000" pitchFamily="2" charset="2"/>
              <a:buChar char="v"/>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200" b="1" dirty="0">
                <a:latin typeface="Times New Roman" pitchFamily="18" charset="0"/>
                <a:cs typeface="Times New Roman" pitchFamily="18" charset="0"/>
              </a:rPr>
              <a:t>The main purposes of the project is to make it less costlier than before and also make it less weighty to run over the </a:t>
            </a:r>
            <a:r>
              <a:rPr lang="en-IN" sz="2200" b="1" dirty="0" smtClean="0">
                <a:latin typeface="Times New Roman" pitchFamily="18" charset="0"/>
                <a:cs typeface="Times New Roman" pitchFamily="18" charset="0"/>
              </a:rPr>
              <a:t>ground.</a:t>
            </a:r>
            <a:endParaRPr lang="en-US" sz="2200" b="1" dirty="0">
              <a:latin typeface="Times New Roman" panose="02020603050405020304" pitchFamily="18" charset="0"/>
              <a:cs typeface="Times New Roman" panose="02020603050405020304" pitchFamily="18" charset="0"/>
            </a:endParaRPr>
          </a:p>
        </p:txBody>
      </p:sp>
      <p:pic>
        <p:nvPicPr>
          <p:cNvPr id="5" name="Picture 4" descr="old-grass-cutting-machine-hay-raking-lithuania-71804498.jpg"/>
          <p:cNvPicPr>
            <a:picLocks noChangeAspect="1"/>
          </p:cNvPicPr>
          <p:nvPr/>
        </p:nvPicPr>
        <p:blipFill>
          <a:blip r:embed="rId2" cstate="print"/>
          <a:stretch>
            <a:fillRect/>
          </a:stretch>
        </p:blipFill>
        <p:spPr>
          <a:xfrm>
            <a:off x="3365348" y="4560534"/>
            <a:ext cx="4148941" cy="2114585"/>
          </a:xfrm>
          <a:prstGeom prst="rect">
            <a:avLst/>
          </a:prstGeom>
        </p:spPr>
      </p:pic>
    </p:spTree>
    <p:extLst>
      <p:ext uri="{BB962C8B-B14F-4D97-AF65-F5344CB8AC3E}">
        <p14:creationId xmlns:p14="http://schemas.microsoft.com/office/powerpoint/2010/main" val="323464004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6651" y="300446"/>
            <a:ext cx="8948058" cy="4801314"/>
          </a:xfrm>
          <a:prstGeom prst="rect">
            <a:avLst/>
          </a:prstGeom>
          <a:noFill/>
        </p:spPr>
        <p:txBody>
          <a:bodyPr wrap="square" rtlCol="0">
            <a:spAutoFit/>
          </a:bodyPr>
          <a:lstStyle/>
          <a:p>
            <a:r>
              <a:rPr lang="en-US" i="1" u="sng" dirty="0">
                <a:solidFill>
                  <a:schemeClr val="accent1">
                    <a:lumMod val="75000"/>
                  </a:schemeClr>
                </a:solidFill>
              </a:rPr>
              <a:t>REFERENCES</a:t>
            </a:r>
          </a:p>
          <a:p>
            <a:r>
              <a:rPr lang="en-US" dirty="0"/>
              <a:t> </a:t>
            </a:r>
          </a:p>
          <a:p>
            <a:r>
              <a:rPr lang="en-IN" dirty="0"/>
              <a:t>1. SOLAR BASED GRASS CUTTER Ms. </a:t>
            </a:r>
            <a:r>
              <a:rPr lang="en-IN" dirty="0" err="1"/>
              <a:t>Yogita</a:t>
            </a:r>
            <a:r>
              <a:rPr lang="en-IN" dirty="0"/>
              <a:t> D. </a:t>
            </a:r>
            <a:r>
              <a:rPr lang="en-IN" dirty="0" err="1"/>
              <a:t>Ambekar</a:t>
            </a:r>
            <a:r>
              <a:rPr lang="en-IN" dirty="0"/>
              <a:t>, Mr. Abhishek </a:t>
            </a:r>
            <a:r>
              <a:rPr lang="en-IN" dirty="0" err="1"/>
              <a:t>U.Ghate</a:t>
            </a:r>
            <a:endParaRPr lang="en-US" dirty="0"/>
          </a:p>
          <a:p>
            <a:r>
              <a:rPr lang="en-IN" dirty="0"/>
              <a:t>2. Imperial Journal of Interdisciplinary Research (IJIR) A Review on Smart Solar Grass cutter     with Lawn Coverage </a:t>
            </a:r>
            <a:r>
              <a:rPr lang="en-IN" dirty="0" err="1"/>
              <a:t>Amol</a:t>
            </a:r>
            <a:r>
              <a:rPr lang="en-IN" dirty="0"/>
              <a:t> T. </a:t>
            </a:r>
            <a:r>
              <a:rPr lang="en-IN" dirty="0" err="1"/>
              <a:t>Bagul</a:t>
            </a:r>
            <a:r>
              <a:rPr lang="en-IN" dirty="0"/>
              <a:t>, </a:t>
            </a:r>
            <a:r>
              <a:rPr lang="en-IN" dirty="0" err="1"/>
              <a:t>Shivani</a:t>
            </a:r>
            <a:r>
              <a:rPr lang="en-IN" dirty="0"/>
              <a:t> G. </a:t>
            </a:r>
            <a:r>
              <a:rPr lang="en-IN" dirty="0" err="1"/>
              <a:t>Deore</a:t>
            </a:r>
            <a:r>
              <a:rPr lang="en-IN" dirty="0"/>
              <a:t>, Ashish D. </a:t>
            </a:r>
            <a:r>
              <a:rPr lang="en-IN" dirty="0" err="1"/>
              <a:t>Dhage</a:t>
            </a:r>
            <a:r>
              <a:rPr lang="en-IN" dirty="0"/>
              <a:t> &amp; </a:t>
            </a:r>
            <a:r>
              <a:rPr lang="en-IN" dirty="0" err="1"/>
              <a:t>Prof.</a:t>
            </a:r>
            <a:r>
              <a:rPr lang="en-IN" dirty="0"/>
              <a:t> S. S. Bhardwaj.</a:t>
            </a:r>
            <a:endParaRPr lang="en-US" dirty="0"/>
          </a:p>
          <a:p>
            <a:r>
              <a:rPr lang="en-IN" dirty="0"/>
              <a:t>3. Google Wikipedia</a:t>
            </a:r>
            <a:endParaRPr lang="en-US" dirty="0"/>
          </a:p>
          <a:p>
            <a:r>
              <a:rPr lang="en-IN" dirty="0"/>
              <a:t>4. International Research Journal of Engineering and Technology (IRJET) solar powered automated grass cutter machine </a:t>
            </a:r>
            <a:r>
              <a:rPr lang="en-IN" dirty="0" err="1"/>
              <a:t>sagar</a:t>
            </a:r>
            <a:r>
              <a:rPr lang="en-IN" dirty="0"/>
              <a:t> v. </a:t>
            </a:r>
            <a:r>
              <a:rPr lang="en-IN" dirty="0" err="1"/>
              <a:t>Palve</a:t>
            </a:r>
            <a:r>
              <a:rPr lang="en-IN" dirty="0"/>
              <a:t>, </a:t>
            </a:r>
            <a:r>
              <a:rPr lang="en-IN" dirty="0" err="1"/>
              <a:t>kunal</a:t>
            </a:r>
            <a:r>
              <a:rPr lang="en-IN" dirty="0"/>
              <a:t> </a:t>
            </a:r>
            <a:r>
              <a:rPr lang="en-IN" dirty="0" err="1"/>
              <a:t>panchal</a:t>
            </a:r>
            <a:r>
              <a:rPr lang="en-IN" dirty="0"/>
              <a:t>, </a:t>
            </a:r>
            <a:r>
              <a:rPr lang="en-IN" dirty="0" err="1"/>
              <a:t>rahul</a:t>
            </a:r>
            <a:r>
              <a:rPr lang="en-IN" dirty="0"/>
              <a:t> </a:t>
            </a:r>
            <a:r>
              <a:rPr lang="en-IN" dirty="0" err="1"/>
              <a:t>chipkar</a:t>
            </a:r>
            <a:r>
              <a:rPr lang="en-IN" dirty="0"/>
              <a:t>, </a:t>
            </a:r>
            <a:r>
              <a:rPr lang="en-IN" dirty="0" err="1"/>
              <a:t>ajay</a:t>
            </a:r>
            <a:r>
              <a:rPr lang="en-IN" dirty="0"/>
              <a:t> </a:t>
            </a:r>
            <a:r>
              <a:rPr lang="en-IN" dirty="0" err="1"/>
              <a:t>patil</a:t>
            </a:r>
            <a:r>
              <a:rPr lang="en-IN" dirty="0"/>
              <a:t>, </a:t>
            </a:r>
            <a:r>
              <a:rPr lang="en-IN" dirty="0" err="1"/>
              <a:t>ganesh</a:t>
            </a:r>
            <a:r>
              <a:rPr lang="en-IN" dirty="0"/>
              <a:t> l. </a:t>
            </a:r>
            <a:r>
              <a:rPr lang="en-IN" dirty="0" err="1"/>
              <a:t>Sonawane</a:t>
            </a:r>
            <a:r>
              <a:rPr lang="en-IN" dirty="0" smtClean="0"/>
              <a:t>.</a:t>
            </a:r>
          </a:p>
          <a:p>
            <a:endParaRPr lang="en-IN" dirty="0"/>
          </a:p>
          <a:p>
            <a:r>
              <a:rPr lang="en-US" dirty="0">
                <a:hlinkClick r:id="rId2"/>
              </a:rPr>
              <a:t>https://nevonprojects.com/smart-solar-grass-cutter-with-lawn-coverage</a:t>
            </a:r>
            <a:r>
              <a:rPr lang="en-US" dirty="0" smtClean="0">
                <a:hlinkClick r:id="rId2"/>
              </a:rPr>
              <a:t>/</a:t>
            </a:r>
            <a:endParaRPr lang="en-US" dirty="0" smtClean="0"/>
          </a:p>
          <a:p>
            <a:endParaRPr lang="en-US" dirty="0" smtClean="0"/>
          </a:p>
          <a:p>
            <a:r>
              <a:rPr lang="en-US" dirty="0">
                <a:hlinkClick r:id="rId3"/>
              </a:rPr>
              <a:t>https://</a:t>
            </a:r>
            <a:r>
              <a:rPr lang="en-US" dirty="0" smtClean="0">
                <a:hlinkClick r:id="rId3"/>
              </a:rPr>
              <a:t>www.arduino.cc/en/Tutorial/HomePage?from=Main.Tutorials</a:t>
            </a:r>
            <a:endParaRPr lang="en-US" dirty="0" smtClean="0"/>
          </a:p>
          <a:p>
            <a:endParaRPr lang="en-US" dirty="0"/>
          </a:p>
          <a:p>
            <a:r>
              <a:rPr lang="en-US" dirty="0">
                <a:hlinkClick r:id="rId4"/>
              </a:rPr>
              <a:t>https://www.youtube.com/watch?v=QO_Jlz1qpDw</a:t>
            </a:r>
            <a:endParaRPr lang="en-US" dirty="0" smtClean="0"/>
          </a:p>
          <a:p>
            <a:endParaRPr lang="en-US" dirty="0"/>
          </a:p>
        </p:txBody>
      </p:sp>
    </p:spTree>
    <p:extLst>
      <p:ext uri="{BB962C8B-B14F-4D97-AF65-F5344CB8AC3E}">
        <p14:creationId xmlns:p14="http://schemas.microsoft.com/office/powerpoint/2010/main" val="3078221803"/>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016" y="222069"/>
            <a:ext cx="7950927" cy="6208196"/>
          </a:xfrm>
          <a:prstGeom prst="rect">
            <a:avLst/>
          </a:prstGeom>
        </p:spPr>
      </p:pic>
    </p:spTree>
    <p:extLst>
      <p:ext uri="{BB962C8B-B14F-4D97-AF65-F5344CB8AC3E}">
        <p14:creationId xmlns:p14="http://schemas.microsoft.com/office/powerpoint/2010/main" val="29293707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215" y="493356"/>
            <a:ext cx="2375219" cy="461665"/>
          </a:xfrm>
          <a:prstGeom prst="rect">
            <a:avLst/>
          </a:prstGeom>
          <a:noFill/>
        </p:spPr>
        <p:txBody>
          <a:bodyPr wrap="square" rtlCol="0">
            <a:spAutoFit/>
          </a:bodyPr>
          <a:lstStyle/>
          <a:p>
            <a:r>
              <a:rPr lang="en-US" sz="2400" b="1" u="sng" dirty="0">
                <a:solidFill>
                  <a:schemeClr val="accent1">
                    <a:lumMod val="75000"/>
                  </a:schemeClr>
                </a:solidFill>
                <a:latin typeface="Times New Roman" panose="02020603050405020304" pitchFamily="18" charset="0"/>
                <a:cs typeface="Times New Roman" panose="02020603050405020304" pitchFamily="18" charset="0"/>
              </a:rPr>
              <a:t>OBJECTIVES</a:t>
            </a:r>
            <a:r>
              <a:rPr lang="en-US" sz="2200" b="1" u="sng"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 name="TextBox 2"/>
          <p:cNvSpPr txBox="1"/>
          <p:nvPr/>
        </p:nvSpPr>
        <p:spPr>
          <a:xfrm>
            <a:off x="661183" y="1411706"/>
            <a:ext cx="10846190" cy="2831544"/>
          </a:xfrm>
          <a:prstGeom prst="rect">
            <a:avLst/>
          </a:prstGeom>
          <a:noFill/>
        </p:spPr>
        <p:txBody>
          <a:bodyPr wrap="square" rtlCol="0">
            <a:spAutoFit/>
          </a:bodyPr>
          <a:lstStyle/>
          <a:p>
            <a:pPr marL="342900" indent="-3429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The purpose is to avoid energy crisis in India and reduces the human efforts, operating cost and maintenance </a:t>
            </a:r>
            <a:r>
              <a:rPr lang="en-IN" sz="2400" b="1" dirty="0" smtClean="0">
                <a:latin typeface="Times New Roman" panose="02020603050405020304" pitchFamily="18" charset="0"/>
                <a:cs typeface="Times New Roman" panose="02020603050405020304" pitchFamily="18" charset="0"/>
              </a:rPr>
              <a:t>cost.</a:t>
            </a:r>
          </a:p>
          <a:p>
            <a:pPr marL="342900" indent="-342900">
              <a:buFont typeface="Wingdings" panose="05000000000000000000" pitchFamily="2" charset="2"/>
              <a:buChar char="v"/>
            </a:pPr>
            <a:endParaRPr lang="en-IN" sz="24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know the working principle of </a:t>
            </a:r>
            <a:r>
              <a:rPr lang="en-US" sz="2400" b="1" dirty="0" smtClean="0">
                <a:latin typeface="Times New Roman" panose="02020603050405020304" pitchFamily="18" charset="0"/>
                <a:cs typeface="Times New Roman" panose="02020603050405020304" pitchFamily="18" charset="0"/>
              </a:rPr>
              <a:t>Communicative grass cutter.</a:t>
            </a:r>
          </a:p>
          <a:p>
            <a:pPr marL="342900" indent="-342900">
              <a:buFont typeface="Wingdings" panose="05000000000000000000" pitchFamily="2" charset="2"/>
              <a:buChar char="v"/>
            </a:pPr>
            <a:endParaRPr lang="en-US" sz="2400" b="1" dirty="0" smtClean="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b="1" dirty="0"/>
          </a:p>
          <a:p>
            <a:pPr marL="342900" indent="-342900">
              <a:buFont typeface="+mj-lt"/>
              <a:buAutoNum type="arabicPeriod"/>
            </a:pPr>
            <a:endParaRPr lang="en-US" b="1" dirty="0" smtClean="0"/>
          </a:p>
        </p:txBody>
      </p:sp>
    </p:spTree>
    <p:extLst>
      <p:ext uri="{BB962C8B-B14F-4D97-AF65-F5344CB8AC3E}">
        <p14:creationId xmlns:p14="http://schemas.microsoft.com/office/powerpoint/2010/main" val="389391927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0492" y="3080826"/>
            <a:ext cx="8342142" cy="707886"/>
          </a:xfrm>
          <a:prstGeom prst="rect">
            <a:avLst/>
          </a:prstGeom>
          <a:noFill/>
        </p:spPr>
        <p:txBody>
          <a:bodyPr wrap="square" rtlCol="0">
            <a:spAutoFit/>
          </a:bodyPr>
          <a:lstStyle/>
          <a:p>
            <a:r>
              <a:rPr lang="en-US" sz="4000" b="1" dirty="0" smtClean="0">
                <a:solidFill>
                  <a:schemeClr val="accent2">
                    <a:lumMod val="75000"/>
                  </a:schemeClr>
                </a:solidFill>
                <a:latin typeface="Times New Roman" panose="02020603050405020304" pitchFamily="18" charset="0"/>
                <a:cs typeface="Times New Roman" panose="02020603050405020304" pitchFamily="18" charset="0"/>
              </a:rPr>
              <a:t>COMPONENTS OF THE MODEL</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445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263" y="337248"/>
            <a:ext cx="5454316" cy="369332"/>
          </a:xfrm>
          <a:prstGeom prst="rect">
            <a:avLst/>
          </a:prstGeom>
          <a:noFill/>
        </p:spPr>
        <p:txBody>
          <a:bodyPr wrap="square" rtlCol="0">
            <a:spAutoFit/>
          </a:bodyPr>
          <a:lstStyle/>
          <a:p>
            <a:r>
              <a:rPr lang="en-IN" b="1" i="1" u="sng" dirty="0">
                <a:solidFill>
                  <a:schemeClr val="accent1">
                    <a:lumMod val="75000"/>
                  </a:schemeClr>
                </a:solidFill>
              </a:rPr>
              <a:t>HARDWARE AND COMPONENTS</a:t>
            </a:r>
            <a:endParaRPr lang="en-US" u="sng" dirty="0">
              <a:solidFill>
                <a:schemeClr val="accent1">
                  <a:lumMod val="75000"/>
                </a:schemeClr>
              </a:solidFill>
            </a:endParaRPr>
          </a:p>
        </p:txBody>
      </p:sp>
      <p:sp>
        <p:nvSpPr>
          <p:cNvPr id="3" name="TextBox 2"/>
          <p:cNvSpPr txBox="1"/>
          <p:nvPr/>
        </p:nvSpPr>
        <p:spPr>
          <a:xfrm>
            <a:off x="481263" y="924081"/>
            <a:ext cx="6031831" cy="5632311"/>
          </a:xfrm>
          <a:prstGeom prst="rect">
            <a:avLst/>
          </a:prstGeom>
          <a:noFill/>
        </p:spPr>
        <p:txBody>
          <a:bodyPr wrap="square" rtlCol="0">
            <a:spAutoFit/>
          </a:bodyPr>
          <a:lstStyle/>
          <a:p>
            <a:r>
              <a:rPr lang="en-IN" b="1" i="1" u="sng" dirty="0" smtClean="0"/>
              <a:t>Arduino </a:t>
            </a:r>
            <a:r>
              <a:rPr lang="en-IN" b="1" i="1" u="sng" dirty="0"/>
              <a:t>Uno </a:t>
            </a:r>
            <a:r>
              <a:rPr lang="en-IN" b="1" i="1" u="sng" dirty="0" smtClean="0"/>
              <a:t>R3 :</a:t>
            </a:r>
            <a:r>
              <a:rPr lang="en-US" u="sng" dirty="0" smtClean="0"/>
              <a:t>-</a:t>
            </a:r>
          </a:p>
          <a:p>
            <a:r>
              <a:rPr lang="en-US" b="1" dirty="0"/>
              <a:t>Arduino</a:t>
            </a:r>
            <a:r>
              <a:rPr lang="en-US" dirty="0"/>
              <a:t> is an open-source platform </a:t>
            </a:r>
            <a:r>
              <a:rPr lang="en-US" b="1" dirty="0"/>
              <a:t>used</a:t>
            </a:r>
            <a:r>
              <a:rPr lang="en-US" dirty="0"/>
              <a:t> for building electronics projects. ... Additionally, the </a:t>
            </a:r>
            <a:r>
              <a:rPr lang="en-US" b="1" dirty="0"/>
              <a:t>Arduino</a:t>
            </a:r>
            <a:r>
              <a:rPr lang="en-US" dirty="0"/>
              <a:t> IDE uses a simplified version of C++, making it easier to learn to </a:t>
            </a:r>
            <a:r>
              <a:rPr lang="en-US" dirty="0" smtClean="0"/>
              <a:t>program</a:t>
            </a:r>
          </a:p>
          <a:p>
            <a:endParaRPr lang="en-US" dirty="0"/>
          </a:p>
          <a:p>
            <a:endParaRPr lang="en-US" dirty="0"/>
          </a:p>
          <a:p>
            <a:r>
              <a:rPr lang="en-IN" b="1" i="1" u="sng" dirty="0"/>
              <a:t>Ultrasonic Sensor</a:t>
            </a:r>
            <a:r>
              <a:rPr lang="en-IN" b="1" i="1" u="sng" dirty="0" smtClean="0"/>
              <a:t>:-</a:t>
            </a:r>
          </a:p>
          <a:p>
            <a:r>
              <a:rPr lang="en-US" dirty="0"/>
              <a:t>An </a:t>
            </a:r>
            <a:r>
              <a:rPr lang="en-US" b="1" dirty="0"/>
              <a:t>Ultrasonic sensor</a:t>
            </a:r>
            <a:r>
              <a:rPr lang="en-US" dirty="0"/>
              <a:t> is a device that can measure the distance to an object by using sound waves</a:t>
            </a:r>
            <a:r>
              <a:rPr lang="en-US" dirty="0" smtClean="0"/>
              <a:t>. </a:t>
            </a:r>
            <a:r>
              <a:rPr lang="en-US" dirty="0"/>
              <a:t>it is possible to calculate the distance between the sonar sensor and the object</a:t>
            </a:r>
            <a:r>
              <a:rPr lang="en-US" dirty="0" smtClean="0"/>
              <a:t>.</a:t>
            </a:r>
          </a:p>
          <a:p>
            <a:endParaRPr lang="en-US" dirty="0" smtClean="0"/>
          </a:p>
          <a:p>
            <a:endParaRPr lang="en-US" dirty="0"/>
          </a:p>
          <a:p>
            <a:endParaRPr lang="en-US" dirty="0" smtClean="0"/>
          </a:p>
          <a:p>
            <a:endParaRPr lang="en-US" dirty="0"/>
          </a:p>
          <a:p>
            <a:r>
              <a:rPr lang="en-IN" b="1" i="1" u="sng" dirty="0"/>
              <a:t>Servo </a:t>
            </a:r>
            <a:r>
              <a:rPr lang="en-IN" b="1" i="1" u="sng" dirty="0" smtClean="0"/>
              <a:t>Motor:-</a:t>
            </a:r>
          </a:p>
          <a:p>
            <a:r>
              <a:rPr lang="en-IN" dirty="0"/>
              <a:t>Servomotor is a rotary actuator or linear actuator that allows for precise control of angular or linear position, velocity and </a:t>
            </a:r>
            <a:r>
              <a:rPr lang="en-IN" dirty="0" smtClean="0"/>
              <a:t>acceleration</a:t>
            </a:r>
          </a:p>
        </p:txBody>
      </p:sp>
      <p:pic>
        <p:nvPicPr>
          <p:cNvPr id="4" name="Picture 3"/>
          <p:cNvPicPr/>
          <p:nvPr/>
        </p:nvPicPr>
        <p:blipFill rotWithShape="1">
          <a:blip r:embed="rId2">
            <a:extLst>
              <a:ext uri="{28A0092B-C50C-407E-A947-70E740481C1C}">
                <a14:useLocalDpi xmlns:a14="http://schemas.microsoft.com/office/drawing/2010/main" val="0"/>
              </a:ext>
            </a:extLst>
          </a:blip>
          <a:srcRect l="7369" t="13393" r="6551" b="13818"/>
          <a:stretch/>
        </p:blipFill>
        <p:spPr bwMode="auto">
          <a:xfrm>
            <a:off x="8571097" y="369332"/>
            <a:ext cx="3051810" cy="1947545"/>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8571097" y="2583185"/>
            <a:ext cx="3075472" cy="1755418"/>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571097" y="4604911"/>
            <a:ext cx="3075472" cy="2124751"/>
          </a:xfrm>
          <a:prstGeom prst="rect">
            <a:avLst/>
          </a:prstGeom>
        </p:spPr>
      </p:pic>
    </p:spTree>
    <p:extLst>
      <p:ext uri="{BB962C8B-B14F-4D97-AF65-F5344CB8AC3E}">
        <p14:creationId xmlns:p14="http://schemas.microsoft.com/office/powerpoint/2010/main" val="138306294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442" y="834190"/>
            <a:ext cx="5438274" cy="5078313"/>
          </a:xfrm>
          <a:prstGeom prst="rect">
            <a:avLst/>
          </a:prstGeom>
          <a:noFill/>
        </p:spPr>
        <p:txBody>
          <a:bodyPr wrap="square" rtlCol="0">
            <a:spAutoFit/>
          </a:bodyPr>
          <a:lstStyle/>
          <a:p>
            <a:r>
              <a:rPr lang="en-IN" b="1" i="1" u="sng" dirty="0"/>
              <a:t>Motor Driver</a:t>
            </a:r>
            <a:r>
              <a:rPr lang="en-IN" b="1" i="1" u="sng" dirty="0" smtClean="0"/>
              <a:t>:-</a:t>
            </a:r>
          </a:p>
          <a:p>
            <a:endParaRPr lang="en-IN" b="1" i="1" dirty="0"/>
          </a:p>
          <a:p>
            <a:r>
              <a:rPr lang="en-IN" dirty="0"/>
              <a:t>Motor drives are circuits used to run a motor. In other words, they are commonly used for motor </a:t>
            </a:r>
            <a:r>
              <a:rPr lang="en-IN" dirty="0" smtClean="0"/>
              <a:t>interfacing.</a:t>
            </a:r>
          </a:p>
          <a:p>
            <a:endParaRPr lang="en-IN" dirty="0"/>
          </a:p>
          <a:p>
            <a:endParaRPr lang="en-IN" dirty="0" smtClean="0"/>
          </a:p>
          <a:p>
            <a:endParaRPr lang="en-IN" dirty="0"/>
          </a:p>
          <a:p>
            <a:r>
              <a:rPr lang="en-IN" b="1" i="1" u="sng" dirty="0"/>
              <a:t>Solar panel</a:t>
            </a:r>
            <a:r>
              <a:rPr lang="en-IN" b="1" i="1" u="sng" dirty="0" smtClean="0"/>
              <a:t>:-</a:t>
            </a:r>
          </a:p>
          <a:p>
            <a:r>
              <a:rPr lang="en-IN" dirty="0"/>
              <a:t>Photovoltaic solar panels absorb sunlight as a source of energy to generate electricity. A photovoltaic </a:t>
            </a:r>
            <a:r>
              <a:rPr lang="en-IN" dirty="0" smtClean="0"/>
              <a:t>(PV) </a:t>
            </a:r>
            <a:r>
              <a:rPr lang="en-IN" dirty="0"/>
              <a:t>module is a packaged, connected assembly of typically 6x10 photovoltaic solar cells. Photovoltaic modules constitute the photovoltaic array of a photovoltaic system that generates and supplies solar electricity in commercial and residential applications</a:t>
            </a:r>
            <a:r>
              <a:rPr lang="en-IN" cap="all" dirty="0"/>
              <a:t>.</a:t>
            </a:r>
            <a:r>
              <a:rPr lang="en-IN" dirty="0"/>
              <a:t> </a:t>
            </a:r>
            <a:endParaRPr lang="en-IN" b="1" i="1" dirty="0" smtClean="0"/>
          </a:p>
          <a:p>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13740" t="7544" b="3105"/>
          <a:stretch/>
        </p:blipFill>
        <p:spPr bwMode="auto">
          <a:xfrm>
            <a:off x="7539789" y="3144253"/>
            <a:ext cx="3416969" cy="3368842"/>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969" y="637630"/>
            <a:ext cx="4276725" cy="2343150"/>
          </a:xfrm>
          <a:prstGeom prst="rect">
            <a:avLst/>
          </a:prstGeom>
        </p:spPr>
      </p:pic>
    </p:spTree>
    <p:extLst>
      <p:ext uri="{BB962C8B-B14F-4D97-AF65-F5344CB8AC3E}">
        <p14:creationId xmlns:p14="http://schemas.microsoft.com/office/powerpoint/2010/main" val="100994404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280" y="275836"/>
            <a:ext cx="3553097" cy="369332"/>
          </a:xfrm>
          <a:prstGeom prst="rect">
            <a:avLst/>
          </a:prstGeom>
          <a:noFill/>
        </p:spPr>
        <p:txBody>
          <a:bodyPr wrap="square" rtlCol="0">
            <a:spAutoFit/>
          </a:bodyPr>
          <a:lstStyle/>
          <a:p>
            <a:r>
              <a:rPr lang="en-US" b="1" i="1" u="sng" dirty="0">
                <a:solidFill>
                  <a:schemeClr val="accent1">
                    <a:lumMod val="75000"/>
                  </a:schemeClr>
                </a:solidFill>
              </a:rPr>
              <a:t>STRUCTURAL COMOPONENT </a:t>
            </a:r>
            <a:r>
              <a:rPr lang="en-US" b="1" u="sng" dirty="0">
                <a:solidFill>
                  <a:schemeClr val="accent1">
                    <a:lumMod val="75000"/>
                  </a:schemeClr>
                </a:solidFill>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34" y="3891913"/>
            <a:ext cx="2616893" cy="229946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2" y="969917"/>
            <a:ext cx="2801324" cy="229946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1928" y="969917"/>
            <a:ext cx="2746999" cy="231286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6023" y="1014501"/>
            <a:ext cx="2789757" cy="2284678"/>
          </a:xfrm>
          <a:prstGeom prst="rect">
            <a:avLst/>
          </a:prstGeom>
        </p:spPr>
      </p:pic>
      <p:sp>
        <p:nvSpPr>
          <p:cNvPr id="15" name="Rectangle 14"/>
          <p:cNvSpPr/>
          <p:nvPr/>
        </p:nvSpPr>
        <p:spPr>
          <a:xfrm>
            <a:off x="1417843" y="3299179"/>
            <a:ext cx="1462763" cy="369332"/>
          </a:xfrm>
          <a:prstGeom prst="rect">
            <a:avLst/>
          </a:prstGeom>
          <a:noFill/>
        </p:spPr>
        <p:txBody>
          <a:bodyPr wrap="square" lIns="91440" tIns="45720" rIns="91440" bIns="45720">
            <a:spAutoFit/>
          </a:bodyPr>
          <a:lstStyle/>
          <a:p>
            <a:pPr algn="ctr"/>
            <a:r>
              <a:rPr lang="en-US" dirty="0" smtClean="0">
                <a:ln w="0"/>
                <a:effectLst>
                  <a:outerShdw blurRad="38100" dist="19050" dir="2700000" algn="tl" rotWithShape="0">
                    <a:schemeClr val="dk1">
                      <a:alpha val="40000"/>
                    </a:schemeClr>
                  </a:outerShdw>
                </a:effectLst>
              </a:rPr>
              <a:t>360 WHEEL</a:t>
            </a:r>
            <a:endParaRPr lang="en-US" b="0" cap="none" spc="0" dirty="0">
              <a:ln w="0"/>
              <a:effectLst>
                <a:outerShdw blurRad="38100" dist="19050" dir="2700000" algn="tl" rotWithShape="0">
                  <a:schemeClr val="dk1">
                    <a:alpha val="40000"/>
                  </a:schemeClr>
                </a:outerShdw>
              </a:effectLst>
            </a:endParaRPr>
          </a:p>
        </p:txBody>
      </p:sp>
      <p:sp>
        <p:nvSpPr>
          <p:cNvPr id="16" name="Rectangle 15"/>
          <p:cNvSpPr/>
          <p:nvPr/>
        </p:nvSpPr>
        <p:spPr>
          <a:xfrm>
            <a:off x="4398724" y="3372078"/>
            <a:ext cx="1433406" cy="338554"/>
          </a:xfrm>
          <a:prstGeom prst="rect">
            <a:avLst/>
          </a:prstGeom>
          <a:noFill/>
        </p:spPr>
        <p:txBody>
          <a:bodyPr wrap="non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ELBOW JOINT</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032227" y="3330006"/>
            <a:ext cx="1904559" cy="338554"/>
          </a:xfrm>
          <a:prstGeom prst="rect">
            <a:avLst/>
          </a:prstGeom>
          <a:noFill/>
        </p:spPr>
        <p:txBody>
          <a:bodyPr wrap="non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AGRICULTURE PIPE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4350767" y="6230068"/>
            <a:ext cx="1016625"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T-JOINT</a:t>
            </a:r>
            <a:endParaRPr lang="en-US" dirty="0">
              <a:ln w="0"/>
              <a:effectLst>
                <a:outerShdw blurRad="38100" dist="19050" dir="2700000" algn="tl" rotWithShape="0">
                  <a:schemeClr val="dk1">
                    <a:alpha val="40000"/>
                  </a:schemeClr>
                </a:outerShdw>
              </a:effectLst>
            </a:endParaRPr>
          </a:p>
        </p:txBody>
      </p:sp>
      <p:pic>
        <p:nvPicPr>
          <p:cNvPr id="20" name="Picture 19"/>
          <p:cNvPicPr>
            <a:picLocks noChangeAspect="1"/>
          </p:cNvPicPr>
          <p:nvPr/>
        </p:nvPicPr>
        <p:blipFill>
          <a:blip r:embed="rId6">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35001" y="3914205"/>
            <a:ext cx="2892766" cy="2254884"/>
          </a:xfrm>
          <a:prstGeom prst="rect">
            <a:avLst/>
          </a:prstGeom>
        </p:spPr>
      </p:pic>
      <p:sp>
        <p:nvSpPr>
          <p:cNvPr id="21" name="Rectangle 20"/>
          <p:cNvSpPr/>
          <p:nvPr/>
        </p:nvSpPr>
        <p:spPr>
          <a:xfrm>
            <a:off x="1240356" y="6169089"/>
            <a:ext cx="1693091" cy="338554"/>
          </a:xfrm>
          <a:prstGeom prst="rect">
            <a:avLst/>
          </a:prstGeom>
          <a:noFill/>
        </p:spPr>
        <p:txBody>
          <a:bodyPr wrap="non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ROBOTIC WHEEL</a:t>
            </a:r>
            <a:endParaRPr lang="en-US" sz="1600" b="0" cap="none" spc="0" dirty="0">
              <a:ln w="0"/>
              <a:effectLst>
                <a:outerShdw blurRad="38100" dist="19050" dir="2700000" algn="tl" rotWithShape="0">
                  <a:schemeClr val="dk1">
                    <a:alpha val="40000"/>
                  </a:schemeClr>
                </a:outerShdw>
              </a:effectLst>
            </a:endParaRPr>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51178" y="3900529"/>
            <a:ext cx="2759445" cy="2282235"/>
          </a:xfrm>
          <a:prstGeom prst="rect">
            <a:avLst/>
          </a:prstGeom>
        </p:spPr>
      </p:pic>
      <p:sp>
        <p:nvSpPr>
          <p:cNvPr id="23" name="Rectangle 22"/>
          <p:cNvSpPr/>
          <p:nvPr/>
        </p:nvSpPr>
        <p:spPr>
          <a:xfrm>
            <a:off x="7290309" y="6230068"/>
            <a:ext cx="1388393"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GEAR MOTOR</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444631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2439" y="326571"/>
            <a:ext cx="3840480" cy="369332"/>
          </a:xfrm>
          <a:prstGeom prst="rect">
            <a:avLst/>
          </a:prstGeom>
          <a:noFill/>
        </p:spPr>
        <p:txBody>
          <a:bodyPr wrap="square" rtlCol="0">
            <a:spAutoFit/>
          </a:bodyPr>
          <a:lstStyle/>
          <a:p>
            <a:r>
              <a:rPr lang="en-US" b="1" i="1" u="sng" dirty="0" smtClean="0">
                <a:solidFill>
                  <a:schemeClr val="accent1">
                    <a:lumMod val="75000"/>
                  </a:schemeClr>
                </a:solidFill>
              </a:rPr>
              <a:t>OTHERS IMPORTANT EQUIPMENT</a:t>
            </a:r>
            <a:endParaRPr lang="en-US" b="1" i="1" u="sng" dirty="0">
              <a:solidFill>
                <a:schemeClr val="accent1">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39" y="837251"/>
            <a:ext cx="2767150" cy="23752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702" y="809322"/>
            <a:ext cx="3136649" cy="2375264"/>
          </a:xfrm>
          <a:prstGeom prst="rect">
            <a:avLst/>
          </a:prstGeom>
        </p:spPr>
      </p:pic>
      <p:sp>
        <p:nvSpPr>
          <p:cNvPr id="6" name="Rectangle 5"/>
          <p:cNvSpPr/>
          <p:nvPr/>
        </p:nvSpPr>
        <p:spPr>
          <a:xfrm>
            <a:off x="4028630" y="3194898"/>
            <a:ext cx="2747867"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SOLAR CHARGE CONTROLER</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591382" y="3184586"/>
            <a:ext cx="1648207"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CUTTING BLADE</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664" y="796541"/>
            <a:ext cx="2595781" cy="2685888"/>
          </a:xfrm>
          <a:prstGeom prst="rect">
            <a:avLst/>
          </a:prstGeom>
        </p:spPr>
      </p:pic>
      <p:sp>
        <p:nvSpPr>
          <p:cNvPr id="9" name="TextBox 8"/>
          <p:cNvSpPr txBox="1"/>
          <p:nvPr/>
        </p:nvSpPr>
        <p:spPr>
          <a:xfrm>
            <a:off x="6965918" y="3112149"/>
            <a:ext cx="2601073" cy="369332"/>
          </a:xfrm>
          <a:prstGeom prst="rect">
            <a:avLst/>
          </a:prstGeom>
          <a:noFill/>
        </p:spPr>
        <p:txBody>
          <a:bodyPr wrap="square" rtlCol="0">
            <a:spAutoFit/>
          </a:bodyPr>
          <a:lstStyle/>
          <a:p>
            <a:r>
              <a:rPr lang="en-US" dirty="0" smtClean="0"/>
              <a:t>12V- 0.3 amp *5-10 hrs.</a:t>
            </a:r>
            <a:endParaRPr lang="en-US" dirty="0"/>
          </a:p>
        </p:txBody>
      </p:sp>
      <p:sp>
        <p:nvSpPr>
          <p:cNvPr id="10" name="Rectangle 9"/>
          <p:cNvSpPr/>
          <p:nvPr/>
        </p:nvSpPr>
        <p:spPr>
          <a:xfrm>
            <a:off x="7088465" y="837251"/>
            <a:ext cx="2355981" cy="338554"/>
          </a:xfrm>
          <a:prstGeom prst="rect">
            <a:avLst/>
          </a:prstGeom>
          <a:noFill/>
        </p:spPr>
        <p:txBody>
          <a:bodyPr wrap="squar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Dry cell battery</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a:xfrm rot="10800000">
            <a:off x="235129" y="3761997"/>
            <a:ext cx="3360571" cy="2108477"/>
          </a:xfrm>
          <a:prstGeom prst="rect">
            <a:avLst/>
          </a:prstGeom>
        </p:spPr>
      </p:pic>
      <p:sp>
        <p:nvSpPr>
          <p:cNvPr id="12" name="Rectangle 11"/>
          <p:cNvSpPr/>
          <p:nvPr/>
        </p:nvSpPr>
        <p:spPr>
          <a:xfrm>
            <a:off x="674773" y="5870474"/>
            <a:ext cx="2920928"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LEAD ACID </a:t>
            </a:r>
            <a:r>
              <a:rPr lang="en-US" sz="1600" dirty="0" smtClean="0">
                <a:ln w="0"/>
                <a:effectLst>
                  <a:outerShdw blurRad="38100" dist="19050" dir="2700000" algn="tl" rotWithShape="0">
                    <a:schemeClr val="dk1">
                      <a:alpha val="40000"/>
                    </a:schemeClr>
                  </a:outerShdw>
                </a:effectLst>
              </a:rPr>
              <a:t>BATTERY 3000 mah</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1789" y="3761997"/>
            <a:ext cx="3074129" cy="2097495"/>
          </a:xfrm>
          <a:prstGeom prst="rect">
            <a:avLst/>
          </a:prstGeom>
        </p:spPr>
      </p:pic>
      <p:sp>
        <p:nvSpPr>
          <p:cNvPr id="14" name="Rectangle 13"/>
          <p:cNvSpPr/>
          <p:nvPr/>
        </p:nvSpPr>
        <p:spPr>
          <a:xfrm>
            <a:off x="3891789" y="5859492"/>
            <a:ext cx="2884708"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lithium ion </a:t>
            </a:r>
            <a:r>
              <a:rPr lang="en-US" sz="1600" dirty="0" smtClean="0">
                <a:ln w="0"/>
                <a:effectLst>
                  <a:outerShdw blurRad="38100" dist="19050" dir="2700000" algn="tl" rotWithShape="0">
                    <a:schemeClr val="dk1">
                      <a:alpha val="40000"/>
                    </a:schemeClr>
                  </a:outerShdw>
                </a:effectLst>
              </a:rPr>
              <a:t>battery 1200 mah</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65918" y="3761998"/>
            <a:ext cx="2601073" cy="2054278"/>
          </a:xfrm>
          <a:prstGeom prst="rect">
            <a:avLst/>
          </a:prstGeom>
          <a:ln>
            <a:noFill/>
          </a:ln>
          <a:effectLst>
            <a:softEdge rad="112500"/>
          </a:effectLst>
        </p:spPr>
      </p:pic>
      <p:sp>
        <p:nvSpPr>
          <p:cNvPr id="16" name="Rectangle 15"/>
          <p:cNvSpPr/>
          <p:nvPr/>
        </p:nvSpPr>
        <p:spPr>
          <a:xfrm>
            <a:off x="7262006" y="5865708"/>
            <a:ext cx="2341923" cy="338554"/>
          </a:xfrm>
          <a:prstGeom prst="rect">
            <a:avLst/>
          </a:prstGeom>
          <a:noFill/>
        </p:spPr>
        <p:txBody>
          <a:bodyPr wrap="none" lIns="91440" tIns="45720" rIns="91440" bIns="45720">
            <a:spAutoFit/>
          </a:bodyPr>
          <a:lstStyle/>
          <a:p>
            <a:pPr algn="ctr"/>
            <a:r>
              <a:rPr lang="en-US" sz="1600" dirty="0"/>
              <a:t>Voltage Booster Module</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854009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860</TotalTime>
  <Words>902</Words>
  <Application>Microsoft Office PowerPoint</Application>
  <PresentationFormat>Widescreen</PresentationFormat>
  <Paragraphs>211</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Schoolbook</vt:lpstr>
      <vt:lpstr>Dutch801 XBd BT</vt:lpstr>
      <vt:lpstr>Times New Roman</vt:lpstr>
      <vt:lpstr>Trebuchet MS</vt:lpstr>
      <vt:lpstr>Wingdings</vt:lpstr>
      <vt:lpstr>Wingdings 3</vt:lpstr>
      <vt:lpstr>Facet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 India College of Technology  MECHANICAL ENGINEERING  DEPT.</dc:title>
  <dc:creator>Chandradip Mondal</dc:creator>
  <cp:lastModifiedBy>Chandradip</cp:lastModifiedBy>
  <cp:revision>56</cp:revision>
  <dcterms:created xsi:type="dcterms:W3CDTF">2019-05-14T21:22:44Z</dcterms:created>
  <dcterms:modified xsi:type="dcterms:W3CDTF">2020-02-14T17:35:54Z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3461532</vt:lpwstr>
  </property>
  <property fmtid="{D5CDD505-2E9C-101B-9397-08002B2CF9AE}" name="NXPowerLiteSettings" pid="3">
    <vt:lpwstr>C7000400038000</vt:lpwstr>
  </property>
  <property fmtid="{D5CDD505-2E9C-101B-9397-08002B2CF9AE}" name="NXPowerLiteVersion" pid="4">
    <vt:lpwstr>S9.0.1</vt:lpwstr>
  </property>
</Properties>
</file>