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10287000" cx="18288000"/>
  <p:notesSz cx="6858000" cy="9144000"/>
  <p:embeddedFontLst>
    <p:embeddedFont>
      <p:font typeface="Poppins"/>
      <p:regular r:id="rId19"/>
      <p:bold r:id="rId20"/>
      <p:italic r:id="rId21"/>
      <p:boldItalic r:id="rId22"/>
    </p:embeddedFont>
    <p:embeddedFont>
      <p:font typeface="JetBrains Mono Medium"/>
      <p:regular r:id="rId23"/>
      <p:bold r:id="rId24"/>
      <p:italic r:id="rId25"/>
      <p:boldItalic r:id="rId26"/>
    </p:embeddedFont>
    <p:embeddedFont>
      <p:font typeface="Poppins Medium"/>
      <p:regular r:id="rId27"/>
      <p:bold r:id="rId28"/>
      <p:italic r:id="rId29"/>
      <p:boldItalic r:id="rId30"/>
    </p:embeddedFont>
    <p:embeddedFont>
      <p:font typeface="Work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  <p15:guide id="2" orient="horz" pos="1065">
          <p15:clr>
            <a:srgbClr val="9AA0A6"/>
          </p15:clr>
        </p15:guide>
        <p15:guide id="3" pos="936">
          <p15:clr>
            <a:srgbClr val="747775"/>
          </p15:clr>
        </p15:guide>
        <p15:guide id="4" orient="horz" pos="28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1065" orient="horz"/>
        <p:guide pos="936"/>
        <p:guide pos="2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JetBrainsMonoMedium-bold.fntdata"/><Relationship Id="rId23" Type="http://schemas.openxmlformats.org/officeDocument/2006/relationships/font" Target="fonts/JetBrainsMon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JetBrainsMonoMedium-boldItalic.fntdata"/><Relationship Id="rId25" Type="http://schemas.openxmlformats.org/officeDocument/2006/relationships/font" Target="fonts/JetBrainsMonoMedium-italic.fntdata"/><Relationship Id="rId28" Type="http://schemas.openxmlformats.org/officeDocument/2006/relationships/font" Target="fonts/PoppinsMedium-bold.fntdata"/><Relationship Id="rId27" Type="http://schemas.openxmlformats.org/officeDocument/2006/relationships/font" Target="fonts/Poppins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regular.fntdata"/><Relationship Id="rId30" Type="http://schemas.openxmlformats.org/officeDocument/2006/relationships/font" Target="fonts/Poppins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WorkSans-italic.fntdata"/><Relationship Id="rId10" Type="http://schemas.openxmlformats.org/officeDocument/2006/relationships/slide" Target="slides/slide4.xml"/><Relationship Id="rId32" Type="http://schemas.openxmlformats.org/officeDocument/2006/relationships/font" Target="fonts/Work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Work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ebf68c8b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68" name="Google Shape;268;g22ebf68c8b8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ebf68c8b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80" name="Google Shape;280;g22ebf68c8b8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98c75f7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398c75f7e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bb531739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4" name="Google Shape;184;g24bb531739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ebf68c8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6" name="Google Shape;196;g22ebf68c8b8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ebf68c8b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8" name="Google Shape;208;g22ebf68c8b8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ebf68c8b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0" name="Google Shape;220;g22ebf68c8b8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ebf68c8b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2" name="Google Shape;232;g22ebf68c8b8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ebf68c8b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4" name="Google Shape;244;g22ebf68c8b8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ebf68c8b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56" name="Google Shape;256;g22ebf68c8b8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4681163"/>
            <a:ext cx="64845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Understanding the typography</a:t>
            </a:r>
            <a:endParaRPr b="1" sz="6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3700" y="1880950"/>
            <a:ext cx="8015276" cy="77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Text decoration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4"/>
          <p:cNvSpPr txBox="1"/>
          <p:nvPr/>
        </p:nvSpPr>
        <p:spPr>
          <a:xfrm>
            <a:off x="1657800" y="1690200"/>
            <a:ext cx="146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add &amp; remove underlines and line through, tailwind provides us with some very easy classes. Let's look into them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1734000" y="3147700"/>
            <a:ext cx="5163600" cy="24465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//to add underline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.underline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 to remove underline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.no-underline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//to add stick through line through text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.line-through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1734000" y="26619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8572375" y="2306950"/>
            <a:ext cx="7254900" cy="69507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class="underline" style="margin: 20px;"&gt;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&lt;span style="color: blue; font-weight: 800;"&gt;underline&lt;/span&gt;which is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Lorem ipsum dolor sit amet consectetur, adipisicing elit. Animi aspernatur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quasi quae nobis, fuga culpa suscipit praesentium vero, nostrum molestiae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quia incidunt odio voluptatem facilis inventore quaerat, placeat rem odit?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&lt;hr /&gt;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class="no-underline" style="margin: 20px;"&gt;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&lt;span style="color: blue; font-weight: 800;"&gt;no-underline&lt;/span&gt; which is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Lorem ipsum dolor sit amet consectetur, adipisicing elit. Animi aspernatur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quasi quae nobis, fuga culpa suscipit praesentium vero, nostrum molestiae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quia incidunt odio voluptatem facilis inventore quaerat, placeat rem odit?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class="line-through" style="margin: 20px;"&gt;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&lt;span style="color: blue; font-weight: 800;"&gt;line-through&lt;/span&gt; which is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Lorem ipsum dolor sit amet consectetur, adipisicing elit. Animi aspernatur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quasi quae nobis, fuga culpa suscipit praesentium vero, nostrum molestiae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quia incidunt odio voluptatem facilis inventore quaerat, placeat rem odit?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1734000" y="58623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7" name="Google Shape;277;p34"/>
          <p:cNvPicPr preferRelativeResize="0"/>
          <p:nvPr/>
        </p:nvPicPr>
        <p:blipFill rotWithShape="1">
          <a:blip r:embed="rId4">
            <a:alphaModFix/>
          </a:blip>
          <a:srcRect b="0" l="0" r="0" t="3362"/>
          <a:stretch/>
        </p:blipFill>
        <p:spPr>
          <a:xfrm>
            <a:off x="1734000" y="6460950"/>
            <a:ext cx="4869325" cy="3285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Text transform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5"/>
          <p:cNvSpPr txBox="1"/>
          <p:nvPr/>
        </p:nvSpPr>
        <p:spPr>
          <a:xfrm>
            <a:off x="1657800" y="1690200"/>
            <a:ext cx="146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Many of us don’t know this, actually CSS alone can do uppercase, it can do lowercase, and even capitalize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1734000" y="3147700"/>
            <a:ext cx="3789900" cy="24465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//to make text uppercase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.uppercase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//to make text lowercase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.lowercase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//to make text capitalize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.capitalize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//to make text to normal-case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.normal-case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1734000" y="26619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8572375" y="2306950"/>
            <a:ext cx="8890500" cy="63291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class="uppercase" style="margin: 20px;"&gt;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&lt;span style="color: blue; font-weight: 800;"&gt;uppercase&lt;/span&gt; which is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Lorem ipsum dolor sit amet consectetur, adipisicing elit. Animi aspernatur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quasi quae nobis, fuga culpa suscipit praesentium vero, nostrum molestiae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quia incidunt odio voluptatem facilis inventore quaerat, placeat rem odit?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&lt;hr /&gt;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class="lowercase" style="margin: 20px;"&gt;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&lt;span style="color: blue; font-weight: 800;"&gt;lowercase&lt;/span&gt; which is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Lorem ipsum dolor sit amet consectetur, adipisicing elit. Animi aspernatur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quasi quae nobis, fuga culpa suscipit praesentium vero, nostrum molestiae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quia incidunt odio voluptatem facilis inventore quaerat, placeat rem odit?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&lt;hr /&gt;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class="capitalize" style="margin: 20px;"&gt;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&lt;span style="color: blue; font-weight: 800;"&gt;capitalize&lt;/span&gt; which is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Lorem ipsum dolor sit amet consectetur, adipisicing elit. Animi aspernatur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quasi quae nobis, fuga culpa suscipit praesentium vero, nostrum molestiae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quia incidunt odio voluptatem facilis inventore quaerat, placeat rem odit?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&lt;hr /&gt;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class="normal-case" style="margin: 20px;"&gt;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&lt;span style="color: blue; font-weight: 800;"&gt;normal-case&lt;/span&gt; which is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Lorem ipsum dolor sit amet consectetur, adipisicing elit. Animi aspernatur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quasi quae nobis, fuga culpa suscipit praesentium vero, nostrum molestiae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quia incidunt odio voluptatem facilis inventore quaerat, placeat rem odit?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88" name="Google Shape;288;p35"/>
          <p:cNvSpPr txBox="1"/>
          <p:nvPr/>
        </p:nvSpPr>
        <p:spPr>
          <a:xfrm>
            <a:off x="1734000" y="58623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9" name="Google Shape;289;p35"/>
          <p:cNvPicPr preferRelativeResize="0"/>
          <p:nvPr/>
        </p:nvPicPr>
        <p:blipFill rotWithShape="1">
          <a:blip r:embed="rId4">
            <a:alphaModFix/>
          </a:blip>
          <a:srcRect b="0" l="0" r="0" t="3716"/>
          <a:stretch/>
        </p:blipFill>
        <p:spPr>
          <a:xfrm>
            <a:off x="1723350" y="6498200"/>
            <a:ext cx="6273689" cy="27594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5" name="Google Shape;295;p36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6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36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1657800" y="1690200"/>
            <a:ext cx="9290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Font Family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Text Size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Font Weight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Text align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Italics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Letter spacing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Line height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Text decoration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Text transform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Font Family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1657800" y="1690200"/>
            <a:ext cx="108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There are three major families that you can use with Tailwind. Sans, serif, and mono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1734000" y="2995300"/>
            <a:ext cx="3626400" cy="7998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.font-{family}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1734000" y="2509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8287200" y="2509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1734000" y="4519300"/>
            <a:ext cx="4296900" cy="13692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&lt;body class='font-mono'&gt;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&lt;p&gt;hello, now im in mono font&lt;/p&gt;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&lt;/body&gt;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 rotWithShape="1">
          <a:blip r:embed="rId4">
            <a:alphaModFix/>
          </a:blip>
          <a:srcRect b="62200" l="50307" r="32564" t="23827"/>
          <a:stretch/>
        </p:blipFill>
        <p:spPr>
          <a:xfrm>
            <a:off x="8287200" y="2995300"/>
            <a:ext cx="3967250" cy="1830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Text Size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/>
        </p:nvSpPr>
        <p:spPr>
          <a:xfrm>
            <a:off x="1657800" y="1690200"/>
            <a:ext cx="108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There are three major families that you can use with Tailwind. Sans, serif, and mono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1734000" y="2995300"/>
            <a:ext cx="3626400" cy="7998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.text-{size}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1734000" y="2509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287200" y="2509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1734000" y="4519300"/>
            <a:ext cx="4296900" cy="13692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&lt;p class='text-6xl'&gt;hello, im big text&lt;/p&gt;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 rotWithShape="1">
          <a:blip r:embed="rId4">
            <a:alphaModFix/>
          </a:blip>
          <a:srcRect b="52820" l="50166" r="18422" t="31268"/>
          <a:stretch/>
        </p:blipFill>
        <p:spPr>
          <a:xfrm>
            <a:off x="8287200" y="2995300"/>
            <a:ext cx="4108202" cy="1171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Font Weight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/>
        </p:nvSpPr>
        <p:spPr>
          <a:xfrm>
            <a:off x="1657800" y="1690200"/>
            <a:ext cx="108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Now let's have a look into the tailwind classes for font weight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1734000" y="2995300"/>
            <a:ext cx="3626400" cy="7998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.font-{weight}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1734000" y="2509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744400" y="2509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734000" y="4519300"/>
            <a:ext cx="6063300" cy="11715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&lt;span&gt;Im some &lt;/span&gt;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&lt;span class='font-extrabold'&gt;Extra Bold&lt;span&gt;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17" name="Google Shape;217;p29"/>
          <p:cNvPicPr preferRelativeResize="0"/>
          <p:nvPr/>
        </p:nvPicPr>
        <p:blipFill rotWithShape="1">
          <a:blip r:embed="rId4">
            <a:alphaModFix/>
          </a:blip>
          <a:srcRect b="61500" l="29850" r="58805" t="32721"/>
          <a:stretch/>
        </p:blipFill>
        <p:spPr>
          <a:xfrm>
            <a:off x="8744400" y="2995300"/>
            <a:ext cx="4088534" cy="117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Text align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/>
          <p:nvPr/>
        </p:nvSpPr>
        <p:spPr>
          <a:xfrm>
            <a:off x="1657800" y="1690200"/>
            <a:ext cx="108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align text using Tailwind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1734000" y="2995300"/>
            <a:ext cx="3626400" cy="7998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.text-{align}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1734000" y="2509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1734000" y="4062100"/>
            <a:ext cx="10969500" cy="2121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class="text-center" style="margin-top: 20px;"&gt;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&lt;span style="color: blue; font-weight: 800;"&gt;text center&lt;/span&gt; which is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Lorem ipsum dolor sit amet consectetur, adipisicing elit. Animi aspernatur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quasi quae nobis, fuga culpa suscipit praesentium vero, nostrum molestiae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quia incidunt odio voluptatem facilis inventore quaerat, placeat rem odit?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1734000" y="66243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 rotWithShape="1">
          <a:blip r:embed="rId4">
            <a:alphaModFix/>
          </a:blip>
          <a:srcRect b="71624" l="0" r="0" t="8989"/>
          <a:stretch/>
        </p:blipFill>
        <p:spPr>
          <a:xfrm>
            <a:off x="1734000" y="7172950"/>
            <a:ext cx="13839900" cy="89135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Italics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/>
          <p:nvPr/>
        </p:nvSpPr>
        <p:spPr>
          <a:xfrm>
            <a:off x="1657800" y="1690200"/>
            <a:ext cx="108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Lets see the not so commonly used text styling which is italics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1734000" y="2690500"/>
            <a:ext cx="3626400" cy="7998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.italic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.not-talic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1734000" y="22047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1734000" y="3604900"/>
            <a:ext cx="10348200" cy="3876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class="italic" style="margin: 20px;"&gt;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&lt;span style="color: blue; font-weight: 800;"&gt;italic&lt;/span&gt; which is Lorem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ipsum dolor sit amet consectetur, adipisicing elit. Animi aspernatur quasi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quae nobis, fuga culpa suscipit praesentium vero, nostrum molestiae quia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incidunt odio voluptatem facilis inventore quaerat, placeat rem odit?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&lt;hr /&gt;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class="not-italic" style="margin: 20px;"&gt;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&lt;span style="color: blue; font-weight: 800;"&gt;text right&lt;/span&gt; which is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Lorem ipsum dolor sit amet consectetur, adipisicing elit. Animi aspernatur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quasi quae nobis, fuga culpa suscipit praesentium vero, nostrum molestiae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quia incidunt odio voluptatem facilis inventore quaerat, placeat rem odit?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1734000" y="76911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1" name="Google Shape;241;p31"/>
          <p:cNvPicPr preferRelativeResize="0"/>
          <p:nvPr/>
        </p:nvPicPr>
        <p:blipFill rotWithShape="1">
          <a:blip r:embed="rId4">
            <a:alphaModFix/>
          </a:blip>
          <a:srcRect b="0" l="0" r="2496" t="9247"/>
          <a:stretch/>
        </p:blipFill>
        <p:spPr>
          <a:xfrm>
            <a:off x="1734000" y="8230400"/>
            <a:ext cx="7529275" cy="1387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Letter spacing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2"/>
          <p:cNvSpPr txBox="1"/>
          <p:nvPr/>
        </p:nvSpPr>
        <p:spPr>
          <a:xfrm>
            <a:off x="1657800" y="1690200"/>
            <a:ext cx="108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How much space there is between letters, that's where we use the letter spacing classes.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1734000" y="3147700"/>
            <a:ext cx="3626400" cy="615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.tracking-{spacing}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1734000" y="26619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8572375" y="2514050"/>
            <a:ext cx="8516400" cy="69510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class="tracking-tighter" style="margin: 20px;"&gt;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&lt;span style="color: blue; font-weight: 800;"&gt;tighter:&lt;/span&gt;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this have letter spacing as tighter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&lt;hr /&gt;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class="tracking-tight" style="margin: 20px;"&gt;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&lt;span style="color: blue; font-weight: 800;"&gt;tight:&lt;/span&gt;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this have letter spacing as tight&lt;/div&gt;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&lt;hr /&gt;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class="tracking-normal" style="margin: 20px;"&gt;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&lt;span style="color: blue; font-weight: 800;"&gt;normal:&lt;/span&gt;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this have letter spacing as normal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&lt;hr /&gt;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class="tracking-wide" style="margin: 20px;"&gt;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&lt;span style="color: blue; font-weight: 800;"&gt;wide:&lt;/span&gt;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this have letter spacing as wide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&lt;hr /&gt;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class="tracking-wider" style="margin: 20px;"&gt;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&lt;span style="color: blue; font-weight: 800;"&gt;wider:&lt;/span&gt;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this have letter spacing as wider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&lt;hr /&gt;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class="tracking-widest" style="margin: 20px;"&gt;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&lt;span style="color: blue; font-weight: 800;"&gt;widest:&lt;/span&gt;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this have letter spacing as widest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1734000" y="42621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3" name="Google Shape;253;p32"/>
          <p:cNvPicPr preferRelativeResize="0"/>
          <p:nvPr/>
        </p:nvPicPr>
        <p:blipFill rotWithShape="1">
          <a:blip r:embed="rId4">
            <a:alphaModFix/>
          </a:blip>
          <a:srcRect b="7142" l="0" r="0" t="3468"/>
          <a:stretch/>
        </p:blipFill>
        <p:spPr>
          <a:xfrm>
            <a:off x="1734000" y="4759100"/>
            <a:ext cx="5490150" cy="3026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Line Height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3"/>
          <p:cNvSpPr txBox="1"/>
          <p:nvPr/>
        </p:nvSpPr>
        <p:spPr>
          <a:xfrm>
            <a:off x="1657800" y="1690200"/>
            <a:ext cx="108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space between adjacent lines can be adjusted using line height class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1734000" y="3147700"/>
            <a:ext cx="3626400" cy="615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.leading-{spacing}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1734000" y="26619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8572375" y="2306950"/>
            <a:ext cx="7254900" cy="73653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class="leading-none" style="margin: 20px;"&gt;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&lt;span style="color: blue; font-weight: 800;"&gt;leading-none&lt;/span&gt; which is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Lorem ipsum dolor sit amet consectetur, adipisicing elit. Animi aspernatur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quasi quae nobis, fuga culpa suscipit praesentium vero, nostrum molestiae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quia incidunt odio voluptatem facilis inventore quaerat, placeat rem odit?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&lt;hr /&gt;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class="leading-tight" style="margin: 20px;"&gt;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&lt;span style="color: blue; font-weight: 800;"&gt;leading-tight&lt;/span&gt; which is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Lorem ipsum dolor sit amet consectetur, adipisicing elit. Animi aspernatur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quasi quae nobis, fuga culpa suscipit praesentium vero, nostrum molestiae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quia incidunt odio voluptatem facilis inventore quaerat, placeat rem odit?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class="leading-snug" style="margin: 20px;"&gt;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&lt;span style="color: blue; font-weight: 800;"&gt;leading-snug&lt;/span&gt; which is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Lorem ipsum dolor sit amet consectetur, adipisicing elit. Animi aspernatur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quasi quae nobis, fuga culpa suscipit praesentium vero, nostrum molestiae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quia incidunt odio voluptatem facilis inventore quaerat, placeat rem odit?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&lt;hr /&gt;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class="leading-normal" style="margin: 20px;"&gt;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&lt;span style="color: blue; font-weight: 800;"&gt;leading-normal&lt;/span&gt; which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is Lorem ipsum dolor sit amet consectetur, adipisicing elit. Animi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aspernatur quasi quae nobis, fuga culpa suscipit praesentium vero, nostrum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molestiae quia incidunt odio voluptatem facilis inventore quaerat, placeat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rem odit?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&lt;hr /&gt;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class="leading-relaxed" style="margin: 20px;"&gt;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&lt;span style="color: blue; font-weight: 800;"&gt;leading-relaxed&lt;/span&gt; which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is Lorem ipsum dolor sit amet consectetur, adipisicing elit. Animi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aspernatur quasi quae nobis, fuga culpa suscipit praesentium vero, nostrum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molestiae quia incidunt odio voluptatem facilis inventore quaerat, placeat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rem odit?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&lt;hr /&gt;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class="leading-loose" style="margin: 20px;"&gt;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&lt;span style="color: blue; font-weight: 800;"&gt;leading-loose&lt;/span&gt; which is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Lorem ipsum dolor sit amet consectetur, adipisicing elit. Animi aspernatur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quasi quae nobis, fuga culpa suscipit praesentium vero, nostrum molestiae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quia incidunt odio voluptatem facilis inventore quaerat, placeat rem odit?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 sz="11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1734000" y="42621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5" name="Google Shape;265;p33"/>
          <p:cNvPicPr preferRelativeResize="0"/>
          <p:nvPr/>
        </p:nvPicPr>
        <p:blipFill rotWithShape="1">
          <a:blip r:embed="rId4">
            <a:alphaModFix/>
          </a:blip>
          <a:srcRect b="2153" l="0" r="0" t="2134"/>
          <a:stretch/>
        </p:blipFill>
        <p:spPr>
          <a:xfrm>
            <a:off x="1734000" y="4825675"/>
            <a:ext cx="3626399" cy="467665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