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Lst>
  <p:sldSz cy="10287000" cx="18288000"/>
  <p:notesSz cx="6858000" cy="9144000"/>
  <p:embeddedFontLst>
    <p:embeddedFont>
      <p:font typeface="Poppins"/>
      <p:regular r:id="rId15"/>
      <p:bold r:id="rId16"/>
      <p:italic r:id="rId17"/>
      <p:boldItalic r:id="rId18"/>
    </p:embeddedFont>
    <p:embeddedFont>
      <p:font typeface="JetBrains Mono Medium"/>
      <p:regular r:id="rId19"/>
      <p:bold r:id="rId20"/>
      <p:italic r:id="rId21"/>
      <p:boldItalic r:id="rId22"/>
    </p:embeddedFont>
    <p:embeddedFont>
      <p:font typeface="Poppins Medium"/>
      <p:regular r:id="rId23"/>
      <p:bold r:id="rId24"/>
      <p:italic r:id="rId25"/>
      <p:boldItalic r:id="rId26"/>
    </p:embeddedFont>
    <p:embeddedFont>
      <p:font typeface="Work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7DB8F7-4D24-4C61-AB76-A90367A59375}">
  <a:tblStyle styleId="{8E7DB8F7-4D24-4C61-AB76-A90367A5937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etBrainsMonoMedium-bold.fntdata"/><Relationship Id="rId22" Type="http://schemas.openxmlformats.org/officeDocument/2006/relationships/font" Target="fonts/JetBrainsMonoMedium-boldItalic.fntdata"/><Relationship Id="rId21" Type="http://schemas.openxmlformats.org/officeDocument/2006/relationships/font" Target="fonts/JetBrainsMonoMedium-italic.fntdata"/><Relationship Id="rId24" Type="http://schemas.openxmlformats.org/officeDocument/2006/relationships/font" Target="fonts/PoppinsMedium-bold.fntdata"/><Relationship Id="rId23" Type="http://schemas.openxmlformats.org/officeDocument/2006/relationships/font" Target="fonts/Poppi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oppinsMedium-boldItalic.fntdata"/><Relationship Id="rId25" Type="http://schemas.openxmlformats.org/officeDocument/2006/relationships/font" Target="fonts/PoppinsMedium-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WorkSans-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Work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Poppins-regular.fntdata"/><Relationship Id="rId14" Type="http://schemas.openxmlformats.org/officeDocument/2006/relationships/slide" Target="slides/slide7.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JetBrainsMonoMedium-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8c75f7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398c75f7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ecc6c023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2ecc6c023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cab0135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2ecab0135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ecab0135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1" name="Google Shape;201;g22ecab0135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ecab0135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7" name="Google Shape;217;g22ecab0135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681150"/>
            <a:ext cx="6484500" cy="217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000">
                <a:solidFill>
                  <a:srgbClr val="AA81E9"/>
                </a:solidFill>
                <a:latin typeface="Poppins"/>
                <a:ea typeface="Poppins"/>
                <a:cs typeface="Poppins"/>
                <a:sym typeface="Poppins"/>
              </a:rPr>
              <a:t>Responsive design</a:t>
            </a:r>
            <a:endParaRPr b="1" sz="6000">
              <a:solidFill>
                <a:srgbClr val="AA81E9"/>
              </a:solidFill>
              <a:latin typeface="Poppins"/>
              <a:ea typeface="Poppins"/>
              <a:cs typeface="Poppins"/>
              <a:sym typeface="Poppins"/>
            </a:endParaRPr>
          </a:p>
        </p:txBody>
      </p:sp>
      <p:pic>
        <p:nvPicPr>
          <p:cNvPr id="174" name="Google Shape;174;p25"/>
          <p:cNvPicPr preferRelativeResize="0"/>
          <p:nvPr/>
        </p:nvPicPr>
        <p:blipFill>
          <a:blip r:embed="rId4">
            <a:alphaModFix/>
          </a:blip>
          <a:stretch>
            <a:fillRect/>
          </a:stretch>
        </p:blipFill>
        <p:spPr>
          <a:xfrm>
            <a:off x="9833700" y="1880950"/>
            <a:ext cx="8015276" cy="777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Topics</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657800" y="1690200"/>
            <a:ext cx="92901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Introduction</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Responsive design</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Square Bracket Notation in Tailwind CSS</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Introduction</a:t>
            </a:r>
            <a:endParaRPr b="1" sz="4000">
              <a:solidFill>
                <a:srgbClr val="AA81E9"/>
              </a:solidFill>
              <a:latin typeface="Poppins"/>
              <a:ea typeface="Poppins"/>
              <a:cs typeface="Poppins"/>
              <a:sym typeface="Poppins"/>
            </a:endParaRPr>
          </a:p>
        </p:txBody>
      </p:sp>
      <p:pic>
        <p:nvPicPr>
          <p:cNvPr id="187" name="Google Shape;187;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8" name="Google Shape;188;p27"/>
          <p:cNvSpPr txBox="1"/>
          <p:nvPr/>
        </p:nvSpPr>
        <p:spPr>
          <a:xfrm>
            <a:off x="1657800" y="1690200"/>
            <a:ext cx="117000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Responsive design is an essential aspect of web development that ensures your website or web application looks and functions well across different devices and screen sizes. Tailwind CSS provides a comprehensive set of utilities and classes to create responsive designs efficiently.</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Responsive design</a:t>
            </a:r>
            <a:endParaRPr b="1" sz="4000">
              <a:solidFill>
                <a:srgbClr val="AA81E9"/>
              </a:solidFill>
              <a:latin typeface="Poppins"/>
              <a:ea typeface="Poppins"/>
              <a:cs typeface="Poppins"/>
              <a:sym typeface="Poppins"/>
            </a:endParaRPr>
          </a:p>
        </p:txBody>
      </p:sp>
      <p:pic>
        <p:nvPicPr>
          <p:cNvPr id="194" name="Google Shape;194;p28"/>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95" name="Google Shape;195;p28"/>
          <p:cNvSpPr txBox="1"/>
          <p:nvPr/>
        </p:nvSpPr>
        <p:spPr>
          <a:xfrm>
            <a:off x="1657800" y="1690200"/>
            <a:ext cx="117000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Tailwind CSS simplifies the process of building complex responsive interfaces by allowing you to apply utility classes conditionally at different breakpoints. This means you can effortlessly design responsive layouts directly in your HTML, without the need to write separate CSS code or navigate away from your markup.</a:t>
            </a:r>
            <a:endParaRPr sz="1800">
              <a:solidFill>
                <a:srgbClr val="FFFFFF"/>
              </a:solidFill>
              <a:latin typeface="Poppins Medium"/>
              <a:ea typeface="Poppins Medium"/>
              <a:cs typeface="Poppins Medium"/>
              <a:sym typeface="Poppins Medium"/>
            </a:endParaRPr>
          </a:p>
        </p:txBody>
      </p:sp>
      <p:sp>
        <p:nvSpPr>
          <p:cNvPr id="196" name="Google Shape;196;p28"/>
          <p:cNvSpPr txBox="1"/>
          <p:nvPr/>
        </p:nvSpPr>
        <p:spPr>
          <a:xfrm>
            <a:off x="11335200" y="4290700"/>
            <a:ext cx="3364800" cy="6156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{breakpoint}:{classes}</a:t>
            </a:r>
            <a:endParaRPr sz="1600">
              <a:solidFill>
                <a:srgbClr val="FFFFFF"/>
              </a:solidFill>
              <a:latin typeface="JetBrains Mono Medium"/>
              <a:ea typeface="JetBrains Mono Medium"/>
              <a:cs typeface="JetBrains Mono Medium"/>
              <a:sym typeface="JetBrains Mono Medium"/>
            </a:endParaRPr>
          </a:p>
        </p:txBody>
      </p:sp>
      <p:sp>
        <p:nvSpPr>
          <p:cNvPr id="197" name="Google Shape;197;p28"/>
          <p:cNvSpPr txBox="1"/>
          <p:nvPr/>
        </p:nvSpPr>
        <p:spPr>
          <a:xfrm>
            <a:off x="11335200" y="38049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Syntax:</a:t>
            </a:r>
            <a:endParaRPr b="1" sz="1800">
              <a:solidFill>
                <a:schemeClr val="lt1"/>
              </a:solidFill>
              <a:latin typeface="Poppins"/>
              <a:ea typeface="Poppins"/>
              <a:cs typeface="Poppins"/>
              <a:sym typeface="Poppins"/>
            </a:endParaRPr>
          </a:p>
        </p:txBody>
      </p:sp>
      <p:graphicFrame>
        <p:nvGraphicFramePr>
          <p:cNvPr id="198" name="Google Shape;198;p28"/>
          <p:cNvGraphicFramePr/>
          <p:nvPr/>
        </p:nvGraphicFramePr>
        <p:xfrm>
          <a:off x="1752600" y="3731575"/>
          <a:ext cx="3000000" cy="3000000"/>
        </p:xfrm>
        <a:graphic>
          <a:graphicData uri="http://schemas.openxmlformats.org/drawingml/2006/table">
            <a:tbl>
              <a:tblPr>
                <a:noFill/>
                <a:tableStyleId>{8E7DB8F7-4D24-4C61-AB76-A90367A59375}</a:tableStyleId>
              </a:tblPr>
              <a:tblGrid>
                <a:gridCol w="2342500"/>
                <a:gridCol w="2342500"/>
                <a:gridCol w="2977175"/>
              </a:tblGrid>
              <a:tr h="661325">
                <a:tc>
                  <a:txBody>
                    <a:bodyPr/>
                    <a:lstStyle/>
                    <a:p>
                      <a:pPr indent="0" lvl="0" marL="0" rtl="0" algn="l">
                        <a:spcBef>
                          <a:spcPts val="0"/>
                        </a:spcBef>
                        <a:spcAft>
                          <a:spcPts val="0"/>
                        </a:spcAft>
                        <a:buNone/>
                      </a:pPr>
                      <a:r>
                        <a:rPr lang="en" sz="1800">
                          <a:solidFill>
                            <a:schemeClr val="lt1"/>
                          </a:solidFill>
                          <a:latin typeface="Poppins Medium"/>
                          <a:ea typeface="Poppins Medium"/>
                          <a:cs typeface="Poppins Medium"/>
                          <a:sym typeface="Poppins Medium"/>
                        </a:rPr>
                        <a:t>Breakpoint </a:t>
                      </a:r>
                      <a:endParaRPr sz="1800">
                        <a:solidFill>
                          <a:schemeClr val="lt1"/>
                        </a:solidFill>
                        <a:latin typeface="Poppins Medium"/>
                        <a:ea typeface="Poppins Medium"/>
                        <a:cs typeface="Poppins Medium"/>
                        <a:sym typeface="Poppi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A81E9"/>
                    </a:solidFill>
                  </a:tcPr>
                </a:tc>
                <a:tc>
                  <a:txBody>
                    <a:bodyPr/>
                    <a:lstStyle/>
                    <a:p>
                      <a:pPr indent="0" lvl="0" marL="0" rtl="0" algn="l">
                        <a:spcBef>
                          <a:spcPts val="0"/>
                        </a:spcBef>
                        <a:spcAft>
                          <a:spcPts val="0"/>
                        </a:spcAft>
                        <a:buNone/>
                      </a:pPr>
                      <a:r>
                        <a:rPr lang="en" sz="1800">
                          <a:solidFill>
                            <a:schemeClr val="lt1"/>
                          </a:solidFill>
                          <a:latin typeface="Poppins Medium"/>
                          <a:ea typeface="Poppins Medium"/>
                          <a:cs typeface="Poppins Medium"/>
                          <a:sym typeface="Poppins Medium"/>
                        </a:rPr>
                        <a:t>Minimum width</a:t>
                      </a:r>
                      <a:endParaRPr sz="1800">
                        <a:solidFill>
                          <a:schemeClr val="lt1"/>
                        </a:solidFill>
                        <a:latin typeface="Poppins Medium"/>
                        <a:ea typeface="Poppins Medium"/>
                        <a:cs typeface="Poppins Medium"/>
                        <a:sym typeface="Poppi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A81E9"/>
                    </a:solidFill>
                  </a:tcPr>
                </a:tc>
                <a:tc>
                  <a:txBody>
                    <a:bodyPr/>
                    <a:lstStyle/>
                    <a:p>
                      <a:pPr indent="0" lvl="0" marL="0" rtl="0" algn="l">
                        <a:spcBef>
                          <a:spcPts val="0"/>
                        </a:spcBef>
                        <a:spcAft>
                          <a:spcPts val="0"/>
                        </a:spcAft>
                        <a:buNone/>
                      </a:pPr>
                      <a:r>
                        <a:rPr lang="en" sz="1800">
                          <a:solidFill>
                            <a:schemeClr val="lt1"/>
                          </a:solidFill>
                          <a:latin typeface="Poppins Medium"/>
                          <a:ea typeface="Poppins Medium"/>
                          <a:cs typeface="Poppins Medium"/>
                          <a:sym typeface="Poppins Medium"/>
                        </a:rPr>
                        <a:t>CSS</a:t>
                      </a:r>
                      <a:endParaRPr sz="1800">
                        <a:solidFill>
                          <a:schemeClr val="lt1"/>
                        </a:solidFill>
                        <a:latin typeface="Poppins Medium"/>
                        <a:ea typeface="Poppins Medium"/>
                        <a:cs typeface="Poppins Medium"/>
                        <a:sym typeface="Poppi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A81E9"/>
                    </a:solidFill>
                  </a:tcPr>
                </a:tc>
              </a:tr>
              <a:tr h="389950">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sm</a:t>
                      </a:r>
                      <a:endParaRPr sz="1800">
                        <a:solidFill>
                          <a:schemeClr val="dk1"/>
                        </a:solidFill>
                        <a:latin typeface="Poppins Medium"/>
                        <a:ea typeface="Poppins Medium"/>
                        <a:cs typeface="Poppins Medium"/>
                        <a:sym typeface="Poppins Medium"/>
                      </a:endParaRPr>
                    </a:p>
                  </a:txBody>
                  <a:tcPr marT="63500" marB="63500" marR="63500" marL="63500" anchor="ctr">
                    <a:lnT cap="flat" cmpd="sng" w="12700">
                      <a:solidFill>
                        <a:srgbClr val="FFFFFF"/>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640px</a:t>
                      </a:r>
                      <a:endParaRPr sz="1800">
                        <a:solidFill>
                          <a:schemeClr val="dk1"/>
                        </a:solidFill>
                        <a:latin typeface="Poppins Medium"/>
                        <a:ea typeface="Poppins Medium"/>
                        <a:cs typeface="Poppins Medium"/>
                        <a:sym typeface="Poppins Medium"/>
                      </a:endParaRPr>
                    </a:p>
                  </a:txBody>
                  <a:tcPr marT="63500" marB="63500" marR="63500" marL="63500" anchor="ctr">
                    <a:lnT cap="flat" cmpd="sng" w="12700">
                      <a:solidFill>
                        <a:srgbClr val="FFFFFF"/>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@media (min-width: 640px) { ... }</a:t>
                      </a:r>
                      <a:endParaRPr sz="1800">
                        <a:solidFill>
                          <a:schemeClr val="dk1"/>
                        </a:solidFill>
                        <a:latin typeface="Poppins Medium"/>
                        <a:ea typeface="Poppins Medium"/>
                        <a:cs typeface="Poppins Medium"/>
                        <a:sym typeface="Poppins Medium"/>
                      </a:endParaRPr>
                    </a:p>
                  </a:txBody>
                  <a:tcPr marT="63500" marB="63500" marR="63500" marL="63500" anchor="ctr">
                    <a:lnT cap="flat" cmpd="sng" w="12700">
                      <a:solidFill>
                        <a:srgbClr val="FFFFFF"/>
                      </a:solidFill>
                      <a:prstDash val="solid"/>
                      <a:round/>
                      <a:headEnd len="sm" w="sm" type="none"/>
                      <a:tailEnd len="sm" w="sm" type="none"/>
                    </a:lnT>
                    <a:solidFill>
                      <a:srgbClr val="EFEFEF"/>
                    </a:solidFill>
                  </a:tcPr>
                </a:tc>
              </a:tr>
              <a:tr h="389950">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md</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768px</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@media (min-width: 768px) { ... }</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r>
              <a:tr h="389950">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lg</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1024px</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@media (min-width: 1024px) { ... }</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r>
              <a:tr h="389950">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xl</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1280px</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@media (min-width: 1280px) { ... }</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r>
              <a:tr h="389950">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2xl</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1536px</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c>
                  <a:txBody>
                    <a:bodyPr/>
                    <a:lstStyle/>
                    <a:p>
                      <a:pPr indent="0" lvl="0" marL="0" rtl="0" algn="l">
                        <a:spcBef>
                          <a:spcPts val="0"/>
                        </a:spcBef>
                        <a:spcAft>
                          <a:spcPts val="0"/>
                        </a:spcAft>
                        <a:buNone/>
                      </a:pPr>
                      <a:r>
                        <a:rPr lang="en" sz="1800">
                          <a:solidFill>
                            <a:schemeClr val="dk1"/>
                          </a:solidFill>
                          <a:latin typeface="Poppins Medium"/>
                          <a:ea typeface="Poppins Medium"/>
                          <a:cs typeface="Poppins Medium"/>
                          <a:sym typeface="Poppins Medium"/>
                        </a:rPr>
                        <a:t>@media (min-width: 1536px) { ... }</a:t>
                      </a:r>
                      <a:endParaRPr sz="1800">
                        <a:solidFill>
                          <a:schemeClr val="dk1"/>
                        </a:solidFill>
                        <a:latin typeface="Poppins Medium"/>
                        <a:ea typeface="Poppins Medium"/>
                        <a:cs typeface="Poppins Medium"/>
                        <a:sym typeface="Poppins Medium"/>
                      </a:endParaRPr>
                    </a:p>
                  </a:txBody>
                  <a:tcPr marT="63500" marB="63500" marR="63500" marL="63500" anchor="ctr">
                    <a:solidFill>
                      <a:srgbClr val="EFEFE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Responsive design</a:t>
            </a:r>
            <a:endParaRPr b="1" sz="4000">
              <a:solidFill>
                <a:srgbClr val="AA81E9"/>
              </a:solidFill>
              <a:latin typeface="Poppins"/>
              <a:ea typeface="Poppins"/>
              <a:cs typeface="Poppins"/>
              <a:sym typeface="Poppins"/>
            </a:endParaRPr>
          </a:p>
        </p:txBody>
      </p:sp>
      <p:pic>
        <p:nvPicPr>
          <p:cNvPr id="204" name="Google Shape;204;p29"/>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05" name="Google Shape;205;p29"/>
          <p:cNvSpPr txBox="1"/>
          <p:nvPr/>
        </p:nvSpPr>
        <p:spPr>
          <a:xfrm>
            <a:off x="1657800" y="6151575"/>
            <a:ext cx="47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Screen size above 640 px to 767 px</a:t>
            </a:r>
            <a:endParaRPr sz="1800">
              <a:solidFill>
                <a:srgbClr val="FFFFFF"/>
              </a:solidFill>
              <a:latin typeface="Poppins Medium"/>
              <a:ea typeface="Poppins Medium"/>
              <a:cs typeface="Poppins Medium"/>
              <a:sym typeface="Poppins Medium"/>
            </a:endParaRPr>
          </a:p>
        </p:txBody>
      </p:sp>
      <p:sp>
        <p:nvSpPr>
          <p:cNvPr id="206" name="Google Shape;206;p29"/>
          <p:cNvSpPr txBox="1"/>
          <p:nvPr/>
        </p:nvSpPr>
        <p:spPr>
          <a:xfrm>
            <a:off x="1723350" y="2087025"/>
            <a:ext cx="6623400" cy="31029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&lt;!DOCTYPE html&gt;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&lt;html&gt;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&lt;head&gt;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&lt;script src="https://cdn.tailwindcss.com"&gt;&lt;/script&gt;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&lt;/head&gt;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&lt;body&gt;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&lt;div class='m-2 w-60 sm:w-72 md:w-80 lg:w-96 h-96 bg-blue-900'&gt;&lt;/div&gt;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&lt;/body&gt;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&lt;/html&gt;</a:t>
            </a:r>
            <a:endParaRPr sz="1600">
              <a:solidFill>
                <a:srgbClr val="FFFFFF"/>
              </a:solidFill>
              <a:latin typeface="JetBrains Mono Medium"/>
              <a:ea typeface="JetBrains Mono Medium"/>
              <a:cs typeface="JetBrains Mono Medium"/>
              <a:sym typeface="JetBrains Mono Medium"/>
            </a:endParaRPr>
          </a:p>
        </p:txBody>
      </p:sp>
      <p:sp>
        <p:nvSpPr>
          <p:cNvPr id="207" name="Google Shape;207;p29"/>
          <p:cNvSpPr txBox="1"/>
          <p:nvPr/>
        </p:nvSpPr>
        <p:spPr>
          <a:xfrm>
            <a:off x="10486350" y="1906075"/>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Result:</a:t>
            </a:r>
            <a:endParaRPr b="1" sz="1800">
              <a:solidFill>
                <a:schemeClr val="lt1"/>
              </a:solidFill>
              <a:latin typeface="Poppins"/>
              <a:ea typeface="Poppins"/>
              <a:cs typeface="Poppins"/>
              <a:sym typeface="Poppins"/>
            </a:endParaRPr>
          </a:p>
        </p:txBody>
      </p:sp>
      <p:sp>
        <p:nvSpPr>
          <p:cNvPr id="208" name="Google Shape;208;p29"/>
          <p:cNvSpPr txBox="1"/>
          <p:nvPr/>
        </p:nvSpPr>
        <p:spPr>
          <a:xfrm>
            <a:off x="10410150" y="2367775"/>
            <a:ext cx="47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Screen size from 0 px to 639 px</a:t>
            </a:r>
            <a:endParaRPr sz="1800">
              <a:solidFill>
                <a:srgbClr val="FFFFFF"/>
              </a:solidFill>
              <a:latin typeface="Poppins Medium"/>
              <a:ea typeface="Poppins Medium"/>
              <a:cs typeface="Poppins Medium"/>
              <a:sym typeface="Poppins Medium"/>
            </a:endParaRPr>
          </a:p>
        </p:txBody>
      </p:sp>
      <p:pic>
        <p:nvPicPr>
          <p:cNvPr id="209" name="Google Shape;209;p29"/>
          <p:cNvPicPr preferRelativeResize="0"/>
          <p:nvPr/>
        </p:nvPicPr>
        <p:blipFill rotWithShape="1">
          <a:blip r:embed="rId4">
            <a:alphaModFix/>
          </a:blip>
          <a:srcRect b="5131" l="79235" r="0" t="30811"/>
          <a:stretch/>
        </p:blipFill>
        <p:spPr>
          <a:xfrm>
            <a:off x="10542650" y="2829475"/>
            <a:ext cx="1662600" cy="2886275"/>
          </a:xfrm>
          <a:prstGeom prst="rect">
            <a:avLst/>
          </a:prstGeom>
          <a:noFill/>
          <a:ln>
            <a:noFill/>
          </a:ln>
        </p:spPr>
      </p:pic>
      <p:sp>
        <p:nvSpPr>
          <p:cNvPr id="210" name="Google Shape;210;p29"/>
          <p:cNvSpPr txBox="1"/>
          <p:nvPr/>
        </p:nvSpPr>
        <p:spPr>
          <a:xfrm>
            <a:off x="6915600" y="6151575"/>
            <a:ext cx="47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Screen size above 768 px to 1023 px</a:t>
            </a:r>
            <a:endParaRPr sz="1800">
              <a:solidFill>
                <a:srgbClr val="FFFFFF"/>
              </a:solidFill>
              <a:latin typeface="Poppins Medium"/>
              <a:ea typeface="Poppins Medium"/>
              <a:cs typeface="Poppins Medium"/>
              <a:sym typeface="Poppins Medium"/>
            </a:endParaRPr>
          </a:p>
        </p:txBody>
      </p:sp>
      <p:sp>
        <p:nvSpPr>
          <p:cNvPr id="211" name="Google Shape;211;p29"/>
          <p:cNvSpPr txBox="1"/>
          <p:nvPr/>
        </p:nvSpPr>
        <p:spPr>
          <a:xfrm>
            <a:off x="12021000" y="6151575"/>
            <a:ext cx="47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Screen size 1024 px and above</a:t>
            </a:r>
            <a:endParaRPr sz="1800">
              <a:solidFill>
                <a:srgbClr val="FFFFFF"/>
              </a:solidFill>
              <a:latin typeface="Poppins Medium"/>
              <a:ea typeface="Poppins Medium"/>
              <a:cs typeface="Poppins Medium"/>
              <a:sym typeface="Poppins Medium"/>
            </a:endParaRPr>
          </a:p>
        </p:txBody>
      </p:sp>
      <p:pic>
        <p:nvPicPr>
          <p:cNvPr id="212" name="Google Shape;212;p29"/>
          <p:cNvPicPr preferRelativeResize="0"/>
          <p:nvPr/>
        </p:nvPicPr>
        <p:blipFill rotWithShape="1">
          <a:blip r:embed="rId5">
            <a:alphaModFix/>
          </a:blip>
          <a:srcRect b="4315" l="56312" r="0" t="30782"/>
          <a:stretch/>
        </p:blipFill>
        <p:spPr>
          <a:xfrm>
            <a:off x="1723350" y="6847924"/>
            <a:ext cx="2167321" cy="1812966"/>
          </a:xfrm>
          <a:prstGeom prst="rect">
            <a:avLst/>
          </a:prstGeom>
          <a:noFill/>
          <a:ln>
            <a:noFill/>
          </a:ln>
        </p:spPr>
      </p:pic>
      <p:pic>
        <p:nvPicPr>
          <p:cNvPr id="213" name="Google Shape;213;p29"/>
          <p:cNvPicPr preferRelativeResize="0"/>
          <p:nvPr/>
        </p:nvPicPr>
        <p:blipFill rotWithShape="1">
          <a:blip r:embed="rId6">
            <a:alphaModFix/>
          </a:blip>
          <a:srcRect b="4577" l="42025" r="0" t="31134"/>
          <a:stretch/>
        </p:blipFill>
        <p:spPr>
          <a:xfrm>
            <a:off x="6992809" y="6847924"/>
            <a:ext cx="3135125" cy="1949351"/>
          </a:xfrm>
          <a:prstGeom prst="rect">
            <a:avLst/>
          </a:prstGeom>
          <a:noFill/>
          <a:ln>
            <a:noFill/>
          </a:ln>
        </p:spPr>
      </p:pic>
      <p:pic>
        <p:nvPicPr>
          <p:cNvPr id="214" name="Google Shape;214;p29"/>
          <p:cNvPicPr preferRelativeResize="0"/>
          <p:nvPr/>
        </p:nvPicPr>
        <p:blipFill rotWithShape="1">
          <a:blip r:embed="rId7">
            <a:alphaModFix/>
          </a:blip>
          <a:srcRect b="4690" l="5979" r="0" t="30706"/>
          <a:stretch/>
        </p:blipFill>
        <p:spPr>
          <a:xfrm>
            <a:off x="12148943" y="6779725"/>
            <a:ext cx="5038082" cy="19493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Square Bracket Notation in Tailwind CSS</a:t>
            </a:r>
            <a:endParaRPr b="1" sz="4000">
              <a:solidFill>
                <a:srgbClr val="AA81E9"/>
              </a:solidFill>
              <a:latin typeface="Poppins"/>
              <a:ea typeface="Poppins"/>
              <a:cs typeface="Poppins"/>
              <a:sym typeface="Poppins"/>
            </a:endParaRPr>
          </a:p>
        </p:txBody>
      </p:sp>
      <p:pic>
        <p:nvPicPr>
          <p:cNvPr id="220" name="Google Shape;220;p30"/>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21" name="Google Shape;221;p30"/>
          <p:cNvSpPr txBox="1"/>
          <p:nvPr/>
        </p:nvSpPr>
        <p:spPr>
          <a:xfrm>
            <a:off x="1657800" y="1690200"/>
            <a:ext cx="11700000" cy="17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This Tailwind CSS feature allows the developer to include custom CSS values instead of using the default predefined Utility classes. When building the application, this feature gives the developer the freedom to abandon the limitations of the theme and adopt a modern strategy as needed. This helps developers to write the custom css within tailwind itself. Moreover, It allows you to use the classes dynamically.</a:t>
            </a:r>
            <a:endParaRPr sz="1800">
              <a:solidFill>
                <a:srgbClr val="FFFFFF"/>
              </a:solidFill>
              <a:latin typeface="Poppins Medium"/>
              <a:ea typeface="Poppins Medium"/>
              <a:cs typeface="Poppins Medium"/>
              <a:sym typeface="Poppins Medium"/>
            </a:endParaRPr>
          </a:p>
        </p:txBody>
      </p:sp>
      <p:sp>
        <p:nvSpPr>
          <p:cNvPr id="222" name="Google Shape;222;p30"/>
          <p:cNvSpPr txBox="1"/>
          <p:nvPr/>
        </p:nvSpPr>
        <p:spPr>
          <a:xfrm>
            <a:off x="1734000" y="4290700"/>
            <a:ext cx="3364800" cy="6156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Property-[Custom Value]</a:t>
            </a:r>
            <a:endParaRPr sz="1600">
              <a:solidFill>
                <a:srgbClr val="FFFFFF"/>
              </a:solidFill>
              <a:latin typeface="JetBrains Mono Medium"/>
              <a:ea typeface="JetBrains Mono Medium"/>
              <a:cs typeface="JetBrains Mono Medium"/>
              <a:sym typeface="JetBrains Mono Medium"/>
            </a:endParaRPr>
          </a:p>
        </p:txBody>
      </p:sp>
      <p:sp>
        <p:nvSpPr>
          <p:cNvPr id="223" name="Google Shape;223;p30"/>
          <p:cNvSpPr txBox="1"/>
          <p:nvPr/>
        </p:nvSpPr>
        <p:spPr>
          <a:xfrm>
            <a:off x="1734000" y="38049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Syntax:</a:t>
            </a:r>
            <a:endParaRPr b="1" sz="1800">
              <a:solidFill>
                <a:schemeClr val="lt1"/>
              </a:solidFill>
              <a:latin typeface="Poppins"/>
              <a:ea typeface="Poppins"/>
              <a:cs typeface="Poppins"/>
              <a:sym typeface="Poppins"/>
            </a:endParaRPr>
          </a:p>
        </p:txBody>
      </p:sp>
      <p:sp>
        <p:nvSpPr>
          <p:cNvPr id="224" name="Google Shape;224;p30"/>
          <p:cNvSpPr txBox="1"/>
          <p:nvPr/>
        </p:nvSpPr>
        <p:spPr>
          <a:xfrm>
            <a:off x="8134800" y="4290700"/>
            <a:ext cx="6237000" cy="8355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&lt;div class="bg-[red] w-[400px] h-[400px]"&gt;hello&lt;/div&gt;</a:t>
            </a:r>
            <a:endParaRPr sz="1600">
              <a:solidFill>
                <a:srgbClr val="FFFFFF"/>
              </a:solidFill>
              <a:latin typeface="JetBrains Mono Medium"/>
              <a:ea typeface="JetBrains Mono Medium"/>
              <a:cs typeface="JetBrains Mono Medium"/>
              <a:sym typeface="JetBrains Mono Medium"/>
            </a:endParaRPr>
          </a:p>
        </p:txBody>
      </p:sp>
      <p:sp>
        <p:nvSpPr>
          <p:cNvPr id="225" name="Google Shape;225;p30"/>
          <p:cNvSpPr txBox="1"/>
          <p:nvPr/>
        </p:nvSpPr>
        <p:spPr>
          <a:xfrm>
            <a:off x="8134800" y="38049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Example:</a:t>
            </a:r>
            <a:endParaRPr b="1" sz="1800">
              <a:solidFill>
                <a:schemeClr val="lt1"/>
              </a:solidFill>
              <a:latin typeface="Poppins"/>
              <a:ea typeface="Poppins"/>
              <a:cs typeface="Poppins"/>
              <a:sym typeface="Poppins"/>
            </a:endParaRPr>
          </a:p>
        </p:txBody>
      </p:sp>
      <p:pic>
        <p:nvPicPr>
          <p:cNvPr id="226" name="Google Shape;226;p30"/>
          <p:cNvPicPr preferRelativeResize="0"/>
          <p:nvPr/>
        </p:nvPicPr>
        <p:blipFill rotWithShape="1">
          <a:blip r:embed="rId4">
            <a:alphaModFix/>
          </a:blip>
          <a:srcRect b="17512" l="50000" r="9136" t="30382"/>
          <a:stretch/>
        </p:blipFill>
        <p:spPr>
          <a:xfrm>
            <a:off x="1734000" y="6377125"/>
            <a:ext cx="3512250" cy="2509850"/>
          </a:xfrm>
          <a:prstGeom prst="rect">
            <a:avLst/>
          </a:prstGeom>
          <a:noFill/>
          <a:ln>
            <a:noFill/>
          </a:ln>
        </p:spPr>
      </p:pic>
      <p:sp>
        <p:nvSpPr>
          <p:cNvPr id="227" name="Google Shape;227;p30"/>
          <p:cNvSpPr txBox="1"/>
          <p:nvPr/>
        </p:nvSpPr>
        <p:spPr>
          <a:xfrm>
            <a:off x="1734000" y="577070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Result:</a:t>
            </a:r>
            <a:endParaRPr b="1" sz="18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3" name="Google Shape;233;p31"/>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31"/>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