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10287000" cx="18288000"/>
  <p:notesSz cx="6858000" cy="9144000"/>
  <p:embeddedFontLst>
    <p:embeddedFont>
      <p:font typeface="Poppins"/>
      <p:regular r:id="rId15"/>
      <p:bold r:id="rId16"/>
      <p:italic r:id="rId17"/>
      <p:boldItalic r:id="rId18"/>
    </p:embeddedFont>
    <p:embeddedFont>
      <p:font typeface="JetBrains Mono Medium"/>
      <p:regular r:id="rId19"/>
      <p:bold r:id="rId20"/>
      <p:italic r:id="rId21"/>
      <p:boldItalic r:id="rId22"/>
    </p:embeddedFont>
    <p:embeddedFont>
      <p:font typeface="Poppins Medium"/>
      <p:regular r:id="rId23"/>
      <p:bold r:id="rId24"/>
      <p:italic r:id="rId25"/>
      <p:boldItalic r:id="rId26"/>
    </p:embeddedFont>
    <p:embeddedFont>
      <p:font typeface="Work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90">
          <p15:clr>
            <a:srgbClr val="9AA0A6"/>
          </p15:clr>
        </p15:guide>
        <p15:guide id="2" orient="horz" pos="1257">
          <p15:clr>
            <a:srgbClr val="9AA0A6"/>
          </p15:clr>
        </p15:guide>
        <p15:guide id="3" orient="horz" pos="16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90"/>
        <p:guide pos="1257" orient="horz"/>
        <p:guide pos="16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etBrainsMonoMedium-bold.fntdata"/><Relationship Id="rId22" Type="http://schemas.openxmlformats.org/officeDocument/2006/relationships/font" Target="fonts/JetBrainsMonoMedium-boldItalic.fntdata"/><Relationship Id="rId21" Type="http://schemas.openxmlformats.org/officeDocument/2006/relationships/font" Target="fonts/JetBrainsMonoMedium-italic.fntdata"/><Relationship Id="rId24" Type="http://schemas.openxmlformats.org/officeDocument/2006/relationships/font" Target="fonts/PoppinsMedium-bold.fntdata"/><Relationship Id="rId23" Type="http://schemas.openxmlformats.org/officeDocument/2006/relationships/font" Target="fonts/PoppinsMedium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Medium-boldItalic.fntdata"/><Relationship Id="rId25" Type="http://schemas.openxmlformats.org/officeDocument/2006/relationships/font" Target="fonts/PoppinsMedium-italic.fntdata"/><Relationship Id="rId28" Type="http://schemas.openxmlformats.org/officeDocument/2006/relationships/font" Target="fonts/WorkSans-bold.fntdata"/><Relationship Id="rId27" Type="http://schemas.openxmlformats.org/officeDocument/2006/relationships/font" Target="fonts/Work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Work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Poppins-regular.fntdata"/><Relationship Id="rId14" Type="http://schemas.openxmlformats.org/officeDocument/2006/relationships/slide" Target="slides/slide8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19" Type="http://schemas.openxmlformats.org/officeDocument/2006/relationships/font" Target="fonts/JetBrainsMonoMedium-regular.fntdata"/><Relationship Id="rId18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0d28ee9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" name="Google Shape;177;g220d28ee92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02322a0d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4" name="Google Shape;184;g2502322a0d6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026b75ab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1" name="Google Shape;191;g25026b75ab8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9965867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8" name="Google Shape;198;g229965867b9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99618097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5" name="Google Shape;205;g22996180975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99618097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5" name="Google Shape;215;g22996180975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localhost:3000/" TargetMode="External"/><Relationship Id="rId4" Type="http://schemas.openxmlformats.org/officeDocument/2006/relationships/hyperlink" Target="http://localhost:3000/about" TargetMode="External"/><Relationship Id="rId5" Type="http://schemas.openxmlformats.org/officeDocument/2006/relationships/hyperlink" Target="http://localhost:3000/contact" TargetMode="External"/><Relationship Id="rId6" Type="http://schemas.openxmlformats.org/officeDocument/2006/relationships/hyperlink" Target="http://localhost:3000/*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491750" y="5226675"/>
            <a:ext cx="6842100" cy="2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How to handle different URLs</a:t>
            </a:r>
            <a:endParaRPr b="1" sz="66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4">
            <a:alphaModFix/>
          </a:blip>
          <a:srcRect b="22144" l="4521" r="4511" t="22144"/>
          <a:stretch/>
        </p:blipFill>
        <p:spPr>
          <a:xfrm>
            <a:off x="8167275" y="3426775"/>
            <a:ext cx="9745950" cy="59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Topics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p2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1514675" y="1995000"/>
            <a:ext cx="14138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are URLs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are the different parts of URL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How to handle different URLs in Node.js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are URLs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" name="Google Shape;187;p27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1514675" y="1995000"/>
            <a:ext cx="136863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URLs stand for Uniform Resource Location, commonly termed as a web address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is a reference to a web resource that specifies its location on a computer network and a mechanism for retrieving it.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Uniform Resource Locators were defined in RFC 1738 in 1994 by Tim Berners-Lee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URLs occur most commonly reference web pages (HTTP) but are also used for file transfer (FTP), email(mailto), database access and many other application.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1571000" y="811950"/>
            <a:ext cx="1482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are different parts of URL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4" name="Google Shape;194;p28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">
            <a:alphaModFix/>
          </a:blip>
          <a:srcRect b="4545" l="2085" r="2666" t="4554"/>
          <a:stretch/>
        </p:blipFill>
        <p:spPr>
          <a:xfrm>
            <a:off x="1698250" y="2255075"/>
            <a:ext cx="12500400" cy="3804600"/>
          </a:xfrm>
          <a:prstGeom prst="roundRect">
            <a:avLst>
              <a:gd fmla="val 5854" name="adj"/>
            </a:avLst>
          </a:prstGeom>
          <a:noFill/>
          <a:ln cap="flat" cmpd="sng" w="2857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/>
        </p:nvSpPr>
        <p:spPr>
          <a:xfrm>
            <a:off x="1571000" y="811950"/>
            <a:ext cx="1482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Continue ...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p29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1514675" y="1995000"/>
            <a:ext cx="136863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URLs is composed of several fails, including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Scheme - The scheme indicates the protocol used to access the resource	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HostName - the hostname is the name of the server hosting the resource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Port - the port number is an optional part of the URL that specifies the network port to use for the connection.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Path - it specifies the location of the resource on the server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Query - the query string is an optional part of the URL that contains data to be passed to the server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Slug -it can be called a resource or fragment which is an optional part of the URL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/>
        </p:nvSpPr>
        <p:spPr>
          <a:xfrm>
            <a:off x="1571000" y="811950"/>
            <a:ext cx="1482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How to handle different URLs in Node.js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" name="Google Shape;208;p30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1514675" y="1995000"/>
            <a:ext cx="147441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Nodejs, different URLs can be handle using conditional statement and http module.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Example: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1514675" y="3290400"/>
            <a:ext cx="87168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const http = require("node:http");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const port = 3000; // port declaration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const host = "localhost"; // host name declaration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 create server with http.createServer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const server = http.createServer((req, res) =&gt; {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// conditional statement for handling route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if (req.url === "/") {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res.write("Hello, world!");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res.end();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} else if (req.url === "/about") {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res.write("About page");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res.end();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 else if (req.url === "/contact") {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res.write("Contact us");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res.end();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11150050" y="3290400"/>
            <a:ext cx="58047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} else {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res.write("Page not found");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res.end();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}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});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 server listen on port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server.listen(port, () =&gt; {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console.log(`Server up at ${host}:${port}`);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});</a:t>
            </a:r>
            <a:endParaRPr sz="22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cxnSp>
        <p:nvCxnSpPr>
          <p:cNvPr id="212" name="Google Shape;212;p30"/>
          <p:cNvCxnSpPr/>
          <p:nvPr/>
        </p:nvCxnSpPr>
        <p:spPr>
          <a:xfrm>
            <a:off x="10509725" y="3493950"/>
            <a:ext cx="0" cy="5275800"/>
          </a:xfrm>
          <a:prstGeom prst="straightConnector1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/>
        </p:nvSpPr>
        <p:spPr>
          <a:xfrm>
            <a:off x="1571000" y="811950"/>
            <a:ext cx="1482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continue…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8" name="Google Shape;218;p31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1514675" y="1995000"/>
            <a:ext cx="14744100" cy="60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// output -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u="sng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http://localhost:3000/</a:t>
            </a:r>
            <a:r>
              <a:rPr lang="en" sz="2500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endParaRPr sz="2500">
              <a:solidFill>
                <a:srgbClr val="AA81E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hello world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u="sng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http://localhost:3000/about</a:t>
            </a:r>
            <a:r>
              <a:rPr lang="en" sz="2500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endParaRPr sz="2500">
              <a:solidFill>
                <a:srgbClr val="AA81E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page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u="sng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http://localhost:3000/contact</a:t>
            </a:r>
            <a:r>
              <a:rPr lang="en" sz="2500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endParaRPr sz="2500">
              <a:solidFill>
                <a:srgbClr val="AA81E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 Us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u="sng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http://localhost:3000/*</a:t>
            </a:r>
            <a:r>
              <a:rPr lang="en" sz="2500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endParaRPr sz="2500">
              <a:solidFill>
                <a:srgbClr val="AA81E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Page not found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Different URLs can also be handle using third party library or package like Express, which we will look further in the next topic i.e Express.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5" name="Google Shape;225;p32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