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10287000" cx="18288000"/>
  <p:notesSz cx="6858000" cy="9144000"/>
  <p:embeddedFontLst>
    <p:embeddedFont>
      <p:font typeface="Poppins"/>
      <p:regular r:id="rId18"/>
      <p:bold r:id="rId19"/>
      <p:italic r:id="rId20"/>
      <p:boldItalic r:id="rId21"/>
    </p:embeddedFont>
    <p:embeddedFont>
      <p:font typeface="Poppins Medium"/>
      <p:regular r:id="rId22"/>
      <p:bold r:id="rId23"/>
      <p:italic r:id="rId24"/>
      <p:boldItalic r:id="rId25"/>
    </p:embeddedFont>
    <p:embeddedFont>
      <p:font typeface="Work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990">
          <p15:clr>
            <a:srgbClr val="9AA0A6"/>
          </p15:clr>
        </p15:guide>
        <p15:guide id="2" orient="horz" pos="1257">
          <p15:clr>
            <a:srgbClr val="9AA0A6"/>
          </p15:clr>
        </p15:guide>
        <p15:guide id="3" orient="horz" pos="165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90"/>
        <p:guide pos="1257" orient="horz"/>
        <p:guide pos="165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italic.fntdata"/><Relationship Id="rId22" Type="http://schemas.openxmlformats.org/officeDocument/2006/relationships/font" Target="fonts/PoppinsMedium-regular.fntdata"/><Relationship Id="rId21" Type="http://schemas.openxmlformats.org/officeDocument/2006/relationships/font" Target="fonts/Poppins-boldItalic.fntdata"/><Relationship Id="rId24" Type="http://schemas.openxmlformats.org/officeDocument/2006/relationships/font" Target="fonts/PoppinsMedium-italic.fntdata"/><Relationship Id="rId23" Type="http://schemas.openxmlformats.org/officeDocument/2006/relationships/font" Target="fonts/PoppinsMedium-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WorkSans-regular.fntdata"/><Relationship Id="rId25" Type="http://schemas.openxmlformats.org/officeDocument/2006/relationships/font" Target="fonts/PoppinsMedium-boldItalic.fntdata"/><Relationship Id="rId28" Type="http://schemas.openxmlformats.org/officeDocument/2006/relationships/font" Target="fonts/WorkSans-italic.fntdata"/><Relationship Id="rId27" Type="http://schemas.openxmlformats.org/officeDocument/2006/relationships/font" Target="fonts/Work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WorkSans-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Poppins-bold.fntdata"/><Relationship Id="rId18" Type="http://schemas.openxmlformats.org/officeDocument/2006/relationships/font" Target="fonts/Poppi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5026b75ab8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31" name="Google Shape;231;g25026b75ab8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0d28ee92a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77" name="Google Shape;177;g220d28ee92a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02322a0d6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84" name="Google Shape;184;g2502322a0d6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5026b75ab8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91" name="Google Shape;191;g25026b75ab8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5026b75ab8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98" name="Google Shape;198;g25026b75ab8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5026b75ab8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05" name="Google Shape;205;g25026b75ab8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5026b75ab8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11" name="Google Shape;211;g25026b75ab8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5026b75ab8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17" name="Google Shape;217;g25026b75ab8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5026b75ab8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24" name="Google Shape;224;g25026b75ab8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p2"/>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 name="Google Shape;18;p2"/>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 name="Google Shape;20;p2"/>
          <p:cNvPicPr preferRelativeResize="0"/>
          <p:nvPr/>
        </p:nvPicPr>
        <p:blipFill rotWithShape="1">
          <a:blip r:embed="rId2">
            <a:alphaModFix/>
          </a:blip>
          <a:srcRect b="23948" l="0" r="32917" t="0"/>
          <a:stretch/>
        </p:blipFill>
        <p:spPr>
          <a:xfrm>
            <a:off x="5087225" y="603600"/>
            <a:ext cx="13200774" cy="9235150"/>
          </a:xfrm>
          <a:prstGeom prst="rect">
            <a:avLst/>
          </a:prstGeom>
          <a:noFill/>
          <a:ln>
            <a:noFill/>
          </a:ln>
        </p:spPr>
      </p:pic>
      <p:sp>
        <p:nvSpPr>
          <p:cNvPr id="21" name="Google Shape;21;p2"/>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txBox="1"/>
          <p:nvPr/>
        </p:nvSpPr>
        <p:spPr>
          <a:xfrm>
            <a:off x="7802850" y="9885200"/>
            <a:ext cx="26823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Poppins"/>
                <a:ea typeface="Poppins"/>
                <a:cs typeface="Poppins"/>
                <a:sym typeface="Poppins"/>
              </a:rPr>
              <a:t>PW  SKILLS</a:t>
            </a:r>
            <a:endParaRPr b="1" sz="2000">
              <a:solidFill>
                <a:srgbClr val="FFFFFF"/>
              </a:solidFill>
              <a:latin typeface="Poppins"/>
              <a:ea typeface="Poppins"/>
              <a:cs typeface="Poppins"/>
              <a:sym typeface="Poppi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79" name="Google Shape;79;p1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p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4" name="Google Shape;84;p12"/>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5" name="Google Shape;85;p1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1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9" name="Google Shape;99;p14"/>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00" name="Google Shape;100;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1" name="Google Shape;101;p14"/>
          <p:cNvPicPr preferRelativeResize="0"/>
          <p:nvPr/>
        </p:nvPicPr>
        <p:blipFill rotWithShape="1">
          <a:blip r:embed="rId3">
            <a:alphaModFix/>
          </a:blip>
          <a:srcRect b="23948" l="0" r="32917" t="0"/>
          <a:stretch/>
        </p:blipFill>
        <p:spPr>
          <a:xfrm>
            <a:off x="5087225" y="603600"/>
            <a:ext cx="13200774" cy="9235150"/>
          </a:xfrm>
          <a:prstGeom prst="rect">
            <a:avLst/>
          </a:prstGeom>
          <a:noFill/>
          <a:ln>
            <a:noFill/>
          </a:ln>
        </p:spPr>
      </p:pic>
      <p:sp>
        <p:nvSpPr>
          <p:cNvPr id="102" name="Google Shape;102;p14"/>
          <p:cNvSpPr txBox="1"/>
          <p:nvPr/>
        </p:nvSpPr>
        <p:spPr>
          <a:xfrm>
            <a:off x="7802850" y="9885200"/>
            <a:ext cx="26823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Poppins"/>
                <a:ea typeface="Poppins"/>
                <a:cs typeface="Poppins"/>
                <a:sym typeface="Poppins"/>
              </a:rPr>
              <a:t>PW  SKILLS</a:t>
            </a:r>
            <a:endParaRPr b="1" sz="2000">
              <a:solidFill>
                <a:srgbClr val="FFFFFF"/>
              </a:solidFill>
              <a:latin typeface="Poppins"/>
              <a:ea typeface="Poppins"/>
              <a:cs typeface="Poppins"/>
              <a:sym typeface="Poppi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3" name="Shape 103"/>
        <p:cNvGrpSpPr/>
        <p:nvPr/>
      </p:nvGrpSpPr>
      <p:grpSpPr>
        <a:xfrm>
          <a:off x="0" y="0"/>
          <a:ext cx="0" cy="0"/>
          <a:chOff x="0" y="0"/>
          <a:chExt cx="0" cy="0"/>
        </a:xfrm>
      </p:grpSpPr>
      <p:sp>
        <p:nvSpPr>
          <p:cNvPr id="104" name="Google Shape;104;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06" name="Google Shape;106;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8" name="Google Shape;108;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9" name="Shape 109"/>
        <p:cNvGrpSpPr/>
        <p:nvPr/>
      </p:nvGrpSpPr>
      <p:grpSpPr>
        <a:xfrm>
          <a:off x="0" y="0"/>
          <a:ext cx="0" cy="0"/>
          <a:chOff x="0" y="0"/>
          <a:chExt cx="0" cy="0"/>
        </a:xfrm>
      </p:grpSpPr>
      <p:sp>
        <p:nvSpPr>
          <p:cNvPr id="110" name="Google Shape;11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1" name="Google Shape;111;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12" name="Google Shape;112;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5" name="Shape 115"/>
        <p:cNvGrpSpPr/>
        <p:nvPr/>
      </p:nvGrpSpPr>
      <p:grpSpPr>
        <a:xfrm>
          <a:off x="0" y="0"/>
          <a:ext cx="0" cy="0"/>
          <a:chOff x="0" y="0"/>
          <a:chExt cx="0" cy="0"/>
        </a:xfrm>
      </p:grpSpPr>
      <p:sp>
        <p:nvSpPr>
          <p:cNvPr id="116" name="Google Shape;116;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18" name="Google Shape;118;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1" name="Shape 121"/>
        <p:cNvGrpSpPr/>
        <p:nvPr/>
      </p:nvGrpSpPr>
      <p:grpSpPr>
        <a:xfrm>
          <a:off x="0" y="0"/>
          <a:ext cx="0" cy="0"/>
          <a:chOff x="0" y="0"/>
          <a:chExt cx="0" cy="0"/>
        </a:xfrm>
      </p:grpSpPr>
      <p:sp>
        <p:nvSpPr>
          <p:cNvPr id="122" name="Google Shape;12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4" name="Google Shape;124;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5" name="Google Shape;125;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8" name="Shape 128"/>
        <p:cNvGrpSpPr/>
        <p:nvPr/>
      </p:nvGrpSpPr>
      <p:grpSpPr>
        <a:xfrm>
          <a:off x="0" y="0"/>
          <a:ext cx="0" cy="0"/>
          <a:chOff x="0" y="0"/>
          <a:chExt cx="0" cy="0"/>
        </a:xfrm>
      </p:grpSpPr>
      <p:sp>
        <p:nvSpPr>
          <p:cNvPr id="129" name="Google Shape;12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1" name="Google Shape;131;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2" name="Google Shape;132;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3" name="Google Shape;133;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4" name="Google Shape;134;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6" name="Google Shape;136;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7" name="Shape 137"/>
        <p:cNvGrpSpPr/>
        <p:nvPr/>
      </p:nvGrpSpPr>
      <p:grpSpPr>
        <a:xfrm>
          <a:off x="0" y="0"/>
          <a:ext cx="0" cy="0"/>
          <a:chOff x="0" y="0"/>
          <a:chExt cx="0" cy="0"/>
        </a:xfrm>
      </p:grpSpPr>
      <p:sp>
        <p:nvSpPr>
          <p:cNvPr id="138" name="Google Shape;13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9" name="Google Shape;139;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0" name="Google Shape;140;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2" name="Shape 142"/>
        <p:cNvGrpSpPr/>
        <p:nvPr/>
      </p:nvGrpSpPr>
      <p:grpSpPr>
        <a:xfrm>
          <a:off x="0" y="0"/>
          <a:ext cx="0" cy="0"/>
          <a:chOff x="0" y="0"/>
          <a:chExt cx="0" cy="0"/>
        </a:xfrm>
      </p:grpSpPr>
      <p:sp>
        <p:nvSpPr>
          <p:cNvPr id="143" name="Google Shape;143;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4" name="Google Shape;144;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45" name="Google Shape;145;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46" name="Google Shape;146;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7" name="Google Shape;147;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3"/>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 name="Google Shape;25;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26" name="Google Shape;26;p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p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9" name="Shape 149"/>
        <p:cNvGrpSpPr/>
        <p:nvPr/>
      </p:nvGrpSpPr>
      <p:grpSpPr>
        <a:xfrm>
          <a:off x="0" y="0"/>
          <a:ext cx="0" cy="0"/>
          <a:chOff x="0" y="0"/>
          <a:chExt cx="0" cy="0"/>
        </a:xfrm>
      </p:grpSpPr>
      <p:sp>
        <p:nvSpPr>
          <p:cNvPr id="150" name="Google Shape;150;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1" name="Google Shape;151;p22"/>
          <p:cNvSpPr/>
          <p:nvPr>
            <p:ph idx="2" type="pic"/>
          </p:nvPr>
        </p:nvSpPr>
        <p:spPr>
          <a:xfrm>
            <a:off x="1792288" y="612775"/>
            <a:ext cx="5486400" cy="4114800"/>
          </a:xfrm>
          <a:prstGeom prst="rect">
            <a:avLst/>
          </a:prstGeom>
          <a:noFill/>
          <a:ln>
            <a:noFill/>
          </a:ln>
        </p:spPr>
      </p:sp>
      <p:sp>
        <p:nvSpPr>
          <p:cNvPr id="152" name="Google Shape;152;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53" name="Google Shape;153;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6" name="Shape 156"/>
        <p:cNvGrpSpPr/>
        <p:nvPr/>
      </p:nvGrpSpPr>
      <p:grpSpPr>
        <a:xfrm>
          <a:off x="0" y="0"/>
          <a:ext cx="0" cy="0"/>
          <a:chOff x="0" y="0"/>
          <a:chExt cx="0" cy="0"/>
        </a:xfrm>
      </p:grpSpPr>
      <p:sp>
        <p:nvSpPr>
          <p:cNvPr id="157" name="Google Shape;15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9" name="Google Shape;159;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2" name="Shape 162"/>
        <p:cNvGrpSpPr/>
        <p:nvPr/>
      </p:nvGrpSpPr>
      <p:grpSpPr>
        <a:xfrm>
          <a:off x="0" y="0"/>
          <a:ext cx="0" cy="0"/>
          <a:chOff x="0" y="0"/>
          <a:chExt cx="0" cy="0"/>
        </a:xfrm>
      </p:grpSpPr>
      <p:sp>
        <p:nvSpPr>
          <p:cNvPr id="163" name="Google Shape;163;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4" name="Google Shape;164;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5" name="Google Shape;165;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6" name="Google Shape;166;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7" name="Google Shape;167;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 name="Google Shape;31;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32" name="Google Shape;32;p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38" name="Google Shape;38;p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4" name="Google Shape;44;p6"/>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5" name="Google Shape;45;p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1" name="Google Shape;51;p7"/>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2" name="Google Shape;52;p7"/>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3" name="Google Shape;53;p7"/>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4" name="Google Shape;54;p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9"/>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65" name="Google Shape;65;p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66" name="Google Shape;66;p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0"/>
          <p:cNvSpPr/>
          <p:nvPr>
            <p:ph idx="2" type="pic"/>
          </p:nvPr>
        </p:nvSpPr>
        <p:spPr>
          <a:xfrm>
            <a:off x="1792288" y="612775"/>
            <a:ext cx="5486400" cy="4114800"/>
          </a:xfrm>
          <a:prstGeom prst="rect">
            <a:avLst/>
          </a:prstGeom>
          <a:noFill/>
          <a:ln>
            <a:noFill/>
          </a:ln>
        </p:spPr>
      </p:sp>
      <p:sp>
        <p:nvSpPr>
          <p:cNvPr id="72" name="Google Shape;72;p10"/>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73" name="Google Shape;73;p1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8" name="Shape 88"/>
        <p:cNvGrpSpPr/>
        <p:nvPr/>
      </p:nvGrpSpPr>
      <p:grpSpPr>
        <a:xfrm>
          <a:off x="0" y="0"/>
          <a:ext cx="0" cy="0"/>
          <a:chOff x="0" y="0"/>
          <a:chExt cx="0" cy="0"/>
        </a:xfrm>
      </p:grpSpPr>
      <p:sp>
        <p:nvSpPr>
          <p:cNvPr id="89" name="Google Shape;89;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0" name="Google Shape;90;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1" name="Google Shape;91;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2" name="Google Shape;92;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3" name="Google Shape;93;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5"/>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173" name="Google Shape;173;p25"/>
          <p:cNvSpPr txBox="1"/>
          <p:nvPr/>
        </p:nvSpPr>
        <p:spPr>
          <a:xfrm>
            <a:off x="1491750" y="4871025"/>
            <a:ext cx="6842100" cy="236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6600">
                <a:solidFill>
                  <a:srgbClr val="AA81E9"/>
                </a:solidFill>
                <a:latin typeface="Poppins"/>
                <a:ea typeface="Poppins"/>
                <a:cs typeface="Poppins"/>
                <a:sym typeface="Poppins"/>
              </a:rPr>
              <a:t>npm init and package.json</a:t>
            </a:r>
            <a:endParaRPr b="1" sz="6600">
              <a:solidFill>
                <a:srgbClr val="AA81E9"/>
              </a:solidFill>
              <a:latin typeface="Poppins"/>
              <a:ea typeface="Poppins"/>
              <a:cs typeface="Poppins"/>
              <a:sym typeface="Poppins"/>
            </a:endParaRPr>
          </a:p>
        </p:txBody>
      </p:sp>
      <p:pic>
        <p:nvPicPr>
          <p:cNvPr id="174" name="Google Shape;174;p25"/>
          <p:cNvPicPr preferRelativeResize="0"/>
          <p:nvPr/>
        </p:nvPicPr>
        <p:blipFill rotWithShape="1">
          <a:blip r:embed="rId4">
            <a:alphaModFix/>
          </a:blip>
          <a:srcRect b="22144" l="4521" r="4511" t="22144"/>
          <a:stretch/>
        </p:blipFill>
        <p:spPr>
          <a:xfrm>
            <a:off x="8167275" y="3426775"/>
            <a:ext cx="9745950" cy="596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Example:</a:t>
            </a:r>
            <a:endParaRPr b="1" sz="5200">
              <a:solidFill>
                <a:srgbClr val="AA81E9"/>
              </a:solidFill>
              <a:latin typeface="Poppins"/>
              <a:ea typeface="Poppins"/>
              <a:cs typeface="Poppins"/>
              <a:sym typeface="Poppins"/>
            </a:endParaRPr>
          </a:p>
        </p:txBody>
      </p:sp>
      <p:sp>
        <p:nvSpPr>
          <p:cNvPr id="234" name="Google Shape;234;p34"/>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4"/>
          <p:cNvSpPr txBox="1"/>
          <p:nvPr/>
        </p:nvSpPr>
        <p:spPr>
          <a:xfrm>
            <a:off x="1514675" y="1995000"/>
            <a:ext cx="124194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2500">
                <a:solidFill>
                  <a:srgbClr val="FFFFFF"/>
                </a:solidFill>
                <a:latin typeface="Poppins Medium"/>
                <a:ea typeface="Poppins Medium"/>
                <a:cs typeface="Poppins Medium"/>
                <a:sym typeface="Poppins Medium"/>
              </a:rPr>
              <a:t>A demo package.json file with the required information. </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241" name="Google Shape;241;p35"/>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5"/>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3" name="Google Shape;243;p35"/>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List of content:</a:t>
            </a:r>
            <a:endParaRPr b="1" sz="5200">
              <a:solidFill>
                <a:srgbClr val="AA81E9"/>
              </a:solidFill>
              <a:latin typeface="Poppins"/>
              <a:ea typeface="Poppins"/>
              <a:cs typeface="Poppins"/>
              <a:sym typeface="Poppins"/>
            </a:endParaRPr>
          </a:p>
        </p:txBody>
      </p:sp>
      <p:sp>
        <p:nvSpPr>
          <p:cNvPr id="180" name="Google Shape;180;p2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6"/>
          <p:cNvSpPr txBox="1"/>
          <p:nvPr/>
        </p:nvSpPr>
        <p:spPr>
          <a:xfrm>
            <a:off x="1514675" y="1995000"/>
            <a:ext cx="14138700" cy="28782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npm</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npm-init</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Installing and uninstalling packages</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Package.json</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Creating package.json file</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npm</a:t>
            </a:r>
            <a:endParaRPr b="1" sz="5200">
              <a:solidFill>
                <a:srgbClr val="AA81E9"/>
              </a:solidFill>
              <a:latin typeface="Poppins"/>
              <a:ea typeface="Poppins"/>
              <a:cs typeface="Poppins"/>
              <a:sym typeface="Poppins"/>
            </a:endParaRPr>
          </a:p>
        </p:txBody>
      </p:sp>
      <p:sp>
        <p:nvSpPr>
          <p:cNvPr id="187" name="Google Shape;187;p27"/>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7"/>
          <p:cNvSpPr txBox="1"/>
          <p:nvPr/>
        </p:nvSpPr>
        <p:spPr>
          <a:xfrm>
            <a:off x="1514675" y="1995000"/>
            <a:ext cx="13686300" cy="36480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NPM (Node Package Manager) is a package manager for Node.js applications.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It is a command-line utility that makes it easy to install, manage, and share packages of Node.js code.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NPM is the default package manager for Node.js, and it allows developers to easily install and manage dependencies for their Node.js projects.</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NPM provides a central repository of packages, which developers can browse and search to find the packages they need. Packages can also be published to the repository, making it easy for other developers to discover and use them.</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npm init</a:t>
            </a:r>
            <a:endParaRPr b="1" sz="5200">
              <a:solidFill>
                <a:srgbClr val="AA81E9"/>
              </a:solidFill>
              <a:latin typeface="Poppins"/>
              <a:ea typeface="Poppins"/>
              <a:cs typeface="Poppins"/>
              <a:sym typeface="Poppins"/>
            </a:endParaRPr>
          </a:p>
        </p:txBody>
      </p:sp>
      <p:sp>
        <p:nvSpPr>
          <p:cNvPr id="194" name="Google Shape;194;p28"/>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8"/>
          <p:cNvSpPr txBox="1"/>
          <p:nvPr/>
        </p:nvSpPr>
        <p:spPr>
          <a:xfrm>
            <a:off x="1514675" y="1995000"/>
            <a:ext cx="12502800" cy="31350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The npm init command is used to initialize a new or existing npm package. It creates a package.json file that contains important information about the package, such as its name, version, dependencies, and other metadata.</a:t>
            </a:r>
            <a:endParaRPr sz="2500">
              <a:solidFill>
                <a:srgbClr val="FFFFFF"/>
              </a:solidFill>
              <a:latin typeface="Poppins Medium"/>
              <a:ea typeface="Poppins Medium"/>
              <a:cs typeface="Poppins Medium"/>
              <a:sym typeface="Poppins Medium"/>
            </a:endParaRPr>
          </a:p>
          <a:p>
            <a:pPr indent="0" lvl="0" marL="45720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When an initializer is specified, it installs the corresponding npm package named </a:t>
            </a:r>
            <a:endParaRPr sz="2500">
              <a:solidFill>
                <a:srgbClr val="FFFFFF"/>
              </a:solidFill>
              <a:latin typeface="Poppins Medium"/>
              <a:ea typeface="Poppins Medium"/>
              <a:cs typeface="Poppins Medium"/>
              <a:sym typeface="Poppins Medium"/>
            </a:endParaRPr>
          </a:p>
          <a:p>
            <a:pPr indent="0" lvl="0" marL="457200" marR="0" rtl="0" algn="l">
              <a:lnSpc>
                <a:spcPct val="100000"/>
              </a:lnSpc>
              <a:spcBef>
                <a:spcPts val="1000"/>
              </a:spcBef>
              <a:spcAft>
                <a:spcPts val="1000"/>
              </a:spcAft>
              <a:buNone/>
            </a:pPr>
            <a:r>
              <a:rPr lang="en" sz="2500">
                <a:solidFill>
                  <a:srgbClr val="FFFFFF"/>
                </a:solidFill>
                <a:highlight>
                  <a:srgbClr val="AA81E9"/>
                </a:highlight>
                <a:latin typeface="Poppins Medium"/>
                <a:ea typeface="Poppins Medium"/>
                <a:cs typeface="Poppins Medium"/>
                <a:sym typeface="Poppins Medium"/>
              </a:rPr>
              <a:t>create-&lt;initializer&gt; using npm-exec </a:t>
            </a:r>
            <a:endParaRPr sz="2500">
              <a:solidFill>
                <a:srgbClr val="FFFFFF"/>
              </a:solidFill>
              <a:highlight>
                <a:srgbClr val="AA81E9"/>
              </a:highlight>
              <a:latin typeface="Poppins Medium"/>
              <a:ea typeface="Poppins Medium"/>
              <a:cs typeface="Poppins Medium"/>
              <a:sym typeface="Poppi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Examples :</a:t>
            </a:r>
            <a:endParaRPr b="1" sz="5200">
              <a:solidFill>
                <a:srgbClr val="AA81E9"/>
              </a:solidFill>
              <a:latin typeface="Poppins"/>
              <a:ea typeface="Poppins"/>
              <a:cs typeface="Poppins"/>
              <a:sym typeface="Poppins"/>
            </a:endParaRPr>
          </a:p>
        </p:txBody>
      </p:sp>
      <p:sp>
        <p:nvSpPr>
          <p:cNvPr id="201" name="Google Shape;201;p29"/>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9"/>
          <p:cNvSpPr txBox="1"/>
          <p:nvPr/>
        </p:nvSpPr>
        <p:spPr>
          <a:xfrm>
            <a:off x="1514675" y="1995000"/>
            <a:ext cx="13686300" cy="34236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15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To create a new React-based project using create-react-app:</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To generate a package.json file without any user input:</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To generate a plain old package.json using legacy init:</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To generate a package.json file without any user input:</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To create a new workspace within a project:</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To create a new React-based workspace within a project:</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Installing packages in node</a:t>
            </a:r>
            <a:endParaRPr b="1" sz="5200">
              <a:solidFill>
                <a:srgbClr val="AA81E9"/>
              </a:solidFill>
              <a:latin typeface="Poppins"/>
              <a:ea typeface="Poppins"/>
              <a:cs typeface="Poppins"/>
              <a:sym typeface="Poppins"/>
            </a:endParaRPr>
          </a:p>
        </p:txBody>
      </p:sp>
      <p:sp>
        <p:nvSpPr>
          <p:cNvPr id="208" name="Google Shape;208;p30"/>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Uninstalling packages in node</a:t>
            </a:r>
            <a:endParaRPr b="1" sz="5200">
              <a:solidFill>
                <a:srgbClr val="AA81E9"/>
              </a:solidFill>
              <a:latin typeface="Poppins"/>
              <a:ea typeface="Poppins"/>
              <a:cs typeface="Poppins"/>
              <a:sym typeface="Poppins"/>
            </a:endParaRPr>
          </a:p>
        </p:txBody>
      </p:sp>
      <p:sp>
        <p:nvSpPr>
          <p:cNvPr id="214" name="Google Shape;214;p31"/>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package.json</a:t>
            </a:r>
            <a:endParaRPr b="1" sz="5200">
              <a:solidFill>
                <a:srgbClr val="AA81E9"/>
              </a:solidFill>
              <a:latin typeface="Poppins"/>
              <a:ea typeface="Poppins"/>
              <a:cs typeface="Poppins"/>
              <a:sym typeface="Poppins"/>
            </a:endParaRPr>
          </a:p>
        </p:txBody>
      </p:sp>
      <p:sp>
        <p:nvSpPr>
          <p:cNvPr id="220" name="Google Shape;220;p32"/>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2"/>
          <p:cNvSpPr txBox="1"/>
          <p:nvPr/>
        </p:nvSpPr>
        <p:spPr>
          <a:xfrm>
            <a:off x="1514675" y="1995000"/>
            <a:ext cx="14549100" cy="53154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The package.json file serves as the centerpiece of the Node.js system and is considered the project's manifest file, containing crucial metadata information.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Understanding and learning how to work with this file is a fundamental aspect of working with Node.js. It serves as the first step towards becoming proficient in Node.js development.</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To be more specific, the metadata information in the package.json file can be divided into two categories.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The first category is identifying metadata properties, which includes details such as the project's name, current version, author, license, and project description.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The second category is functional metadata properties, which includes values related to the project's functionality, such as the entry or starting point of the module, project dependencies, scripts being used, and repository links for the Node.js project.</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package.json</a:t>
            </a:r>
            <a:endParaRPr b="1" sz="5200">
              <a:solidFill>
                <a:srgbClr val="AA81E9"/>
              </a:solidFill>
              <a:latin typeface="Poppins"/>
              <a:ea typeface="Poppins"/>
              <a:cs typeface="Poppins"/>
              <a:sym typeface="Poppins"/>
            </a:endParaRPr>
          </a:p>
        </p:txBody>
      </p:sp>
      <p:sp>
        <p:nvSpPr>
          <p:cNvPr id="227" name="Google Shape;227;p33"/>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3"/>
          <p:cNvSpPr txBox="1"/>
          <p:nvPr/>
        </p:nvSpPr>
        <p:spPr>
          <a:xfrm>
            <a:off x="1514675" y="1995000"/>
            <a:ext cx="124194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2500">
                <a:solidFill>
                  <a:srgbClr val="FFFFFF"/>
                </a:solidFill>
                <a:latin typeface="Poppins Medium"/>
                <a:ea typeface="Poppins Medium"/>
                <a:cs typeface="Poppins Medium"/>
                <a:sym typeface="Poppins Medium"/>
              </a:rPr>
              <a:t>package.json file can be created in two ways: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0"/>
              </a:spcBef>
              <a:spcAft>
                <a:spcPts val="0"/>
              </a:spcAft>
              <a:buClr>
                <a:srgbClr val="AA81E9"/>
              </a:buClr>
              <a:buSzPts val="2500"/>
              <a:buFont typeface="Poppins"/>
              <a:buAutoNum type="arabicPeriod"/>
            </a:pPr>
            <a:r>
              <a:rPr b="1" lang="en" sz="2500">
                <a:solidFill>
                  <a:srgbClr val="AA81E9"/>
                </a:solidFill>
                <a:latin typeface="Poppins"/>
                <a:ea typeface="Poppins"/>
                <a:cs typeface="Poppins"/>
                <a:sym typeface="Poppins"/>
              </a:rPr>
              <a:t>Using npm init :</a:t>
            </a:r>
            <a:r>
              <a:rPr lang="en" sz="2500">
                <a:solidFill>
                  <a:srgbClr val="FFFFFF"/>
                </a:solidFill>
                <a:latin typeface="Poppins Medium"/>
                <a:ea typeface="Poppins Medium"/>
                <a:cs typeface="Poppins Medium"/>
                <a:sym typeface="Poppins Medium"/>
              </a:rPr>
              <a:t> With this command, system expects user to fill the required information. It provides with default values which are editable by the user.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0"/>
              </a:spcBef>
              <a:spcAft>
                <a:spcPts val="0"/>
              </a:spcAft>
              <a:buClr>
                <a:srgbClr val="AA81E9"/>
              </a:buClr>
              <a:buSzPts val="2500"/>
              <a:buFont typeface="Poppins"/>
              <a:buAutoNum type="arabicPeriod"/>
            </a:pPr>
            <a:r>
              <a:rPr b="1" lang="en" sz="2500">
                <a:solidFill>
                  <a:srgbClr val="AA81E9"/>
                </a:solidFill>
                <a:latin typeface="Poppins"/>
                <a:ea typeface="Poppins"/>
                <a:cs typeface="Poppins"/>
                <a:sym typeface="Poppins"/>
              </a:rPr>
              <a:t>Writing directly to file : </a:t>
            </a:r>
            <a:r>
              <a:rPr lang="en" sz="2500">
                <a:solidFill>
                  <a:srgbClr val="FFFFFF"/>
                </a:solidFill>
                <a:latin typeface="Poppins Medium"/>
                <a:ea typeface="Poppins Medium"/>
                <a:cs typeface="Poppins Medium"/>
                <a:sym typeface="Poppins Medium"/>
              </a:rPr>
              <a:t>You can also directly write into file with all the required information and can include it in your Node project. </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