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10287000" cx="18288000"/>
  <p:notesSz cx="6858000" cy="9144000"/>
  <p:embeddedFontLst>
    <p:embeddedFont>
      <p:font typeface="Poppins"/>
      <p:regular r:id="rId15"/>
      <p:bold r:id="rId16"/>
      <p:italic r:id="rId17"/>
      <p:boldItalic r:id="rId18"/>
    </p:embeddedFont>
    <p:embeddedFont>
      <p:font typeface="JetBrains Mono Medium"/>
      <p:regular r:id="rId19"/>
      <p:bold r:id="rId20"/>
      <p:italic r:id="rId21"/>
      <p:boldItalic r:id="rId22"/>
    </p:embeddedFont>
    <p:embeddedFont>
      <p:font typeface="Poppins Medium"/>
      <p:regular r:id="rId23"/>
      <p:bold r:id="rId24"/>
      <p:italic r:id="rId25"/>
      <p:boldItalic r:id="rId26"/>
    </p:embeddedFont>
    <p:embeddedFont>
      <p:font typeface="Work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guide id="2" orient="horz" pos="1065">
          <p15:clr>
            <a:srgbClr val="9AA0A6"/>
          </p15:clr>
        </p15:guide>
        <p15:guide id="3" pos="936">
          <p15:clr>
            <a:srgbClr val="747775"/>
          </p15:clr>
        </p15:guide>
        <p15:guide id="4" orient="horz" pos="28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1065" orient="horz"/>
        <p:guide pos="936"/>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etBrainsMonoMedium-bold.fntdata"/><Relationship Id="rId22" Type="http://schemas.openxmlformats.org/officeDocument/2006/relationships/font" Target="fonts/JetBrainsMonoMedium-boldItalic.fntdata"/><Relationship Id="rId21" Type="http://schemas.openxmlformats.org/officeDocument/2006/relationships/font" Target="fonts/JetBrainsMonoMedium-italic.fntdata"/><Relationship Id="rId24" Type="http://schemas.openxmlformats.org/officeDocument/2006/relationships/font" Target="fonts/PoppinsMedium-bold.fntdata"/><Relationship Id="rId23" Type="http://schemas.openxmlformats.org/officeDocument/2006/relationships/font" Target="fonts/PoppinsMediu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Medium-boldItalic.fntdata"/><Relationship Id="rId25" Type="http://schemas.openxmlformats.org/officeDocument/2006/relationships/font" Target="fonts/PoppinsMedium-italic.fntdata"/><Relationship Id="rId28" Type="http://schemas.openxmlformats.org/officeDocument/2006/relationships/font" Target="fonts/WorkSans-bold.fntdata"/><Relationship Id="rId27" Type="http://schemas.openxmlformats.org/officeDocument/2006/relationships/font" Target="fonts/Work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Work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Work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oppins-regular.fntdata"/><Relationship Id="rId14" Type="http://schemas.openxmlformats.org/officeDocument/2006/relationships/slide" Target="slides/slide8.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JetBrainsMonoMedium-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98c75f7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398c75f7e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bb531739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4bb531739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ecc6c023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2ecc6c023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ecc6c023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6" name="Google Shape;206;g22ecc6c0238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ecc6c0238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1" name="Google Shape;221;g22ecc6c0238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ecc6c0238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36" name="Google Shape;236;g22ecc6c0238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1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4681163"/>
            <a:ext cx="6484500" cy="323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000">
                <a:solidFill>
                  <a:srgbClr val="AA81E9"/>
                </a:solidFill>
                <a:latin typeface="Poppins"/>
                <a:ea typeface="Poppins"/>
                <a:cs typeface="Poppins"/>
                <a:sym typeface="Poppins"/>
              </a:rPr>
              <a:t>Pseudo-Class Variants in tailwind css</a:t>
            </a:r>
            <a:endParaRPr b="1" sz="6000">
              <a:solidFill>
                <a:srgbClr val="AA81E9"/>
              </a:solidFill>
              <a:latin typeface="Poppins"/>
              <a:ea typeface="Poppins"/>
              <a:cs typeface="Poppins"/>
              <a:sym typeface="Poppins"/>
            </a:endParaRPr>
          </a:p>
        </p:txBody>
      </p:sp>
      <p:pic>
        <p:nvPicPr>
          <p:cNvPr id="174" name="Google Shape;174;p25"/>
          <p:cNvPicPr preferRelativeResize="0"/>
          <p:nvPr/>
        </p:nvPicPr>
        <p:blipFill>
          <a:blip r:embed="rId4">
            <a:alphaModFix/>
          </a:blip>
          <a:stretch>
            <a:fillRect/>
          </a:stretch>
        </p:blipFill>
        <p:spPr>
          <a:xfrm>
            <a:off x="9833700" y="1880950"/>
            <a:ext cx="8015276" cy="777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Topics</a:t>
            </a:r>
            <a:endParaRPr b="1" sz="4000">
              <a:solidFill>
                <a:srgbClr val="AA81E9"/>
              </a:solidFill>
              <a:latin typeface="Poppins"/>
              <a:ea typeface="Poppins"/>
              <a:cs typeface="Poppins"/>
              <a:sym typeface="Poppins"/>
            </a:endParaRPr>
          </a:p>
        </p:txBody>
      </p:sp>
      <p:pic>
        <p:nvPicPr>
          <p:cNvPr id="180" name="Google Shape;180;p26"/>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1" name="Google Shape;181;p26"/>
          <p:cNvSpPr txBox="1"/>
          <p:nvPr/>
        </p:nvSpPr>
        <p:spPr>
          <a:xfrm>
            <a:off x="1657800" y="1690200"/>
            <a:ext cx="9290100" cy="877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Introduction</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Pseudo Classes</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Introduction</a:t>
            </a:r>
            <a:endParaRPr b="1" sz="4000">
              <a:solidFill>
                <a:srgbClr val="AA81E9"/>
              </a:solidFill>
              <a:latin typeface="Poppins"/>
              <a:ea typeface="Poppins"/>
              <a:cs typeface="Poppins"/>
              <a:sym typeface="Poppins"/>
            </a:endParaRPr>
          </a:p>
        </p:txBody>
      </p:sp>
      <p:pic>
        <p:nvPicPr>
          <p:cNvPr id="187" name="Google Shape;187;p27"/>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8" name="Google Shape;188;p27"/>
          <p:cNvSpPr txBox="1"/>
          <p:nvPr/>
        </p:nvSpPr>
        <p:spPr>
          <a:xfrm>
            <a:off x="1657800" y="1690200"/>
            <a:ext cx="117000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1800">
                <a:solidFill>
                  <a:srgbClr val="FFFFFF"/>
                </a:solidFill>
                <a:latin typeface="Poppins Medium"/>
                <a:ea typeface="Poppins Medium"/>
                <a:cs typeface="Poppins Medium"/>
                <a:sym typeface="Poppins Medium"/>
              </a:rPr>
              <a:t>Pseudo-class variants in Tailwind CSS allow you to apply styles to elements based on their state or interaction with the user For example, you can apply styles to links when they are hovered over, or to form elements when they are focused.</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Pseudo Classes</a:t>
            </a:r>
            <a:endParaRPr b="1" sz="4000">
              <a:solidFill>
                <a:srgbClr val="AA81E9"/>
              </a:solidFill>
              <a:latin typeface="Poppins"/>
              <a:ea typeface="Poppins"/>
              <a:cs typeface="Poppins"/>
              <a:sym typeface="Poppins"/>
            </a:endParaRPr>
          </a:p>
        </p:txBody>
      </p:sp>
      <p:pic>
        <p:nvPicPr>
          <p:cNvPr id="194" name="Google Shape;194;p28"/>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95" name="Google Shape;195;p28"/>
          <p:cNvSpPr txBox="1"/>
          <p:nvPr/>
        </p:nvSpPr>
        <p:spPr>
          <a:xfrm>
            <a:off x="1657800" y="1690200"/>
            <a:ext cx="117000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Hover</a:t>
            </a:r>
            <a:endParaRPr b="1" sz="1800">
              <a:solidFill>
                <a:srgbClr val="AA81E9"/>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rgbClr val="FFFFFF"/>
              </a:solidFill>
              <a:latin typeface="Poppins Medium"/>
              <a:ea typeface="Poppins Medium"/>
              <a:cs typeface="Poppins Medium"/>
              <a:sym typeface="Poppins Medium"/>
            </a:endParaRPr>
          </a:p>
          <a:p>
            <a:pPr indent="0" lvl="0" marL="0" marR="0" rtl="0" algn="l">
              <a:lnSpc>
                <a:spcPct val="150000"/>
              </a:lnSpc>
              <a:spcBef>
                <a:spcPts val="0"/>
              </a:spcBef>
              <a:spcAft>
                <a:spcPts val="0"/>
              </a:spcAft>
              <a:buNone/>
            </a:pPr>
            <a:r>
              <a:rPr lang="en" sz="1800">
                <a:solidFill>
                  <a:srgbClr val="FFFFFF"/>
                </a:solidFill>
                <a:latin typeface="Poppins Medium"/>
                <a:ea typeface="Poppins Medium"/>
                <a:cs typeface="Poppins Medium"/>
                <a:sym typeface="Poppins Medium"/>
              </a:rPr>
              <a:t>The hover variant is used to apply styles when the user hovers over an element. To use this variant, simply prefix the utility class with hover:</a:t>
            </a:r>
            <a:endParaRPr sz="1800">
              <a:solidFill>
                <a:srgbClr val="FFFFFF"/>
              </a:solidFill>
              <a:latin typeface="Poppins Medium"/>
              <a:ea typeface="Poppins Medium"/>
              <a:cs typeface="Poppins Medium"/>
              <a:sym typeface="Poppins Medium"/>
            </a:endParaRPr>
          </a:p>
        </p:txBody>
      </p:sp>
      <p:sp>
        <p:nvSpPr>
          <p:cNvPr id="196" name="Google Shape;196;p28"/>
          <p:cNvSpPr txBox="1"/>
          <p:nvPr/>
        </p:nvSpPr>
        <p:spPr>
          <a:xfrm>
            <a:off x="1734000" y="4138300"/>
            <a:ext cx="11231400" cy="12597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&lt;button class="bg-blue-500 hover:bg-red-700 text-white font-bold py-2 px-4 rounded"&gt;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Hover me!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&lt;/button&gt;</a:t>
            </a:r>
            <a:endParaRPr sz="1600">
              <a:solidFill>
                <a:srgbClr val="FFFFFF"/>
              </a:solidFill>
              <a:latin typeface="JetBrains Mono Medium"/>
              <a:ea typeface="JetBrains Mono Medium"/>
              <a:cs typeface="JetBrains Mono Medium"/>
              <a:sym typeface="JetBrains Mono Medium"/>
            </a:endParaRPr>
          </a:p>
        </p:txBody>
      </p:sp>
      <p:sp>
        <p:nvSpPr>
          <p:cNvPr id="197" name="Google Shape;197;p28"/>
          <p:cNvSpPr txBox="1"/>
          <p:nvPr/>
        </p:nvSpPr>
        <p:spPr>
          <a:xfrm>
            <a:off x="1734000" y="36525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Example:</a:t>
            </a:r>
            <a:endParaRPr b="1" sz="1800">
              <a:solidFill>
                <a:schemeClr val="lt1"/>
              </a:solidFill>
              <a:latin typeface="Poppins"/>
              <a:ea typeface="Poppins"/>
              <a:cs typeface="Poppins"/>
              <a:sym typeface="Poppins"/>
            </a:endParaRPr>
          </a:p>
        </p:txBody>
      </p:sp>
      <p:sp>
        <p:nvSpPr>
          <p:cNvPr id="198" name="Google Shape;198;p28"/>
          <p:cNvSpPr txBox="1"/>
          <p:nvPr/>
        </p:nvSpPr>
        <p:spPr>
          <a:xfrm>
            <a:off x="1734000" y="59385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sp>
        <p:nvSpPr>
          <p:cNvPr id="199" name="Google Shape;199;p28"/>
          <p:cNvSpPr txBox="1"/>
          <p:nvPr/>
        </p:nvSpPr>
        <p:spPr>
          <a:xfrm>
            <a:off x="1657800" y="6490800"/>
            <a:ext cx="213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Before Hover</a:t>
            </a:r>
            <a:endParaRPr b="1" sz="1800">
              <a:solidFill>
                <a:srgbClr val="AA81E9"/>
              </a:solidFill>
              <a:latin typeface="Poppins"/>
              <a:ea typeface="Poppins"/>
              <a:cs typeface="Poppins"/>
              <a:sym typeface="Poppins"/>
            </a:endParaRPr>
          </a:p>
        </p:txBody>
      </p:sp>
      <p:sp>
        <p:nvSpPr>
          <p:cNvPr id="200" name="Google Shape;200;p28"/>
          <p:cNvSpPr txBox="1"/>
          <p:nvPr/>
        </p:nvSpPr>
        <p:spPr>
          <a:xfrm>
            <a:off x="6153600" y="6490800"/>
            <a:ext cx="213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After Hover</a:t>
            </a:r>
            <a:endParaRPr b="1" sz="1800">
              <a:solidFill>
                <a:srgbClr val="AA81E9"/>
              </a:solidFill>
              <a:latin typeface="Poppins"/>
              <a:ea typeface="Poppins"/>
              <a:cs typeface="Poppins"/>
              <a:sym typeface="Poppins"/>
            </a:endParaRPr>
          </a:p>
        </p:txBody>
      </p:sp>
      <p:pic>
        <p:nvPicPr>
          <p:cNvPr id="201" name="Google Shape;201;p28"/>
          <p:cNvPicPr preferRelativeResize="0"/>
          <p:nvPr/>
        </p:nvPicPr>
        <p:blipFill>
          <a:blip r:embed="rId4">
            <a:alphaModFix/>
          </a:blip>
          <a:stretch>
            <a:fillRect/>
          </a:stretch>
        </p:blipFill>
        <p:spPr>
          <a:xfrm>
            <a:off x="1733996" y="7043050"/>
            <a:ext cx="1635099" cy="716500"/>
          </a:xfrm>
          <a:prstGeom prst="rect">
            <a:avLst/>
          </a:prstGeom>
          <a:noFill/>
          <a:ln>
            <a:noFill/>
          </a:ln>
        </p:spPr>
      </p:pic>
      <p:pic>
        <p:nvPicPr>
          <p:cNvPr id="202" name="Google Shape;202;p28"/>
          <p:cNvPicPr preferRelativeResize="0"/>
          <p:nvPr/>
        </p:nvPicPr>
        <p:blipFill>
          <a:blip r:embed="rId5">
            <a:alphaModFix/>
          </a:blip>
          <a:stretch>
            <a:fillRect/>
          </a:stretch>
        </p:blipFill>
        <p:spPr>
          <a:xfrm>
            <a:off x="6235374" y="7043050"/>
            <a:ext cx="1910675" cy="716493"/>
          </a:xfrm>
          <a:prstGeom prst="rect">
            <a:avLst/>
          </a:prstGeom>
          <a:noFill/>
          <a:ln>
            <a:noFill/>
          </a:ln>
        </p:spPr>
      </p:pic>
      <p:pic>
        <p:nvPicPr>
          <p:cNvPr id="203" name="Google Shape;203;p28"/>
          <p:cNvPicPr preferRelativeResize="0"/>
          <p:nvPr/>
        </p:nvPicPr>
        <p:blipFill>
          <a:blip r:embed="rId6">
            <a:alphaModFix/>
          </a:blip>
          <a:stretch>
            <a:fillRect/>
          </a:stretch>
        </p:blipFill>
        <p:spPr>
          <a:xfrm>
            <a:off x="6235377" y="7963650"/>
            <a:ext cx="2228450" cy="103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Pseudo Classes</a:t>
            </a:r>
            <a:endParaRPr b="1" sz="4000">
              <a:solidFill>
                <a:srgbClr val="AA81E9"/>
              </a:solidFill>
              <a:latin typeface="Poppins"/>
              <a:ea typeface="Poppins"/>
              <a:cs typeface="Poppins"/>
              <a:sym typeface="Poppins"/>
            </a:endParaRPr>
          </a:p>
        </p:txBody>
      </p:sp>
      <p:pic>
        <p:nvPicPr>
          <p:cNvPr id="209" name="Google Shape;209;p29"/>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10" name="Google Shape;210;p29"/>
          <p:cNvSpPr txBox="1"/>
          <p:nvPr/>
        </p:nvSpPr>
        <p:spPr>
          <a:xfrm>
            <a:off x="1657800" y="1690200"/>
            <a:ext cx="117000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Focus</a:t>
            </a:r>
            <a:endParaRPr b="1" sz="1800">
              <a:solidFill>
                <a:srgbClr val="AA81E9"/>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rgbClr val="FFFFFF"/>
              </a:solidFill>
              <a:latin typeface="Poppins Medium"/>
              <a:ea typeface="Poppins Medium"/>
              <a:cs typeface="Poppins Medium"/>
              <a:sym typeface="Poppins Medium"/>
            </a:endParaRPr>
          </a:p>
          <a:p>
            <a:pPr indent="0" lvl="0" marL="0" marR="0" rtl="0" algn="l">
              <a:lnSpc>
                <a:spcPct val="150000"/>
              </a:lnSpc>
              <a:spcBef>
                <a:spcPts val="0"/>
              </a:spcBef>
              <a:spcAft>
                <a:spcPts val="0"/>
              </a:spcAft>
              <a:buNone/>
            </a:pPr>
            <a:r>
              <a:rPr lang="en" sz="1800">
                <a:solidFill>
                  <a:srgbClr val="FFFFFF"/>
                </a:solidFill>
                <a:latin typeface="Poppins Medium"/>
                <a:ea typeface="Poppins Medium"/>
                <a:cs typeface="Poppins Medium"/>
                <a:sym typeface="Poppins Medium"/>
              </a:rPr>
              <a:t>The focus variant is used to apply styles when an element is focused, typically when a user clicks or tabs into an input field. To use this variant, prefix the utility class with focus:</a:t>
            </a:r>
            <a:endParaRPr sz="1800">
              <a:solidFill>
                <a:srgbClr val="FFFFFF"/>
              </a:solidFill>
              <a:latin typeface="Poppins Medium"/>
              <a:ea typeface="Poppins Medium"/>
              <a:cs typeface="Poppins Medium"/>
              <a:sym typeface="Poppins Medium"/>
            </a:endParaRPr>
          </a:p>
        </p:txBody>
      </p:sp>
      <p:sp>
        <p:nvSpPr>
          <p:cNvPr id="211" name="Google Shape;211;p29"/>
          <p:cNvSpPr txBox="1"/>
          <p:nvPr/>
        </p:nvSpPr>
        <p:spPr>
          <a:xfrm>
            <a:off x="1734000" y="4138300"/>
            <a:ext cx="11231400" cy="12597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&lt;input class="border border-gray-300 focus:border-blue-500 focus:outline-none py-2 px-4 rounded" type="text" placeholder="Focus me!" &gt;</a:t>
            </a:r>
            <a:endParaRPr sz="1600">
              <a:solidFill>
                <a:srgbClr val="FFFFFF"/>
              </a:solidFill>
              <a:latin typeface="JetBrains Mono Medium"/>
              <a:ea typeface="JetBrains Mono Medium"/>
              <a:cs typeface="JetBrains Mono Medium"/>
              <a:sym typeface="JetBrains Mono Medium"/>
            </a:endParaRPr>
          </a:p>
        </p:txBody>
      </p:sp>
      <p:sp>
        <p:nvSpPr>
          <p:cNvPr id="212" name="Google Shape;212;p29"/>
          <p:cNvSpPr txBox="1"/>
          <p:nvPr/>
        </p:nvSpPr>
        <p:spPr>
          <a:xfrm>
            <a:off x="1734000" y="36525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Example:</a:t>
            </a:r>
            <a:endParaRPr b="1" sz="1800">
              <a:solidFill>
                <a:schemeClr val="lt1"/>
              </a:solidFill>
              <a:latin typeface="Poppins"/>
              <a:ea typeface="Poppins"/>
              <a:cs typeface="Poppins"/>
              <a:sym typeface="Poppins"/>
            </a:endParaRPr>
          </a:p>
        </p:txBody>
      </p:sp>
      <p:sp>
        <p:nvSpPr>
          <p:cNvPr id="213" name="Google Shape;213;p29"/>
          <p:cNvSpPr txBox="1"/>
          <p:nvPr/>
        </p:nvSpPr>
        <p:spPr>
          <a:xfrm>
            <a:off x="1734000" y="59385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sp>
        <p:nvSpPr>
          <p:cNvPr id="214" name="Google Shape;214;p29"/>
          <p:cNvSpPr txBox="1"/>
          <p:nvPr/>
        </p:nvSpPr>
        <p:spPr>
          <a:xfrm>
            <a:off x="1657800" y="6490800"/>
            <a:ext cx="213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Before Hover</a:t>
            </a:r>
            <a:endParaRPr b="1" sz="1800">
              <a:solidFill>
                <a:srgbClr val="AA81E9"/>
              </a:solidFill>
              <a:latin typeface="Poppins"/>
              <a:ea typeface="Poppins"/>
              <a:cs typeface="Poppins"/>
              <a:sym typeface="Poppins"/>
            </a:endParaRPr>
          </a:p>
        </p:txBody>
      </p:sp>
      <p:sp>
        <p:nvSpPr>
          <p:cNvPr id="215" name="Google Shape;215;p29"/>
          <p:cNvSpPr txBox="1"/>
          <p:nvPr/>
        </p:nvSpPr>
        <p:spPr>
          <a:xfrm>
            <a:off x="6153600" y="6490800"/>
            <a:ext cx="213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After Hover</a:t>
            </a:r>
            <a:endParaRPr b="1" sz="1800">
              <a:solidFill>
                <a:srgbClr val="AA81E9"/>
              </a:solidFill>
              <a:latin typeface="Poppins"/>
              <a:ea typeface="Poppins"/>
              <a:cs typeface="Poppins"/>
              <a:sym typeface="Poppins"/>
            </a:endParaRPr>
          </a:p>
        </p:txBody>
      </p:sp>
      <p:pic>
        <p:nvPicPr>
          <p:cNvPr id="216" name="Google Shape;216;p29"/>
          <p:cNvPicPr preferRelativeResize="0"/>
          <p:nvPr/>
        </p:nvPicPr>
        <p:blipFill>
          <a:blip r:embed="rId4">
            <a:alphaModFix/>
          </a:blip>
          <a:stretch>
            <a:fillRect/>
          </a:stretch>
        </p:blipFill>
        <p:spPr>
          <a:xfrm>
            <a:off x="1734011" y="7043050"/>
            <a:ext cx="2717089" cy="737975"/>
          </a:xfrm>
          <a:prstGeom prst="rect">
            <a:avLst/>
          </a:prstGeom>
          <a:noFill/>
          <a:ln>
            <a:noFill/>
          </a:ln>
        </p:spPr>
      </p:pic>
      <p:pic>
        <p:nvPicPr>
          <p:cNvPr id="217" name="Google Shape;217;p29"/>
          <p:cNvPicPr preferRelativeResize="0"/>
          <p:nvPr/>
        </p:nvPicPr>
        <p:blipFill>
          <a:blip r:embed="rId5">
            <a:alphaModFix/>
          </a:blip>
          <a:stretch>
            <a:fillRect/>
          </a:stretch>
        </p:blipFill>
        <p:spPr>
          <a:xfrm>
            <a:off x="6224475" y="6952501"/>
            <a:ext cx="3125858" cy="828525"/>
          </a:xfrm>
          <a:prstGeom prst="rect">
            <a:avLst/>
          </a:prstGeom>
          <a:noFill/>
          <a:ln>
            <a:noFill/>
          </a:ln>
        </p:spPr>
      </p:pic>
      <p:pic>
        <p:nvPicPr>
          <p:cNvPr id="218" name="Google Shape;218;p29"/>
          <p:cNvPicPr preferRelativeResize="0"/>
          <p:nvPr/>
        </p:nvPicPr>
        <p:blipFill>
          <a:blip r:embed="rId6">
            <a:alphaModFix/>
          </a:blip>
          <a:stretch>
            <a:fillRect/>
          </a:stretch>
        </p:blipFill>
        <p:spPr>
          <a:xfrm>
            <a:off x="6224475" y="8045300"/>
            <a:ext cx="4009575" cy="110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Pseudo Classes</a:t>
            </a:r>
            <a:endParaRPr b="1" sz="4000">
              <a:solidFill>
                <a:srgbClr val="AA81E9"/>
              </a:solidFill>
              <a:latin typeface="Poppins"/>
              <a:ea typeface="Poppins"/>
              <a:cs typeface="Poppins"/>
              <a:sym typeface="Poppins"/>
            </a:endParaRPr>
          </a:p>
        </p:txBody>
      </p:sp>
      <p:pic>
        <p:nvPicPr>
          <p:cNvPr id="224" name="Google Shape;224;p30"/>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25" name="Google Shape;225;p30"/>
          <p:cNvSpPr txBox="1"/>
          <p:nvPr/>
        </p:nvSpPr>
        <p:spPr>
          <a:xfrm>
            <a:off x="1657800" y="1690200"/>
            <a:ext cx="117000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Active</a:t>
            </a:r>
            <a:endParaRPr b="1" sz="1800">
              <a:solidFill>
                <a:srgbClr val="AA81E9"/>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rgbClr val="FFFFFF"/>
              </a:solidFill>
              <a:latin typeface="Poppins Medium"/>
              <a:ea typeface="Poppins Medium"/>
              <a:cs typeface="Poppins Medium"/>
              <a:sym typeface="Poppins Medium"/>
            </a:endParaRPr>
          </a:p>
          <a:p>
            <a:pPr indent="0" lvl="0" marL="0" marR="0" rtl="0" algn="l">
              <a:lnSpc>
                <a:spcPct val="150000"/>
              </a:lnSpc>
              <a:spcBef>
                <a:spcPts val="0"/>
              </a:spcBef>
              <a:spcAft>
                <a:spcPts val="0"/>
              </a:spcAft>
              <a:buNone/>
            </a:pPr>
            <a:r>
              <a:rPr lang="en" sz="1800">
                <a:solidFill>
                  <a:srgbClr val="FFFFFF"/>
                </a:solidFill>
                <a:latin typeface="Poppins Medium"/>
                <a:ea typeface="Poppins Medium"/>
                <a:cs typeface="Poppins Medium"/>
                <a:sym typeface="Poppins Medium"/>
              </a:rPr>
              <a:t>The active variant is used to apply styles when an element is in an active state, such as when a button is being clicked(on click down). To use this variant, prefix the utility class with active: </a:t>
            </a:r>
            <a:endParaRPr sz="1800">
              <a:solidFill>
                <a:srgbClr val="FFFFFF"/>
              </a:solidFill>
              <a:latin typeface="Poppins Medium"/>
              <a:ea typeface="Poppins Medium"/>
              <a:cs typeface="Poppins Medium"/>
              <a:sym typeface="Poppins Medium"/>
            </a:endParaRPr>
          </a:p>
        </p:txBody>
      </p:sp>
      <p:sp>
        <p:nvSpPr>
          <p:cNvPr id="226" name="Google Shape;226;p30"/>
          <p:cNvSpPr txBox="1"/>
          <p:nvPr/>
        </p:nvSpPr>
        <p:spPr>
          <a:xfrm>
            <a:off x="1734000" y="4138300"/>
            <a:ext cx="11231400" cy="10212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&lt;button class="bg-blue-500 active:bg-green-900 text-white font-bold py-2 px-4 rounded"&gt;</a:t>
            </a:r>
            <a:endParaRPr sz="1600">
              <a:solidFill>
                <a:srgbClr val="FFFFFF"/>
              </a:solidFill>
              <a:latin typeface="JetBrains Mono Medium"/>
              <a:ea typeface="JetBrains Mono Medium"/>
              <a:cs typeface="JetBrains Mono Medium"/>
              <a:sym typeface="JetBrains Mono Medium"/>
            </a:endParaRPr>
          </a:p>
        </p:txBody>
      </p:sp>
      <p:sp>
        <p:nvSpPr>
          <p:cNvPr id="227" name="Google Shape;227;p30"/>
          <p:cNvSpPr txBox="1"/>
          <p:nvPr/>
        </p:nvSpPr>
        <p:spPr>
          <a:xfrm>
            <a:off x="1734000" y="36525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Example:</a:t>
            </a:r>
            <a:endParaRPr b="1" sz="1800">
              <a:solidFill>
                <a:schemeClr val="lt1"/>
              </a:solidFill>
              <a:latin typeface="Poppins"/>
              <a:ea typeface="Poppins"/>
              <a:cs typeface="Poppins"/>
              <a:sym typeface="Poppins"/>
            </a:endParaRPr>
          </a:p>
        </p:txBody>
      </p:sp>
      <p:sp>
        <p:nvSpPr>
          <p:cNvPr id="228" name="Google Shape;228;p30"/>
          <p:cNvSpPr txBox="1"/>
          <p:nvPr/>
        </p:nvSpPr>
        <p:spPr>
          <a:xfrm>
            <a:off x="1734000" y="56337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sp>
        <p:nvSpPr>
          <p:cNvPr id="229" name="Google Shape;229;p30"/>
          <p:cNvSpPr txBox="1"/>
          <p:nvPr/>
        </p:nvSpPr>
        <p:spPr>
          <a:xfrm>
            <a:off x="1657800" y="6186000"/>
            <a:ext cx="213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Before Hover</a:t>
            </a:r>
            <a:endParaRPr b="1" sz="1800">
              <a:solidFill>
                <a:srgbClr val="AA81E9"/>
              </a:solidFill>
              <a:latin typeface="Poppins"/>
              <a:ea typeface="Poppins"/>
              <a:cs typeface="Poppins"/>
              <a:sym typeface="Poppins"/>
            </a:endParaRPr>
          </a:p>
        </p:txBody>
      </p:sp>
      <p:sp>
        <p:nvSpPr>
          <p:cNvPr id="230" name="Google Shape;230;p30"/>
          <p:cNvSpPr txBox="1"/>
          <p:nvPr/>
        </p:nvSpPr>
        <p:spPr>
          <a:xfrm>
            <a:off x="6153600" y="6186000"/>
            <a:ext cx="213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After Hover</a:t>
            </a:r>
            <a:endParaRPr b="1" sz="1800">
              <a:solidFill>
                <a:srgbClr val="AA81E9"/>
              </a:solidFill>
              <a:latin typeface="Poppins"/>
              <a:ea typeface="Poppins"/>
              <a:cs typeface="Poppins"/>
              <a:sym typeface="Poppins"/>
            </a:endParaRPr>
          </a:p>
        </p:txBody>
      </p:sp>
      <p:pic>
        <p:nvPicPr>
          <p:cNvPr id="231" name="Google Shape;231;p30"/>
          <p:cNvPicPr preferRelativeResize="0"/>
          <p:nvPr/>
        </p:nvPicPr>
        <p:blipFill>
          <a:blip r:embed="rId4">
            <a:alphaModFix/>
          </a:blip>
          <a:stretch>
            <a:fillRect/>
          </a:stretch>
        </p:blipFill>
        <p:spPr>
          <a:xfrm>
            <a:off x="1733988" y="6738259"/>
            <a:ext cx="2436661" cy="849620"/>
          </a:xfrm>
          <a:prstGeom prst="rect">
            <a:avLst/>
          </a:prstGeom>
          <a:noFill/>
          <a:ln>
            <a:noFill/>
          </a:ln>
        </p:spPr>
      </p:pic>
      <p:pic>
        <p:nvPicPr>
          <p:cNvPr id="232" name="Google Shape;232;p30"/>
          <p:cNvPicPr preferRelativeResize="0"/>
          <p:nvPr/>
        </p:nvPicPr>
        <p:blipFill>
          <a:blip r:embed="rId5">
            <a:alphaModFix/>
          </a:blip>
          <a:stretch>
            <a:fillRect/>
          </a:stretch>
        </p:blipFill>
        <p:spPr>
          <a:xfrm>
            <a:off x="6187476" y="6690159"/>
            <a:ext cx="2324447" cy="945803"/>
          </a:xfrm>
          <a:prstGeom prst="rect">
            <a:avLst/>
          </a:prstGeom>
          <a:noFill/>
          <a:ln>
            <a:noFill/>
          </a:ln>
        </p:spPr>
      </p:pic>
      <p:pic>
        <p:nvPicPr>
          <p:cNvPr id="233" name="Google Shape;233;p30"/>
          <p:cNvPicPr preferRelativeResize="0"/>
          <p:nvPr/>
        </p:nvPicPr>
        <p:blipFill>
          <a:blip r:embed="rId6">
            <a:alphaModFix/>
          </a:blip>
          <a:stretch>
            <a:fillRect/>
          </a:stretch>
        </p:blipFill>
        <p:spPr>
          <a:xfrm>
            <a:off x="6153600" y="7989547"/>
            <a:ext cx="2965673" cy="11862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Pseudo Classes</a:t>
            </a:r>
            <a:endParaRPr b="1" sz="4000">
              <a:solidFill>
                <a:srgbClr val="AA81E9"/>
              </a:solidFill>
              <a:latin typeface="Poppins"/>
              <a:ea typeface="Poppins"/>
              <a:cs typeface="Poppins"/>
              <a:sym typeface="Poppins"/>
            </a:endParaRPr>
          </a:p>
        </p:txBody>
      </p:sp>
      <p:pic>
        <p:nvPicPr>
          <p:cNvPr id="239" name="Google Shape;239;p31"/>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40" name="Google Shape;240;p31"/>
          <p:cNvSpPr txBox="1"/>
          <p:nvPr/>
        </p:nvSpPr>
        <p:spPr>
          <a:xfrm>
            <a:off x="1657800" y="1690200"/>
            <a:ext cx="117000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rgbClr val="AA81E9"/>
                </a:solidFill>
                <a:latin typeface="Poppins"/>
                <a:ea typeface="Poppins"/>
                <a:cs typeface="Poppins"/>
                <a:sym typeface="Poppins"/>
              </a:rPr>
              <a:t>Disabled</a:t>
            </a:r>
            <a:endParaRPr b="1" sz="1800">
              <a:solidFill>
                <a:srgbClr val="AA81E9"/>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rgbClr val="FFFFFF"/>
              </a:solidFill>
              <a:latin typeface="Poppins Medium"/>
              <a:ea typeface="Poppins Medium"/>
              <a:cs typeface="Poppins Medium"/>
              <a:sym typeface="Poppins Medium"/>
            </a:endParaRPr>
          </a:p>
          <a:p>
            <a:pPr indent="0" lvl="0" marL="0" marR="0" rtl="0" algn="l">
              <a:lnSpc>
                <a:spcPct val="150000"/>
              </a:lnSpc>
              <a:spcBef>
                <a:spcPts val="0"/>
              </a:spcBef>
              <a:spcAft>
                <a:spcPts val="0"/>
              </a:spcAft>
              <a:buNone/>
            </a:pPr>
            <a:r>
              <a:rPr lang="en" sz="1800">
                <a:solidFill>
                  <a:srgbClr val="FFFFFF"/>
                </a:solidFill>
                <a:latin typeface="Poppins Medium"/>
                <a:ea typeface="Poppins Medium"/>
                <a:cs typeface="Poppins Medium"/>
                <a:sym typeface="Poppins Medium"/>
              </a:rPr>
              <a:t>The disabled variant is used to apply styles when an element is disabled, such as a disabled input field or button. To use this variant, prefix the utility class with disabled:</a:t>
            </a:r>
            <a:endParaRPr sz="1800">
              <a:solidFill>
                <a:srgbClr val="FFFFFF"/>
              </a:solidFill>
              <a:latin typeface="Poppins Medium"/>
              <a:ea typeface="Poppins Medium"/>
              <a:cs typeface="Poppins Medium"/>
              <a:sym typeface="Poppins Medium"/>
            </a:endParaRPr>
          </a:p>
        </p:txBody>
      </p:sp>
      <p:sp>
        <p:nvSpPr>
          <p:cNvPr id="241" name="Google Shape;241;p31"/>
          <p:cNvSpPr txBox="1"/>
          <p:nvPr/>
        </p:nvSpPr>
        <p:spPr>
          <a:xfrm>
            <a:off x="1734000" y="4138300"/>
            <a:ext cx="11231400" cy="14064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&lt;button class="bg-blue-500 text-white font-bold py-2 px-4 rounded disabled:bg-gray-300 disabled:cursor-not-allowed" disabled&gt;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Disabled button</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&lt;/button&gt;</a:t>
            </a:r>
            <a:endParaRPr sz="1600">
              <a:solidFill>
                <a:srgbClr val="FFFFFF"/>
              </a:solidFill>
              <a:latin typeface="JetBrains Mono Medium"/>
              <a:ea typeface="JetBrains Mono Medium"/>
              <a:cs typeface="JetBrains Mono Medium"/>
              <a:sym typeface="JetBrains Mono Medium"/>
            </a:endParaRPr>
          </a:p>
        </p:txBody>
      </p:sp>
      <p:sp>
        <p:nvSpPr>
          <p:cNvPr id="242" name="Google Shape;242;p31"/>
          <p:cNvSpPr txBox="1"/>
          <p:nvPr/>
        </p:nvSpPr>
        <p:spPr>
          <a:xfrm>
            <a:off x="1734000" y="36525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Example:</a:t>
            </a:r>
            <a:endParaRPr b="1" sz="1800">
              <a:solidFill>
                <a:schemeClr val="lt1"/>
              </a:solidFill>
              <a:latin typeface="Poppins"/>
              <a:ea typeface="Poppins"/>
              <a:cs typeface="Poppins"/>
              <a:sym typeface="Poppins"/>
            </a:endParaRPr>
          </a:p>
        </p:txBody>
      </p:sp>
      <p:sp>
        <p:nvSpPr>
          <p:cNvPr id="243" name="Google Shape;243;p31"/>
          <p:cNvSpPr txBox="1"/>
          <p:nvPr/>
        </p:nvSpPr>
        <p:spPr>
          <a:xfrm>
            <a:off x="1734000" y="5862350"/>
            <a:ext cx="16626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244" name="Google Shape;244;p31"/>
          <p:cNvPicPr preferRelativeResize="0"/>
          <p:nvPr/>
        </p:nvPicPr>
        <p:blipFill>
          <a:blip r:embed="rId4">
            <a:alphaModFix/>
          </a:blip>
          <a:stretch>
            <a:fillRect/>
          </a:stretch>
        </p:blipFill>
        <p:spPr>
          <a:xfrm>
            <a:off x="1723355" y="6458550"/>
            <a:ext cx="2611320" cy="842744"/>
          </a:xfrm>
          <a:prstGeom prst="rect">
            <a:avLst/>
          </a:prstGeom>
          <a:noFill/>
          <a:ln>
            <a:noFill/>
          </a:ln>
        </p:spPr>
      </p:pic>
      <p:pic>
        <p:nvPicPr>
          <p:cNvPr id="245" name="Google Shape;245;p31"/>
          <p:cNvPicPr preferRelativeResize="0"/>
          <p:nvPr/>
        </p:nvPicPr>
        <p:blipFill>
          <a:blip r:embed="rId5">
            <a:alphaModFix/>
          </a:blip>
          <a:stretch>
            <a:fillRect/>
          </a:stretch>
        </p:blipFill>
        <p:spPr>
          <a:xfrm>
            <a:off x="1723350" y="7613790"/>
            <a:ext cx="2528233" cy="9733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51" name="Google Shape;251;p32"/>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2"/>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3" name="Google Shape;253;p32"/>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