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10287000" cx="18288000"/>
  <p:notesSz cx="6858000" cy="9144000"/>
  <p:embeddedFontLst>
    <p:embeddedFont>
      <p:font typeface="Poppins"/>
      <p:regular r:id="rId16"/>
      <p:bold r:id="rId17"/>
      <p:italic r:id="rId18"/>
      <p:boldItalic r:id="rId19"/>
    </p:embeddedFont>
    <p:embeddedFont>
      <p:font typeface="Poppins Medium"/>
      <p:regular r:id="rId20"/>
      <p:bold r:id="rId21"/>
      <p:italic r:id="rId22"/>
      <p:boldItalic r:id="rId23"/>
    </p:embeddedFont>
    <p:embeddedFont>
      <p:font typeface="Work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990">
          <p15:clr>
            <a:srgbClr val="9AA0A6"/>
          </p15:clr>
        </p15:guide>
        <p15:guide id="2" orient="horz" pos="1257">
          <p15:clr>
            <a:srgbClr val="9AA0A6"/>
          </p15:clr>
        </p15:guide>
        <p15:guide id="3" orient="horz" pos="165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90"/>
        <p:guide pos="1257" orient="horz"/>
        <p:guide pos="165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Medium-regular.fntdata"/><Relationship Id="rId22" Type="http://schemas.openxmlformats.org/officeDocument/2006/relationships/font" Target="fonts/PoppinsMedium-italic.fntdata"/><Relationship Id="rId21" Type="http://schemas.openxmlformats.org/officeDocument/2006/relationships/font" Target="fonts/PoppinsMedium-bold.fntdata"/><Relationship Id="rId24" Type="http://schemas.openxmlformats.org/officeDocument/2006/relationships/font" Target="fonts/WorkSans-regular.fntdata"/><Relationship Id="rId23" Type="http://schemas.openxmlformats.org/officeDocument/2006/relationships/font" Target="fonts/Poppins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WorkSans-italic.fntdata"/><Relationship Id="rId25" Type="http://schemas.openxmlformats.org/officeDocument/2006/relationships/font" Target="fonts/WorkSans-bold.fntdata"/><Relationship Id="rId27" Type="http://schemas.openxmlformats.org/officeDocument/2006/relationships/font" Target="fonts/Work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oppins-bold.fntdata"/><Relationship Id="rId16" Type="http://schemas.openxmlformats.org/officeDocument/2006/relationships/font" Target="fonts/Poppins-regular.fntdata"/><Relationship Id="rId19" Type="http://schemas.openxmlformats.org/officeDocument/2006/relationships/font" Target="fonts/Poppins-boldItalic.fntdata"/><Relationship Id="rId18" Type="http://schemas.openxmlformats.org/officeDocument/2006/relationships/font" Target="fonts/Poppi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0d28ee92a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77" name="Google Shape;177;g220d28ee92a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02322a0d6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84" name="Google Shape;184;g2502322a0d6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993167959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91" name="Google Shape;191;g22993167959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993167959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98" name="Google Shape;198;g22993167959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2993167959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05" name="Google Shape;205;g22993167959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2993167959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12" name="Google Shape;212;g22993167959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2993167959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19" name="Google Shape;219;g22993167959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p2"/>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 name="Google Shape;18;p2"/>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2"/>
          <p:cNvPicPr preferRelativeResize="0"/>
          <p:nvPr/>
        </p:nvPicPr>
        <p:blipFill rotWithShape="1">
          <a:blip r:embed="rId2">
            <a:alphaModFix/>
          </a:blip>
          <a:srcRect b="23948" l="0" r="32917" t="0"/>
          <a:stretch/>
        </p:blipFill>
        <p:spPr>
          <a:xfrm>
            <a:off x="5087225" y="603600"/>
            <a:ext cx="13200774" cy="9235150"/>
          </a:xfrm>
          <a:prstGeom prst="rect">
            <a:avLst/>
          </a:prstGeom>
          <a:noFill/>
          <a:ln>
            <a:noFill/>
          </a:ln>
        </p:spPr>
      </p:pic>
      <p:sp>
        <p:nvSpPr>
          <p:cNvPr id="21" name="Google Shape;21;p2"/>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txBox="1"/>
          <p:nvPr/>
        </p:nvSpPr>
        <p:spPr>
          <a:xfrm>
            <a:off x="7802850" y="9885200"/>
            <a:ext cx="26823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Poppins"/>
                <a:ea typeface="Poppins"/>
                <a:cs typeface="Poppins"/>
                <a:sym typeface="Poppins"/>
              </a:rPr>
              <a:t>PW  SKILLS</a:t>
            </a:r>
            <a:endParaRPr b="1" sz="2000">
              <a:solidFill>
                <a:srgbClr val="FFFFFF"/>
              </a:solidFill>
              <a:latin typeface="Poppins"/>
              <a:ea typeface="Poppins"/>
              <a:cs typeface="Poppins"/>
              <a:sym typeface="Poppi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79" name="Google Shape;79;p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4" name="Google Shape;84;p12"/>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5" name="Google Shape;85;p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9" name="Google Shape;99;p14"/>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00" name="Google Shape;100;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1" name="Google Shape;101;p14"/>
          <p:cNvPicPr preferRelativeResize="0"/>
          <p:nvPr/>
        </p:nvPicPr>
        <p:blipFill rotWithShape="1">
          <a:blip r:embed="rId3">
            <a:alphaModFix/>
          </a:blip>
          <a:srcRect b="23948" l="0" r="32917" t="0"/>
          <a:stretch/>
        </p:blipFill>
        <p:spPr>
          <a:xfrm>
            <a:off x="5087225" y="603600"/>
            <a:ext cx="13200774" cy="9235150"/>
          </a:xfrm>
          <a:prstGeom prst="rect">
            <a:avLst/>
          </a:prstGeom>
          <a:noFill/>
          <a:ln>
            <a:noFill/>
          </a:ln>
        </p:spPr>
      </p:pic>
      <p:sp>
        <p:nvSpPr>
          <p:cNvPr id="102" name="Google Shape;102;p14"/>
          <p:cNvSpPr txBox="1"/>
          <p:nvPr/>
        </p:nvSpPr>
        <p:spPr>
          <a:xfrm>
            <a:off x="7802850" y="9885200"/>
            <a:ext cx="26823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Poppins"/>
                <a:ea typeface="Poppins"/>
                <a:cs typeface="Poppins"/>
                <a:sym typeface="Poppins"/>
              </a:rPr>
              <a:t>PW  SKILLS</a:t>
            </a:r>
            <a:endParaRPr b="1" sz="2000">
              <a:solidFill>
                <a:srgbClr val="FFFFFF"/>
              </a:solidFill>
              <a:latin typeface="Poppins"/>
              <a:ea typeface="Poppins"/>
              <a:cs typeface="Poppins"/>
              <a:sym typeface="Poppi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3" name="Shape 103"/>
        <p:cNvGrpSpPr/>
        <p:nvPr/>
      </p:nvGrpSpPr>
      <p:grpSpPr>
        <a:xfrm>
          <a:off x="0" y="0"/>
          <a:ext cx="0" cy="0"/>
          <a:chOff x="0" y="0"/>
          <a:chExt cx="0" cy="0"/>
        </a:xfrm>
      </p:grpSpPr>
      <p:sp>
        <p:nvSpPr>
          <p:cNvPr id="104" name="Google Shape;104;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06" name="Google Shape;106;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8" name="Google Shape;108;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9" name="Shape 109"/>
        <p:cNvGrpSpPr/>
        <p:nvPr/>
      </p:nvGrpSpPr>
      <p:grpSpPr>
        <a:xfrm>
          <a:off x="0" y="0"/>
          <a:ext cx="0" cy="0"/>
          <a:chOff x="0" y="0"/>
          <a:chExt cx="0" cy="0"/>
        </a:xfrm>
      </p:grpSpPr>
      <p:sp>
        <p:nvSpPr>
          <p:cNvPr id="110" name="Google Shape;11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 name="Google Shape;111;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12" name="Google Shape;112;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5" name="Shape 115"/>
        <p:cNvGrpSpPr/>
        <p:nvPr/>
      </p:nvGrpSpPr>
      <p:grpSpPr>
        <a:xfrm>
          <a:off x="0" y="0"/>
          <a:ext cx="0" cy="0"/>
          <a:chOff x="0" y="0"/>
          <a:chExt cx="0" cy="0"/>
        </a:xfrm>
      </p:grpSpPr>
      <p:sp>
        <p:nvSpPr>
          <p:cNvPr id="116" name="Google Shape;116;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18" name="Google Shape;118;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4" name="Google Shape;124;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5" name="Google Shape;125;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8" name="Shape 128"/>
        <p:cNvGrpSpPr/>
        <p:nvPr/>
      </p:nvGrpSpPr>
      <p:grpSpPr>
        <a:xfrm>
          <a:off x="0" y="0"/>
          <a:ext cx="0" cy="0"/>
          <a:chOff x="0" y="0"/>
          <a:chExt cx="0" cy="0"/>
        </a:xfrm>
      </p:grpSpPr>
      <p:sp>
        <p:nvSpPr>
          <p:cNvPr id="129" name="Google Shape;12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1" name="Google Shape;131;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2" name="Google Shape;132;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3" name="Google Shape;133;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4" name="Google Shape;134;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6" name="Google Shape;136;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7" name="Shape 137"/>
        <p:cNvGrpSpPr/>
        <p:nvPr/>
      </p:nvGrpSpPr>
      <p:grpSpPr>
        <a:xfrm>
          <a:off x="0" y="0"/>
          <a:ext cx="0" cy="0"/>
          <a:chOff x="0" y="0"/>
          <a:chExt cx="0" cy="0"/>
        </a:xfrm>
      </p:grpSpPr>
      <p:sp>
        <p:nvSpPr>
          <p:cNvPr id="138" name="Google Shape;13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9" name="Google Shape;139;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0" name="Google Shape;140;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2" name="Shape 142"/>
        <p:cNvGrpSpPr/>
        <p:nvPr/>
      </p:nvGrpSpPr>
      <p:grpSpPr>
        <a:xfrm>
          <a:off x="0" y="0"/>
          <a:ext cx="0" cy="0"/>
          <a:chOff x="0" y="0"/>
          <a:chExt cx="0" cy="0"/>
        </a:xfrm>
      </p:grpSpPr>
      <p:sp>
        <p:nvSpPr>
          <p:cNvPr id="143" name="Google Shape;143;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4" name="Google Shape;144;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45" name="Google Shape;145;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6" name="Google Shape;146;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3"/>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 name="Google Shape;25;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26" name="Google Shape;26;p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p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9" name="Shape 149"/>
        <p:cNvGrpSpPr/>
        <p:nvPr/>
      </p:nvGrpSpPr>
      <p:grpSpPr>
        <a:xfrm>
          <a:off x="0" y="0"/>
          <a:ext cx="0" cy="0"/>
          <a:chOff x="0" y="0"/>
          <a:chExt cx="0" cy="0"/>
        </a:xfrm>
      </p:grpSpPr>
      <p:sp>
        <p:nvSpPr>
          <p:cNvPr id="150" name="Google Shape;150;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1" name="Google Shape;151;p22"/>
          <p:cNvSpPr/>
          <p:nvPr>
            <p:ph idx="2" type="pic"/>
          </p:nvPr>
        </p:nvSpPr>
        <p:spPr>
          <a:xfrm>
            <a:off x="1792288" y="612775"/>
            <a:ext cx="5486400" cy="4114800"/>
          </a:xfrm>
          <a:prstGeom prst="rect">
            <a:avLst/>
          </a:prstGeom>
          <a:noFill/>
          <a:ln>
            <a:noFill/>
          </a:ln>
        </p:spPr>
      </p:sp>
      <p:sp>
        <p:nvSpPr>
          <p:cNvPr id="152" name="Google Shape;152;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53" name="Google Shape;153;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6" name="Shape 156"/>
        <p:cNvGrpSpPr/>
        <p:nvPr/>
      </p:nvGrpSpPr>
      <p:grpSpPr>
        <a:xfrm>
          <a:off x="0" y="0"/>
          <a:ext cx="0" cy="0"/>
          <a:chOff x="0" y="0"/>
          <a:chExt cx="0" cy="0"/>
        </a:xfrm>
      </p:grpSpPr>
      <p:sp>
        <p:nvSpPr>
          <p:cNvPr id="157" name="Google Shape;15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9" name="Google Shape;159;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2" name="Shape 162"/>
        <p:cNvGrpSpPr/>
        <p:nvPr/>
      </p:nvGrpSpPr>
      <p:grpSpPr>
        <a:xfrm>
          <a:off x="0" y="0"/>
          <a:ext cx="0" cy="0"/>
          <a:chOff x="0" y="0"/>
          <a:chExt cx="0" cy="0"/>
        </a:xfrm>
      </p:grpSpPr>
      <p:sp>
        <p:nvSpPr>
          <p:cNvPr id="163" name="Google Shape;163;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4" name="Google Shape;164;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5" name="Google Shape;165;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 name="Google Shape;31;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32" name="Google Shape;32;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38" name="Google Shape;38;p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4" name="Google Shape;44;p6"/>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5" name="Google Shape;45;p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1" name="Google Shape;51;p7"/>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2" name="Google Shape;52;p7"/>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3" name="Google Shape;53;p7"/>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4" name="Google Shape;54;p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9"/>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65" name="Google Shape;65;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66" name="Google Shape;66;p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0"/>
          <p:cNvSpPr/>
          <p:nvPr>
            <p:ph idx="2" type="pic"/>
          </p:nvPr>
        </p:nvSpPr>
        <p:spPr>
          <a:xfrm>
            <a:off x="1792288" y="612775"/>
            <a:ext cx="5486400" cy="4114800"/>
          </a:xfrm>
          <a:prstGeom prst="rect">
            <a:avLst/>
          </a:prstGeom>
          <a:noFill/>
          <a:ln>
            <a:noFill/>
          </a:ln>
        </p:spPr>
      </p:sp>
      <p:sp>
        <p:nvSpPr>
          <p:cNvPr id="72" name="Google Shape;72;p10"/>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73" name="Google Shape;73;p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8" name="Shape 88"/>
        <p:cNvGrpSpPr/>
        <p:nvPr/>
      </p:nvGrpSpPr>
      <p:grpSpPr>
        <a:xfrm>
          <a:off x="0" y="0"/>
          <a:ext cx="0" cy="0"/>
          <a:chOff x="0" y="0"/>
          <a:chExt cx="0" cy="0"/>
        </a:xfrm>
      </p:grpSpPr>
      <p:sp>
        <p:nvSpPr>
          <p:cNvPr id="89" name="Google Shape;8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0" name="Google Shape;90;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1" name="Google Shape;91;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2" name="Google Shape;92;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3" name="Google Shape;93;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5"/>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173" name="Google Shape;173;p25"/>
          <p:cNvSpPr txBox="1"/>
          <p:nvPr/>
        </p:nvSpPr>
        <p:spPr>
          <a:xfrm>
            <a:off x="1491750" y="5810775"/>
            <a:ext cx="6842100" cy="120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6600">
                <a:solidFill>
                  <a:srgbClr val="AA81E9"/>
                </a:solidFill>
                <a:latin typeface="Poppins"/>
                <a:ea typeface="Poppins"/>
                <a:cs typeface="Poppins"/>
                <a:sym typeface="Poppins"/>
              </a:rPr>
              <a:t>PORT</a:t>
            </a:r>
            <a:endParaRPr b="1" sz="6600">
              <a:solidFill>
                <a:srgbClr val="AA81E9"/>
              </a:solidFill>
              <a:latin typeface="Poppins"/>
              <a:ea typeface="Poppins"/>
              <a:cs typeface="Poppins"/>
              <a:sym typeface="Poppins"/>
            </a:endParaRPr>
          </a:p>
        </p:txBody>
      </p:sp>
      <p:pic>
        <p:nvPicPr>
          <p:cNvPr id="174" name="Google Shape;174;p25"/>
          <p:cNvPicPr preferRelativeResize="0"/>
          <p:nvPr/>
        </p:nvPicPr>
        <p:blipFill rotWithShape="1">
          <a:blip r:embed="rId4">
            <a:alphaModFix/>
          </a:blip>
          <a:srcRect b="22144" l="4521" r="4511" t="22144"/>
          <a:stretch/>
        </p:blipFill>
        <p:spPr>
          <a:xfrm>
            <a:off x="8167275" y="3426775"/>
            <a:ext cx="9745950" cy="5968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Topics</a:t>
            </a:r>
            <a:endParaRPr b="1" sz="5200">
              <a:solidFill>
                <a:srgbClr val="AA81E9"/>
              </a:solidFill>
              <a:latin typeface="Poppins"/>
              <a:ea typeface="Poppins"/>
              <a:cs typeface="Poppins"/>
              <a:sym typeface="Poppins"/>
            </a:endParaRPr>
          </a:p>
        </p:txBody>
      </p:sp>
      <p:sp>
        <p:nvSpPr>
          <p:cNvPr id="180" name="Google Shape;180;p2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6"/>
          <p:cNvSpPr txBox="1"/>
          <p:nvPr/>
        </p:nvSpPr>
        <p:spPr>
          <a:xfrm>
            <a:off x="1514675" y="1995000"/>
            <a:ext cx="14138700" cy="17238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What is PORT number</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Different types of Port number</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Best practices of using Port number </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What is PORT number</a:t>
            </a:r>
            <a:endParaRPr b="1" sz="5200">
              <a:solidFill>
                <a:srgbClr val="AA81E9"/>
              </a:solidFill>
              <a:latin typeface="Poppins"/>
              <a:ea typeface="Poppins"/>
              <a:cs typeface="Poppins"/>
              <a:sym typeface="Poppins"/>
            </a:endParaRPr>
          </a:p>
        </p:txBody>
      </p:sp>
      <p:sp>
        <p:nvSpPr>
          <p:cNvPr id="187" name="Google Shape;187;p27"/>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7"/>
          <p:cNvSpPr txBox="1"/>
          <p:nvPr/>
        </p:nvSpPr>
        <p:spPr>
          <a:xfrm>
            <a:off x="1514675" y="1995000"/>
            <a:ext cx="13686300" cy="36480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In computer networking, a port is a logical construct that is used to identify a specific process or service running on a computer or other networked device.</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Each port is associated with a unique number, called a port number, which allows data to be routed to the correct application or service.</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A port number is always associated with a network address of a host, such as an IP address, and the type of transport protocol used for communication.</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Specific port numbers are reserved to identify specific services so that an arriving packet can be easily forwarded to a running application</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Different types of PORT number</a:t>
            </a:r>
            <a:endParaRPr b="1" sz="5200">
              <a:solidFill>
                <a:srgbClr val="AA81E9"/>
              </a:solidFill>
              <a:latin typeface="Poppins"/>
              <a:ea typeface="Poppins"/>
              <a:cs typeface="Poppins"/>
              <a:sym typeface="Poppins"/>
            </a:endParaRPr>
          </a:p>
        </p:txBody>
      </p:sp>
      <p:sp>
        <p:nvSpPr>
          <p:cNvPr id="194" name="Google Shape;194;p2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8"/>
          <p:cNvSpPr txBox="1"/>
          <p:nvPr/>
        </p:nvSpPr>
        <p:spPr>
          <a:xfrm>
            <a:off x="1514675" y="1995000"/>
            <a:ext cx="13686300" cy="249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There are 65,535 available port numbers, which can be classified into 3 different types -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Well-known Port</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Registered Port</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Dynamic or Private Port</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Well-known Port</a:t>
            </a:r>
            <a:endParaRPr b="1" sz="5200">
              <a:solidFill>
                <a:srgbClr val="AA81E9"/>
              </a:solidFill>
              <a:latin typeface="Poppins"/>
              <a:ea typeface="Poppins"/>
              <a:cs typeface="Poppins"/>
              <a:sym typeface="Poppins"/>
            </a:endParaRPr>
          </a:p>
        </p:txBody>
      </p:sp>
      <p:sp>
        <p:nvSpPr>
          <p:cNvPr id="201" name="Google Shape;201;p29"/>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9"/>
          <p:cNvSpPr txBox="1"/>
          <p:nvPr/>
        </p:nvSpPr>
        <p:spPr>
          <a:xfrm>
            <a:off x="1514675" y="1995000"/>
            <a:ext cx="13686300" cy="53154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Well-known ports are port numbers that have been assigned by the Internet Assigned Numbers Authority (IANA) to specific services or protocols.</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These ports range from 0 to 1023 and are reserved for use by well-known services and applications.</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Example - </a:t>
            </a:r>
            <a:endParaRPr sz="2500">
              <a:solidFill>
                <a:srgbClr val="FFFFFF"/>
              </a:solidFill>
              <a:latin typeface="Poppins Medium"/>
              <a:ea typeface="Poppins Medium"/>
              <a:cs typeface="Poppins Medium"/>
              <a:sym typeface="Poppins Medium"/>
            </a:endParaRPr>
          </a:p>
          <a:p>
            <a:pPr indent="-387350" lvl="1" marL="914400" marR="0" rtl="0" algn="l">
              <a:lnSpc>
                <a:spcPct val="100000"/>
              </a:lnSpc>
              <a:spcBef>
                <a:spcPts val="100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Port 80: HTTP (Hypertext Transfer Protocol),</a:t>
            </a:r>
            <a:endParaRPr sz="2500">
              <a:solidFill>
                <a:srgbClr val="FFFFFF"/>
              </a:solidFill>
              <a:latin typeface="Poppins Medium"/>
              <a:ea typeface="Poppins Medium"/>
              <a:cs typeface="Poppins Medium"/>
              <a:sym typeface="Poppins Medium"/>
            </a:endParaRPr>
          </a:p>
          <a:p>
            <a:pPr indent="-387350" lvl="1" marL="9144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Port 443: HTTPS (HTTP Secure)</a:t>
            </a:r>
            <a:endParaRPr sz="2500">
              <a:solidFill>
                <a:srgbClr val="FFFFFF"/>
              </a:solidFill>
              <a:latin typeface="Poppins Medium"/>
              <a:ea typeface="Poppins Medium"/>
              <a:cs typeface="Poppins Medium"/>
              <a:sym typeface="Poppins Medium"/>
            </a:endParaRPr>
          </a:p>
          <a:p>
            <a:pPr indent="-387350" lvl="1" marL="9144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Port 25: SMTP (Simple Mail Transfer Protocol),</a:t>
            </a:r>
            <a:endParaRPr sz="2500">
              <a:solidFill>
                <a:srgbClr val="FFFFFF"/>
              </a:solidFill>
              <a:latin typeface="Poppins Medium"/>
              <a:ea typeface="Poppins Medium"/>
              <a:cs typeface="Poppins Medium"/>
              <a:sym typeface="Poppins Medium"/>
            </a:endParaRPr>
          </a:p>
          <a:p>
            <a:pPr indent="-387350" lvl="1" marL="9144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 Port 53: DNS (Domain Name System)</a:t>
            </a:r>
            <a:endParaRPr sz="2500">
              <a:solidFill>
                <a:srgbClr val="FFFFFF"/>
              </a:solidFill>
              <a:latin typeface="Poppins Medium"/>
              <a:ea typeface="Poppins Medium"/>
              <a:cs typeface="Poppins Medium"/>
              <a:sym typeface="Poppins Medium"/>
            </a:endParaRPr>
          </a:p>
          <a:p>
            <a:pPr indent="-387350" lvl="1" marL="9144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Port 110: POP3 (Post Office Protocol version 3) and Port 143: IMAP (Internet Message Access Protocol)</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Registered Port</a:t>
            </a:r>
            <a:endParaRPr b="1" sz="5200">
              <a:solidFill>
                <a:srgbClr val="AA81E9"/>
              </a:solidFill>
              <a:latin typeface="Poppins"/>
              <a:ea typeface="Poppins"/>
              <a:cs typeface="Poppins"/>
              <a:sym typeface="Poppins"/>
            </a:endParaRPr>
          </a:p>
        </p:txBody>
      </p:sp>
      <p:sp>
        <p:nvSpPr>
          <p:cNvPr id="208" name="Google Shape;208;p30"/>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0"/>
          <p:cNvSpPr txBox="1"/>
          <p:nvPr/>
        </p:nvSpPr>
        <p:spPr>
          <a:xfrm>
            <a:off x="1514675" y="1995000"/>
            <a:ext cx="13686300" cy="44175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Registered ports are port numbers that have been assigned by the Internet Assigned Numbers Authority (IANA) to specific services or protocols</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These ports range from 1024 to 49151 and are typically used by applications or services that are not considered well-known.</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Some examples - </a:t>
            </a:r>
            <a:endParaRPr sz="2500">
              <a:solidFill>
                <a:srgbClr val="FFFFFF"/>
              </a:solidFill>
              <a:latin typeface="Poppins Medium"/>
              <a:ea typeface="Poppins Medium"/>
              <a:cs typeface="Poppins Medium"/>
              <a:sym typeface="Poppins Medium"/>
            </a:endParaRPr>
          </a:p>
          <a:p>
            <a:pPr indent="-387350" lvl="1" marL="9144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Port 8080: HTTP alternate (used as a secondary web server port)</a:t>
            </a:r>
            <a:endParaRPr sz="2500">
              <a:solidFill>
                <a:srgbClr val="FFFFFF"/>
              </a:solidFill>
              <a:latin typeface="Poppins Medium"/>
              <a:ea typeface="Poppins Medium"/>
              <a:cs typeface="Poppins Medium"/>
              <a:sym typeface="Poppins Medium"/>
            </a:endParaRPr>
          </a:p>
          <a:p>
            <a:pPr indent="-387350" lvl="1" marL="9144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Port 3306: MySQL (database management system)</a:t>
            </a:r>
            <a:endParaRPr sz="2500">
              <a:solidFill>
                <a:srgbClr val="FFFFFF"/>
              </a:solidFill>
              <a:latin typeface="Poppins Medium"/>
              <a:ea typeface="Poppins Medium"/>
              <a:cs typeface="Poppins Medium"/>
              <a:sym typeface="Poppins Medium"/>
            </a:endParaRPr>
          </a:p>
          <a:p>
            <a:pPr indent="-387350" lvl="1" marL="9144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Port 5432: PostgreSQL (database management system)</a:t>
            </a:r>
            <a:endParaRPr sz="2500">
              <a:solidFill>
                <a:srgbClr val="FFFFFF"/>
              </a:solidFill>
              <a:latin typeface="Poppins Medium"/>
              <a:ea typeface="Poppins Medium"/>
              <a:cs typeface="Poppins Medium"/>
              <a:sym typeface="Poppins Medium"/>
            </a:endParaRPr>
          </a:p>
          <a:p>
            <a:pPr indent="-387350" lvl="1" marL="9144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Port 3389: Remote Desktop Protocol (used for remote access to a computer)</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Dynamic or Private Port</a:t>
            </a:r>
            <a:endParaRPr b="1" sz="5200">
              <a:solidFill>
                <a:srgbClr val="AA81E9"/>
              </a:solidFill>
              <a:latin typeface="Poppins"/>
              <a:ea typeface="Poppins"/>
              <a:cs typeface="Poppins"/>
              <a:sym typeface="Poppins"/>
            </a:endParaRPr>
          </a:p>
        </p:txBody>
      </p:sp>
      <p:sp>
        <p:nvSpPr>
          <p:cNvPr id="215" name="Google Shape;215;p31"/>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1"/>
          <p:cNvSpPr txBox="1"/>
          <p:nvPr/>
        </p:nvSpPr>
        <p:spPr>
          <a:xfrm>
            <a:off x="1514675" y="1995000"/>
            <a:ext cx="13686300" cy="40329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Registered ports are port numbers that have been assigned by the Internet Assigned Numbers Authority (IANA) to specific services or protocols.</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These ports range from 1024 to 49151 and are typically used by applications or services that are not considered well-known</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Examples -</a:t>
            </a:r>
            <a:endParaRPr sz="2500">
              <a:solidFill>
                <a:srgbClr val="FFFFFF"/>
              </a:solidFill>
              <a:latin typeface="Poppins Medium"/>
              <a:ea typeface="Poppins Medium"/>
              <a:cs typeface="Poppins Medium"/>
              <a:sym typeface="Poppins Medium"/>
            </a:endParaRPr>
          </a:p>
          <a:p>
            <a:pPr indent="-387350" lvl="1" marL="9144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When a client program initiates a connection to a server program, the operating system assigns a unique dynamic port number to the client side of the connection. This dynamic port number is used for the duration of the connection and is released when the connection is closed.</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Best Practices of using Port numbers</a:t>
            </a:r>
            <a:endParaRPr b="1" sz="5200">
              <a:solidFill>
                <a:srgbClr val="AA81E9"/>
              </a:solidFill>
              <a:latin typeface="Poppins"/>
              <a:ea typeface="Poppins"/>
              <a:cs typeface="Poppins"/>
              <a:sym typeface="Poppins"/>
            </a:endParaRPr>
          </a:p>
        </p:txBody>
      </p:sp>
      <p:sp>
        <p:nvSpPr>
          <p:cNvPr id="222" name="Google Shape;222;p32"/>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2"/>
          <p:cNvSpPr txBox="1"/>
          <p:nvPr/>
        </p:nvSpPr>
        <p:spPr>
          <a:xfrm>
            <a:off x="1514675" y="1995000"/>
            <a:ext cx="13686300" cy="31350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Use standard ports whenever possible</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Avoid using non-standard ports</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Consider using port forwarding</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Document port usage</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Secure port usage</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Test port accessibility</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229" name="Google Shape;229;p33"/>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3"/>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1" name="Google Shape;231;p33"/>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