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10287000" cx="18288000"/>
  <p:notesSz cx="6858000" cy="9144000"/>
  <p:embeddedFontLst>
    <p:embeddedFont>
      <p:font typeface="Poppins"/>
      <p:regular r:id="rId19"/>
      <p:bold r:id="rId20"/>
      <p:italic r:id="rId21"/>
      <p:boldItalic r:id="rId22"/>
    </p:embeddedFont>
    <p:embeddedFont>
      <p:font typeface="Poppins Medium"/>
      <p:regular r:id="rId23"/>
      <p:bold r:id="rId24"/>
      <p:italic r:id="rId25"/>
      <p:boldItalic r:id="rId26"/>
    </p:embeddedFont>
    <p:embeddedFont>
      <p:font typeface="Work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Poppins-boldItalic.fntdata"/><Relationship Id="rId21" Type="http://schemas.openxmlformats.org/officeDocument/2006/relationships/font" Target="fonts/Poppins-italic.fntdata"/><Relationship Id="rId24" Type="http://schemas.openxmlformats.org/officeDocument/2006/relationships/font" Target="fonts/PoppinsMedium-bold.fntdata"/><Relationship Id="rId23" Type="http://schemas.openxmlformats.org/officeDocument/2006/relationships/font" Target="fonts/PoppinsMedium-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oppinsMedium-boldItalic.fntdata"/><Relationship Id="rId25" Type="http://schemas.openxmlformats.org/officeDocument/2006/relationships/font" Target="fonts/PoppinsMedium-italic.fntdata"/><Relationship Id="rId28" Type="http://schemas.openxmlformats.org/officeDocument/2006/relationships/font" Target="fonts/WorkSans-bold.fntdata"/><Relationship Id="rId27" Type="http://schemas.openxmlformats.org/officeDocument/2006/relationships/font" Target="fonts/Work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Work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Work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oppins-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4f91dbee30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29" name="Google Shape;229;g24f91dbee30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f91dbee30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35" name="Google Shape;235;g24f91dbee30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0d28ee92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77" name="Google Shape;177;g220d28ee92a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02322a0d6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84" name="Google Shape;184;g2502322a0d6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026b75ab8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1" name="Google Shape;191;g25026b75ab8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f91dbee3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8" name="Google Shape;198;g24f91dbee30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f91dbee30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5" name="Google Shape;205;g24f91dbee30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f91dbee30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11" name="Google Shape;211;g24f91dbee30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f91dbee30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17" name="Google Shape;217;g24f91dbee30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f91dbee30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23" name="Google Shape;223;g24f91dbee30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Poppins"/>
                <a:ea typeface="Poppins"/>
                <a:cs typeface="Poppins"/>
                <a:sym typeface="Poppins"/>
              </a:rPr>
              <a:t>PW  SKILLS</a:t>
            </a:r>
            <a:endParaRPr b="1" sz="2000">
              <a:solidFill>
                <a:srgbClr val="FFFFFF"/>
              </a:solidFill>
              <a:latin typeface="Poppins"/>
              <a:ea typeface="Poppins"/>
              <a:cs typeface="Poppins"/>
              <a:sym typeface="Poppi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9" name="Google Shape;79;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5" name="Google Shape;85;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9" name="Google Shape;99;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0" name="Google Shape;100;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 name="Google Shape;101;p14"/>
          <p:cNvPicPr preferRelativeResize="0"/>
          <p:nvPr/>
        </p:nvPicPr>
        <p:blipFill rotWithShape="1">
          <a:blip r:embed="rId3">
            <a:alphaModFix/>
          </a:blip>
          <a:srcRect b="23948" l="0" r="32917" t="0"/>
          <a:stretch/>
        </p:blipFill>
        <p:spPr>
          <a:xfrm>
            <a:off x="5087225" y="603600"/>
            <a:ext cx="13200774" cy="9235150"/>
          </a:xfrm>
          <a:prstGeom prst="rect">
            <a:avLst/>
          </a:prstGeom>
          <a:noFill/>
          <a:ln>
            <a:noFill/>
          </a:ln>
        </p:spPr>
      </p:pic>
      <p:sp>
        <p:nvSpPr>
          <p:cNvPr id="102" name="Google Shape;102;p14"/>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Poppins"/>
                <a:ea typeface="Poppins"/>
                <a:cs typeface="Poppins"/>
                <a:sym typeface="Poppins"/>
              </a:rPr>
              <a:t>PW  SKILLS</a:t>
            </a:r>
            <a:endParaRPr b="1" sz="2000">
              <a:solidFill>
                <a:srgbClr val="FFFFFF"/>
              </a:solidFill>
              <a:latin typeface="Poppins"/>
              <a:ea typeface="Poppins"/>
              <a:cs typeface="Poppins"/>
              <a:sym typeface="Poppi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3" name="Shape 103"/>
        <p:cNvGrpSpPr/>
        <p:nvPr/>
      </p:nvGrpSpPr>
      <p:grpSpPr>
        <a:xfrm>
          <a:off x="0" y="0"/>
          <a:ext cx="0" cy="0"/>
          <a:chOff x="0" y="0"/>
          <a:chExt cx="0" cy="0"/>
        </a:xfrm>
      </p:grpSpPr>
      <p:sp>
        <p:nvSpPr>
          <p:cNvPr id="104" name="Google Shape;104;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6" name="Google Shape;106;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 name="Google Shape;108;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2" name="Google Shape;112;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18" name="Google Shape;118;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4" name="Google Shape;124;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5" name="Google Shape;125;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1" name="Google Shape;131;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2" name="Google Shape;132;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6" name="Google Shape;136;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5" name="Google Shape;145;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6" name="Google Shape;146;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6" name="Google Shape;26;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9" name="Shape 149"/>
        <p:cNvGrpSpPr/>
        <p:nvPr/>
      </p:nvGrpSpPr>
      <p:grpSpPr>
        <a:xfrm>
          <a:off x="0" y="0"/>
          <a:ext cx="0" cy="0"/>
          <a:chOff x="0" y="0"/>
          <a:chExt cx="0" cy="0"/>
        </a:xfrm>
      </p:grpSpPr>
      <p:sp>
        <p:nvSpPr>
          <p:cNvPr id="150" name="Google Shape;150;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p22"/>
          <p:cNvSpPr/>
          <p:nvPr>
            <p:ph idx="2" type="pic"/>
          </p:nvPr>
        </p:nvSpPr>
        <p:spPr>
          <a:xfrm>
            <a:off x="1792288" y="612775"/>
            <a:ext cx="5486400" cy="4114800"/>
          </a:xfrm>
          <a:prstGeom prst="rect">
            <a:avLst/>
          </a:prstGeom>
          <a:noFill/>
          <a:ln>
            <a:noFill/>
          </a:ln>
        </p:spPr>
      </p:sp>
      <p:sp>
        <p:nvSpPr>
          <p:cNvPr id="152" name="Google Shape;152;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3" name="Google Shape;153;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6" name="Shape 156"/>
        <p:cNvGrpSpPr/>
        <p:nvPr/>
      </p:nvGrpSpPr>
      <p:grpSpPr>
        <a:xfrm>
          <a:off x="0" y="0"/>
          <a:ext cx="0" cy="0"/>
          <a:chOff x="0" y="0"/>
          <a:chExt cx="0" cy="0"/>
        </a:xfrm>
      </p:grpSpPr>
      <p:sp>
        <p:nvSpPr>
          <p:cNvPr id="157" name="Google Shape;15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9" name="Google Shape;159;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2" name="Shape 162"/>
        <p:cNvGrpSpPr/>
        <p:nvPr/>
      </p:nvGrpSpPr>
      <p:grpSpPr>
        <a:xfrm>
          <a:off x="0" y="0"/>
          <a:ext cx="0" cy="0"/>
          <a:chOff x="0" y="0"/>
          <a:chExt cx="0" cy="0"/>
        </a:xfrm>
      </p:grpSpPr>
      <p:sp>
        <p:nvSpPr>
          <p:cNvPr id="163" name="Google Shape;163;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5" name="Google Shape;165;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2" name="Google Shape;32;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8" name="Google Shape;38;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4" name="Google Shape;44;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1" name="Google Shape;51;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2" name="Google Shape;52;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3" name="Google Shape;53;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4" name="Google Shape;54;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5" name="Google Shape;65;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6" name="Google Shape;66;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0"/>
          <p:cNvSpPr/>
          <p:nvPr>
            <p:ph idx="2" type="pic"/>
          </p:nvPr>
        </p:nvSpPr>
        <p:spPr>
          <a:xfrm>
            <a:off x="1792288" y="612775"/>
            <a:ext cx="5486400" cy="4114800"/>
          </a:xfrm>
          <a:prstGeom prst="rect">
            <a:avLst/>
          </a:prstGeom>
          <a:noFill/>
          <a:ln>
            <a:noFill/>
          </a:ln>
        </p:spPr>
      </p:sp>
      <p:sp>
        <p:nvSpPr>
          <p:cNvPr id="72" name="Google Shape;72;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3" name="Google Shape;73;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0" name="Google Shape;90;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Google Shape;91;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3" name="Google Shape;173;p25"/>
          <p:cNvSpPr txBox="1"/>
          <p:nvPr/>
        </p:nvSpPr>
        <p:spPr>
          <a:xfrm>
            <a:off x="1491750" y="5226675"/>
            <a:ext cx="6842100" cy="236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6600">
                <a:solidFill>
                  <a:srgbClr val="AA81E9"/>
                </a:solidFill>
                <a:latin typeface="Poppins"/>
                <a:ea typeface="Poppins"/>
                <a:cs typeface="Poppins"/>
                <a:sym typeface="Poppins"/>
              </a:rPr>
              <a:t>File system module</a:t>
            </a:r>
            <a:endParaRPr b="1" sz="6600">
              <a:solidFill>
                <a:srgbClr val="AA81E9"/>
              </a:solidFill>
              <a:latin typeface="Poppins"/>
              <a:ea typeface="Poppins"/>
              <a:cs typeface="Poppins"/>
              <a:sym typeface="Poppins"/>
            </a:endParaRPr>
          </a:p>
        </p:txBody>
      </p:sp>
      <p:pic>
        <p:nvPicPr>
          <p:cNvPr id="174" name="Google Shape;174;p25"/>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nvSpPr>
        <p:spPr>
          <a:xfrm>
            <a:off x="1571000" y="811950"/>
            <a:ext cx="133794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Closing a file</a:t>
            </a:r>
            <a:endParaRPr b="1" sz="5200">
              <a:solidFill>
                <a:srgbClr val="AA81E9"/>
              </a:solidFill>
              <a:latin typeface="Poppins"/>
              <a:ea typeface="Poppins"/>
              <a:cs typeface="Poppins"/>
              <a:sym typeface="Poppins"/>
            </a:endParaRPr>
          </a:p>
        </p:txBody>
      </p:sp>
      <p:sp>
        <p:nvSpPr>
          <p:cNvPr id="232" name="Google Shape;232;p34"/>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nvSpPr>
        <p:spPr>
          <a:xfrm>
            <a:off x="1571000" y="811950"/>
            <a:ext cx="133794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Deleting a file</a:t>
            </a:r>
            <a:endParaRPr b="1" sz="5200">
              <a:solidFill>
                <a:srgbClr val="AA81E9"/>
              </a:solidFill>
              <a:latin typeface="Poppins"/>
              <a:ea typeface="Poppins"/>
              <a:cs typeface="Poppins"/>
              <a:sym typeface="Poppins"/>
            </a:endParaRPr>
          </a:p>
        </p:txBody>
      </p:sp>
      <p:sp>
        <p:nvSpPr>
          <p:cNvPr id="238" name="Google Shape;238;p35"/>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44" name="Google Shape;244;p36"/>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6"/>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6" name="Google Shape;246;p36"/>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List of content:</a:t>
            </a:r>
            <a:endParaRPr b="1" sz="5200">
              <a:solidFill>
                <a:srgbClr val="AA81E9"/>
              </a:solidFill>
              <a:latin typeface="Poppins"/>
              <a:ea typeface="Poppins"/>
              <a:cs typeface="Poppins"/>
              <a:sym typeface="Poppins"/>
            </a:endParaRPr>
          </a:p>
        </p:txBody>
      </p:sp>
      <p:sp>
        <p:nvSpPr>
          <p:cNvPr id="180" name="Google Shape;180;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6"/>
          <p:cNvSpPr txBox="1"/>
          <p:nvPr/>
        </p:nvSpPr>
        <p:spPr>
          <a:xfrm>
            <a:off x="1514675" y="1995000"/>
            <a:ext cx="14138700" cy="32247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What is a file system</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Opening a file</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Reading a file</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Writing to a file</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Appending to a file</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Closing a file</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Deleting a file</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File System</a:t>
            </a:r>
            <a:endParaRPr b="1" sz="5200">
              <a:solidFill>
                <a:srgbClr val="AA81E9"/>
              </a:solidFill>
              <a:latin typeface="Poppins"/>
              <a:ea typeface="Poppins"/>
              <a:cs typeface="Poppins"/>
              <a:sym typeface="Poppins"/>
            </a:endParaRPr>
          </a:p>
        </p:txBody>
      </p:sp>
      <p:sp>
        <p:nvSpPr>
          <p:cNvPr id="187" name="Google Shape;187;p2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7"/>
          <p:cNvSpPr txBox="1"/>
          <p:nvPr/>
        </p:nvSpPr>
        <p:spPr>
          <a:xfrm>
            <a:off x="1514675" y="1995000"/>
            <a:ext cx="13686300" cy="44175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Node.js is a platform that uses Chrome's V8 JavaScript engine, allowing developers to use JavaScript to create server-side applications that generate dynamic content for web clients. What sets Node.js apart are its event-driven and non-blocking I/O features.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Node.js includes a built-in module called FS (File System) that allows users to manage files by creating, reading, deleting, and performing other file operations.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To use this module, developers can call the "require()" method, which provides access to POSIX functions wrapped by Node.js to enable both synchronous and asynchronous file system operations, depending on the user's requirements.</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var fs = require('fs');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nvSpPr>
        <p:spPr>
          <a:xfrm>
            <a:off x="1571000" y="811950"/>
            <a:ext cx="14826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Synchronous vs Asynchronous approach :</a:t>
            </a:r>
            <a:endParaRPr b="1" sz="5200">
              <a:solidFill>
                <a:srgbClr val="AA81E9"/>
              </a:solidFill>
              <a:latin typeface="Poppins"/>
              <a:ea typeface="Poppins"/>
              <a:cs typeface="Poppins"/>
              <a:sym typeface="Poppins"/>
            </a:endParaRPr>
          </a:p>
        </p:txBody>
      </p:sp>
      <p:sp>
        <p:nvSpPr>
          <p:cNvPr id="194" name="Google Shape;194;p2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8"/>
          <p:cNvSpPr txBox="1"/>
          <p:nvPr/>
        </p:nvSpPr>
        <p:spPr>
          <a:xfrm>
            <a:off x="1514675" y="1995000"/>
            <a:ext cx="12502800" cy="46740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a:t>
            </a:r>
            <a:r>
              <a:rPr b="1" lang="en" sz="2500">
                <a:solidFill>
                  <a:srgbClr val="AA81E9"/>
                </a:solidFill>
                <a:latin typeface="Poppins"/>
                <a:ea typeface="Poppins"/>
                <a:cs typeface="Poppins"/>
                <a:sym typeface="Poppins"/>
              </a:rPr>
              <a:t>Synchronous approach</a:t>
            </a:r>
            <a:r>
              <a:rPr lang="en" sz="2500">
                <a:solidFill>
                  <a:srgbClr val="FFFFFF"/>
                </a:solidFill>
                <a:latin typeface="Poppins Medium"/>
                <a:ea typeface="Poppins Medium"/>
                <a:cs typeface="Poppins Medium"/>
                <a:sym typeface="Poppins Medium"/>
              </a:rPr>
              <a:t> involves blocking functions that wait for each operation to complete before executing the next one. This means that a command won't execute until the query has finished executing and all the results from previous commands have been obtained.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On the other hand, the </a:t>
            </a:r>
            <a:r>
              <a:rPr b="1" lang="en" sz="2500">
                <a:solidFill>
                  <a:srgbClr val="AA81E9"/>
                </a:solidFill>
                <a:latin typeface="Poppins"/>
                <a:ea typeface="Poppins"/>
                <a:cs typeface="Poppins"/>
                <a:sym typeface="Poppins"/>
              </a:rPr>
              <a:t>Asynchronous approach</a:t>
            </a:r>
            <a:r>
              <a:rPr lang="en" sz="2500">
                <a:solidFill>
                  <a:srgbClr val="FFFFFF"/>
                </a:solidFill>
                <a:latin typeface="Poppins Medium"/>
                <a:ea typeface="Poppins Medium"/>
                <a:cs typeface="Poppins Medium"/>
                <a:sym typeface="Poppins Medium"/>
              </a:rPr>
              <a:t> involves non-blocking functions that execute all operations at once, without waiting for each operation to complete. The results of each operation are handled when they become available, and each command is executed after the previous one. If the operations involve querying large amounts of data from a database, the Asynchronous approach is recommended.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nvSpPr>
        <p:spPr>
          <a:xfrm>
            <a:off x="1571000" y="811950"/>
            <a:ext cx="133794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Common use for File System module:</a:t>
            </a:r>
            <a:endParaRPr b="1" sz="5200">
              <a:solidFill>
                <a:srgbClr val="AA81E9"/>
              </a:solidFill>
              <a:latin typeface="Poppins"/>
              <a:ea typeface="Poppins"/>
              <a:cs typeface="Poppins"/>
              <a:sym typeface="Poppins"/>
            </a:endParaRPr>
          </a:p>
        </p:txBody>
      </p:sp>
      <p:sp>
        <p:nvSpPr>
          <p:cNvPr id="201" name="Google Shape;201;p2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9"/>
          <p:cNvSpPr txBox="1"/>
          <p:nvPr/>
        </p:nvSpPr>
        <p:spPr>
          <a:xfrm>
            <a:off x="1514675" y="1995000"/>
            <a:ext cx="12502800" cy="24678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Read Files</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Write Files</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Append Files</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Close Files</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100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Delete Files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nvSpPr>
        <p:spPr>
          <a:xfrm>
            <a:off x="1571000" y="811950"/>
            <a:ext cx="133794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Opening a file</a:t>
            </a:r>
            <a:endParaRPr b="1" sz="5200">
              <a:solidFill>
                <a:srgbClr val="AA81E9"/>
              </a:solidFill>
              <a:latin typeface="Poppins"/>
              <a:ea typeface="Poppins"/>
              <a:cs typeface="Poppins"/>
              <a:sym typeface="Poppins"/>
            </a:endParaRPr>
          </a:p>
        </p:txBody>
      </p:sp>
      <p:sp>
        <p:nvSpPr>
          <p:cNvPr id="208" name="Google Shape;208;p3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nvSpPr>
        <p:spPr>
          <a:xfrm>
            <a:off x="1571000" y="811950"/>
            <a:ext cx="133794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Reading a file</a:t>
            </a:r>
            <a:endParaRPr b="1" sz="5200">
              <a:solidFill>
                <a:srgbClr val="AA81E9"/>
              </a:solidFill>
              <a:latin typeface="Poppins"/>
              <a:ea typeface="Poppins"/>
              <a:cs typeface="Poppins"/>
              <a:sym typeface="Poppins"/>
            </a:endParaRPr>
          </a:p>
        </p:txBody>
      </p:sp>
      <p:sp>
        <p:nvSpPr>
          <p:cNvPr id="214" name="Google Shape;214;p3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nvSpPr>
        <p:spPr>
          <a:xfrm>
            <a:off x="1571000" y="811950"/>
            <a:ext cx="133794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Writing to a file</a:t>
            </a:r>
            <a:endParaRPr b="1" sz="5200">
              <a:solidFill>
                <a:srgbClr val="AA81E9"/>
              </a:solidFill>
              <a:latin typeface="Poppins"/>
              <a:ea typeface="Poppins"/>
              <a:cs typeface="Poppins"/>
              <a:sym typeface="Poppins"/>
            </a:endParaRPr>
          </a:p>
        </p:txBody>
      </p:sp>
      <p:sp>
        <p:nvSpPr>
          <p:cNvPr id="220" name="Google Shape;220;p32"/>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nvSpPr>
        <p:spPr>
          <a:xfrm>
            <a:off x="1571000" y="811950"/>
            <a:ext cx="133794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Appending to a file</a:t>
            </a:r>
            <a:endParaRPr b="1" sz="5200">
              <a:solidFill>
                <a:srgbClr val="AA81E9"/>
              </a:solidFill>
              <a:latin typeface="Poppins"/>
              <a:ea typeface="Poppins"/>
              <a:cs typeface="Poppins"/>
              <a:sym typeface="Poppins"/>
            </a:endParaRPr>
          </a:p>
        </p:txBody>
      </p:sp>
      <p:sp>
        <p:nvSpPr>
          <p:cNvPr id="226" name="Google Shape;226;p33"/>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