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10287000" cx="18288000"/>
  <p:notesSz cx="6858000" cy="9144000"/>
  <p:embeddedFontLst>
    <p:embeddedFont>
      <p:font typeface="Poppins"/>
      <p:regular r:id="rId13"/>
      <p:bold r:id="rId14"/>
      <p:italic r:id="rId15"/>
      <p:boldItalic r:id="rId16"/>
    </p:embeddedFont>
    <p:embeddedFont>
      <p:font typeface="Poppins Medium"/>
      <p:regular r:id="rId17"/>
      <p:bold r:id="rId18"/>
      <p:italic r:id="rId19"/>
      <p:boldItalic r:id="rId20"/>
    </p:embeddedFont>
    <p:embeddedFont>
      <p:font typeface="Work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990">
          <p15:clr>
            <a:srgbClr val="9AA0A6"/>
          </p15:clr>
        </p15:guide>
        <p15:guide id="2" orient="horz" pos="1257">
          <p15:clr>
            <a:srgbClr val="9AA0A6"/>
          </p15:clr>
        </p15:guide>
        <p15:guide id="3" orient="horz" pos="165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0"/>
        <p:guide pos="1257" orient="horz"/>
        <p:guide pos="165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Medium-boldItalic.fntdata"/><Relationship Id="rId11" Type="http://schemas.openxmlformats.org/officeDocument/2006/relationships/slide" Target="slides/slide5.xml"/><Relationship Id="rId22" Type="http://schemas.openxmlformats.org/officeDocument/2006/relationships/font" Target="fonts/WorkSans-bold.fntdata"/><Relationship Id="rId10" Type="http://schemas.openxmlformats.org/officeDocument/2006/relationships/slide" Target="slides/slide4.xml"/><Relationship Id="rId21" Type="http://schemas.openxmlformats.org/officeDocument/2006/relationships/font" Target="fonts/WorkSans-regular.fntdata"/><Relationship Id="rId13" Type="http://schemas.openxmlformats.org/officeDocument/2006/relationships/font" Target="fonts/Poppins-regular.fntdata"/><Relationship Id="rId24" Type="http://schemas.openxmlformats.org/officeDocument/2006/relationships/font" Target="fonts/WorkSans-boldItalic.fntdata"/><Relationship Id="rId12" Type="http://schemas.openxmlformats.org/officeDocument/2006/relationships/slide" Target="slides/slide6.xml"/><Relationship Id="rId23" Type="http://schemas.openxmlformats.org/officeDocument/2006/relationships/font" Target="fonts/Work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oppinsMedium-regular.fntdata"/><Relationship Id="rId16" Type="http://schemas.openxmlformats.org/officeDocument/2006/relationships/font" Target="fonts/Poppins-boldItalic.fntdata"/><Relationship Id="rId5" Type="http://schemas.openxmlformats.org/officeDocument/2006/relationships/slideMaster" Target="slideMasters/slideMaster2.xml"/><Relationship Id="rId19" Type="http://schemas.openxmlformats.org/officeDocument/2006/relationships/font" Target="fonts/PoppinsMedium-italic.fntdata"/><Relationship Id="rId6" Type="http://schemas.openxmlformats.org/officeDocument/2006/relationships/notesMaster" Target="notesMasters/notesMaster1.xml"/><Relationship Id="rId18" Type="http://schemas.openxmlformats.org/officeDocument/2006/relationships/font" Target="fonts/PoppinsMedium-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d28ee92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77" name="Google Shape;177;g220d28ee92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2322a0d6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84" name="Google Shape;184;g2502322a0d6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26b75ab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1" name="Google Shape;191;g25026b75ab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07896597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500">
              <a:solidFill>
                <a:schemeClr val="dk1"/>
              </a:solidFill>
            </a:endParaRPr>
          </a:p>
        </p:txBody>
      </p:sp>
      <p:sp>
        <p:nvSpPr>
          <p:cNvPr id="198" name="Google Shape;198;g2507896597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2"/>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2"/>
          <p:cNvPicPr preferRelativeResize="0"/>
          <p:nvPr/>
        </p:nvPicPr>
        <p:blipFill rotWithShape="1">
          <a:blip r:embed="rId2">
            <a:alphaModFix/>
          </a:blip>
          <a:srcRect b="23948" l="0" r="32917" t="0"/>
          <a:stretch/>
        </p:blipFill>
        <p:spPr>
          <a:xfrm>
            <a:off x="5087225" y="603600"/>
            <a:ext cx="13200774" cy="9235150"/>
          </a:xfrm>
          <a:prstGeom prst="rect">
            <a:avLst/>
          </a:prstGeom>
          <a:noFill/>
          <a:ln>
            <a:noFill/>
          </a:ln>
        </p:spPr>
      </p:pic>
      <p:sp>
        <p:nvSpPr>
          <p:cNvPr id="21" name="Google Shape;21;p2"/>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9" name="Google Shape;79;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12"/>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85" name="Google Shape;85;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00" name="Google Shape;100;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23948" l="0" r="32917" t="0"/>
          <a:stretch/>
        </p:blipFill>
        <p:spPr>
          <a:xfrm>
            <a:off x="5087225" y="603600"/>
            <a:ext cx="13200774" cy="9235150"/>
          </a:xfrm>
          <a:prstGeom prst="rect">
            <a:avLst/>
          </a:prstGeom>
          <a:noFill/>
          <a:ln>
            <a:noFill/>
          </a:ln>
        </p:spPr>
      </p:pic>
      <p:sp>
        <p:nvSpPr>
          <p:cNvPr id="102" name="Google Shape;102;p14"/>
          <p:cNvSpPr txBox="1"/>
          <p:nvPr/>
        </p:nvSpPr>
        <p:spPr>
          <a:xfrm>
            <a:off x="7802850" y="9885200"/>
            <a:ext cx="26823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oppins"/>
                <a:ea typeface="Poppins"/>
                <a:cs typeface="Poppins"/>
                <a:sym typeface="Poppins"/>
              </a:rPr>
              <a:t>PW  SKILLS</a:t>
            </a:r>
            <a:endParaRPr b="1" sz="2000">
              <a:solidFill>
                <a:srgbClr val="FFFFFF"/>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06" name="Google Shape;10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12" name="Google Shape;11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18" name="Google Shape;11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4" name="Google Shape;124;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25" name="Google Shape;125;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1" name="Google Shape;131;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2" name="Google Shape;132;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33" name="Google Shape;133;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34" name="Google Shape;134;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0" name="Google Shape;140;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4" name="Google Shape;144;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45" name="Google Shape;145;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6" name="Google Shape;146;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7" name="Google Shape;147;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2"/>
          <p:cNvSpPr/>
          <p:nvPr>
            <p:ph idx="2" type="pic"/>
          </p:nvPr>
        </p:nvSpPr>
        <p:spPr>
          <a:xfrm>
            <a:off x="1792288" y="612775"/>
            <a:ext cx="5486400" cy="4114800"/>
          </a:xfrm>
          <a:prstGeom prst="rect">
            <a:avLst/>
          </a:prstGeom>
          <a:noFill/>
          <a:ln>
            <a:noFill/>
          </a:ln>
        </p:spPr>
      </p:sp>
      <p:sp>
        <p:nvSpPr>
          <p:cNvPr id="152" name="Google Shape;152;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53" name="Google Shape;153;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9" name="Google Shape;15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0" name="Google Shape;16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5" name="Google Shape;16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38" name="Google Shape;38;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4" name="Google Shape;44;p6"/>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45" name="Google Shape;45;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1" name="Google Shape;51;p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2" name="Google Shape;52;p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53" name="Google Shape;53;p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54" name="Google Shape;54;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65" name="Google Shape;65;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66" name="Google Shape;66;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p:nvPr>
            <p:ph idx="2" type="pic"/>
          </p:nvPr>
        </p:nvSpPr>
        <p:spPr>
          <a:xfrm>
            <a:off x="1792288" y="612775"/>
            <a:ext cx="5486400" cy="4114800"/>
          </a:xfrm>
          <a:prstGeom prst="rect">
            <a:avLst/>
          </a:prstGeom>
          <a:noFill/>
          <a:ln>
            <a:noFill/>
          </a:ln>
        </p:spPr>
      </p:sp>
      <p:sp>
        <p:nvSpPr>
          <p:cNvPr id="72" name="Google Shape;72;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73" name="Google Shape;73;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0" name="Google Shape;90;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3" name="Google Shape;93;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173" name="Google Shape;173;p25"/>
          <p:cNvSpPr txBox="1"/>
          <p:nvPr/>
        </p:nvSpPr>
        <p:spPr>
          <a:xfrm>
            <a:off x="1491750" y="5810775"/>
            <a:ext cx="68421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6600">
                <a:solidFill>
                  <a:srgbClr val="AA81E9"/>
                </a:solidFill>
                <a:latin typeface="Poppins"/>
                <a:ea typeface="Poppins"/>
                <a:cs typeface="Poppins"/>
                <a:sym typeface="Poppins"/>
              </a:rPr>
              <a:t>Http Module</a:t>
            </a:r>
            <a:endParaRPr b="1" sz="6600">
              <a:solidFill>
                <a:srgbClr val="AA81E9"/>
              </a:solidFill>
              <a:latin typeface="Poppins"/>
              <a:ea typeface="Poppins"/>
              <a:cs typeface="Poppins"/>
              <a:sym typeface="Poppins"/>
            </a:endParaRPr>
          </a:p>
        </p:txBody>
      </p:sp>
      <p:pic>
        <p:nvPicPr>
          <p:cNvPr id="174" name="Google Shape;174;p25"/>
          <p:cNvPicPr preferRelativeResize="0"/>
          <p:nvPr/>
        </p:nvPicPr>
        <p:blipFill rotWithShape="1">
          <a:blip r:embed="rId4">
            <a:alphaModFix/>
          </a:blip>
          <a:srcRect b="22144" l="4521" r="4511" t="22144"/>
          <a:stretch/>
        </p:blipFill>
        <p:spPr>
          <a:xfrm>
            <a:off x="8167275" y="3426775"/>
            <a:ext cx="9745950" cy="596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content:</a:t>
            </a:r>
            <a:endParaRPr b="1" sz="5200">
              <a:solidFill>
                <a:srgbClr val="AA81E9"/>
              </a:solidFill>
              <a:latin typeface="Poppins"/>
              <a:ea typeface="Poppins"/>
              <a:cs typeface="Poppins"/>
              <a:sym typeface="Poppins"/>
            </a:endParaRPr>
          </a:p>
        </p:txBody>
      </p:sp>
      <p:sp>
        <p:nvSpPr>
          <p:cNvPr id="180" name="Google Shape;18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txBox="1"/>
          <p:nvPr/>
        </p:nvSpPr>
        <p:spPr>
          <a:xfrm>
            <a:off x="1514675" y="1995000"/>
            <a:ext cx="14138700" cy="11466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What is http ?</a:t>
            </a:r>
            <a:endParaRPr sz="2500">
              <a:solidFill>
                <a:srgbClr val="FFFFFF"/>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NodeJS http module </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What is http ?</a:t>
            </a:r>
            <a:endParaRPr b="1" sz="5200">
              <a:solidFill>
                <a:srgbClr val="AA81E9"/>
              </a:solidFill>
              <a:latin typeface="Poppins"/>
              <a:ea typeface="Poppins"/>
              <a:cs typeface="Poppins"/>
              <a:sym typeface="Poppins"/>
            </a:endParaRPr>
          </a:p>
        </p:txBody>
      </p:sp>
      <p:sp>
        <p:nvSpPr>
          <p:cNvPr id="187" name="Google Shape;187;p27"/>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1514675" y="1995000"/>
            <a:ext cx="13686300" cy="22371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HTTP stands for Hypertext Transfer Protocol. </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It is a protocol used for transmitting data over the internet. HTTP defines how clients and servers communicate with each other and how requests and responses should be formatted and transmitted. It is the foundation of data communication for the World Wide Web or the internet.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Http module in nodeJS</a:t>
            </a:r>
            <a:endParaRPr b="1" sz="5200">
              <a:solidFill>
                <a:srgbClr val="AA81E9"/>
              </a:solidFill>
              <a:latin typeface="Poppins"/>
              <a:ea typeface="Poppins"/>
              <a:cs typeface="Poppins"/>
              <a:sym typeface="Poppins"/>
            </a:endParaRPr>
          </a:p>
        </p:txBody>
      </p:sp>
      <p:sp>
        <p:nvSpPr>
          <p:cNvPr id="194" name="Google Shape;194;p28"/>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txBox="1"/>
          <p:nvPr/>
        </p:nvSpPr>
        <p:spPr>
          <a:xfrm>
            <a:off x="1514675" y="1995000"/>
            <a:ext cx="14688300" cy="2365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Node's http module is an integral component that facilitates various aspects of the HTTP protocol. To use the http module, start by creating a new file named "server.js" and then import the http module using the require() function</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Second, create an HTTP server using the createServer() method of the http object.</a:t>
            </a:r>
            <a:endParaRPr sz="2500">
              <a:solidFill>
                <a:srgbClr val="FFFFFF"/>
              </a:solidFill>
              <a:latin typeface="Poppins Medium"/>
              <a:ea typeface="Poppins Medium"/>
              <a:cs typeface="Poppins Medium"/>
              <a:sym typeface="Poppins Medium"/>
            </a:endParaRPr>
          </a:p>
          <a:p>
            <a:pPr indent="-387350" lvl="0" marL="457200" marR="0" rtl="0" algn="l">
              <a:lnSpc>
                <a:spcPct val="100000"/>
              </a:lnSpc>
              <a:spcBef>
                <a:spcPts val="1000"/>
              </a:spcBef>
              <a:spcAft>
                <a:spcPts val="100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Finally, the incoming HTTP request is monitored on port.</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1571000" y="811950"/>
            <a:ext cx="148269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Example: </a:t>
            </a:r>
            <a:endParaRPr b="1" sz="5200">
              <a:solidFill>
                <a:srgbClr val="AA81E9"/>
              </a:solidFill>
              <a:latin typeface="Poppins"/>
              <a:ea typeface="Poppins"/>
              <a:cs typeface="Poppins"/>
              <a:sym typeface="Poppins"/>
            </a:endParaRPr>
          </a:p>
        </p:txBody>
      </p:sp>
      <p:sp>
        <p:nvSpPr>
          <p:cNvPr id="201" name="Google Shape;201;p29"/>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p29"/>
          <p:cNvPicPr preferRelativeResize="0"/>
          <p:nvPr/>
        </p:nvPicPr>
        <p:blipFill>
          <a:blip r:embed="rId3">
            <a:alphaModFix/>
          </a:blip>
          <a:stretch>
            <a:fillRect/>
          </a:stretch>
        </p:blipFill>
        <p:spPr>
          <a:xfrm>
            <a:off x="1571000" y="1995000"/>
            <a:ext cx="6973500" cy="3879300"/>
          </a:xfrm>
          <a:prstGeom prst="roundRect">
            <a:avLst>
              <a:gd fmla="val 5682" name="adj"/>
            </a:avLst>
          </a:prstGeom>
          <a:noFill/>
          <a:ln cap="flat" cmpd="sng" w="19050">
            <a:solidFill>
              <a:srgbClr val="AA81E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08" name="Google Shape;208;p30"/>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0" name="Google Shape;210;p30"/>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