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10287000" cx="18288000"/>
  <p:notesSz cx="6858000" cy="9144000"/>
  <p:embeddedFontLst>
    <p:embeddedFont>
      <p:font typeface="Poppins"/>
      <p:regular r:id="rId17"/>
      <p:bold r:id="rId18"/>
      <p:italic r:id="rId19"/>
      <p:boldItalic r:id="rId20"/>
    </p:embeddedFont>
    <p:embeddedFont>
      <p:font typeface="Poppins Medium"/>
      <p:regular r:id="rId21"/>
      <p:bold r:id="rId22"/>
      <p:italic r:id="rId23"/>
      <p:boldItalic r:id="rId24"/>
    </p:embeddedFont>
    <p:embeddedFont>
      <p:font typeface="Work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990">
          <p15:clr>
            <a:srgbClr val="9AA0A6"/>
          </p15:clr>
        </p15:guide>
        <p15:guide id="2" orient="horz" pos="1257">
          <p15:clr>
            <a:srgbClr val="9AA0A6"/>
          </p15:clr>
        </p15:guide>
        <p15:guide id="3" orient="horz" pos="165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90"/>
        <p:guide pos="1257" orient="horz"/>
        <p:guide pos="1657"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boldItalic.fntdata"/><Relationship Id="rId22" Type="http://schemas.openxmlformats.org/officeDocument/2006/relationships/font" Target="fonts/PoppinsMedium-bold.fntdata"/><Relationship Id="rId21" Type="http://schemas.openxmlformats.org/officeDocument/2006/relationships/font" Target="fonts/PoppinsMedium-regular.fntdata"/><Relationship Id="rId24" Type="http://schemas.openxmlformats.org/officeDocument/2006/relationships/font" Target="fonts/PoppinsMedium-boldItalic.fntdata"/><Relationship Id="rId23" Type="http://schemas.openxmlformats.org/officeDocument/2006/relationships/font" Target="fonts/PoppinsMedium-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WorkSans-bold.fntdata"/><Relationship Id="rId25" Type="http://schemas.openxmlformats.org/officeDocument/2006/relationships/font" Target="fonts/WorkSans-regular.fntdata"/><Relationship Id="rId28" Type="http://schemas.openxmlformats.org/officeDocument/2006/relationships/font" Target="fonts/WorkSans-boldItalic.fntdata"/><Relationship Id="rId27" Type="http://schemas.openxmlformats.org/officeDocument/2006/relationships/font" Target="fonts/WorkSans-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Poppins-regular.fntdata"/><Relationship Id="rId16" Type="http://schemas.openxmlformats.org/officeDocument/2006/relationships/slide" Target="slides/slide10.xml"/><Relationship Id="rId19" Type="http://schemas.openxmlformats.org/officeDocument/2006/relationships/font" Target="fonts/Poppins-italic.fntdata"/><Relationship Id="rId18" Type="http://schemas.openxmlformats.org/officeDocument/2006/relationships/font" Target="fonts/Poppi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cc2597a091_0_3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g1cc2597a091_0_3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cc2597a091_0_3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5" name="Google Shape;235;g1cc2597a091_0_3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20cc9215d8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79" name="Google Shape;179;g220cc9215d8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20d28ee92a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86" name="Google Shape;186;g220d28ee92a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20dc806d41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93" name="Google Shape;193;g220dc806d41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20dc806d41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00" name="Google Shape;200;g220dc806d41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20dc806d41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07" name="Google Shape;207;g220dc806d41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20dc806d41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14" name="Google Shape;214;g220dc806d41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20dc806d41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21" name="Google Shape;221;g220dc806d41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20dc806d41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28" name="Google Shape;228;g220dc806d41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5" name="Google Shape;15;p2"/>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txBox="1"/>
          <p:nvPr>
            <p:ph idx="2"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 name="Google Shape;17;p2"/>
          <p:cNvSpPr txBox="1"/>
          <p:nvPr>
            <p:ph idx="3"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 name="Google Shape;18;p2"/>
          <p:cNvSpPr txBox="1"/>
          <p:nvPr>
            <p:ph idx="4"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9" name="Google Shape;19;p2"/>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 name="Google Shape;20;p2"/>
          <p:cNvPicPr preferRelativeResize="0"/>
          <p:nvPr/>
        </p:nvPicPr>
        <p:blipFill rotWithShape="1">
          <a:blip r:embed="rId2">
            <a:alphaModFix/>
          </a:blip>
          <a:srcRect b="23948" l="0" r="32917" t="0"/>
          <a:stretch/>
        </p:blipFill>
        <p:spPr>
          <a:xfrm>
            <a:off x="5087225" y="603600"/>
            <a:ext cx="13200774" cy="9235150"/>
          </a:xfrm>
          <a:prstGeom prst="rect">
            <a:avLst/>
          </a:prstGeom>
          <a:noFill/>
          <a:ln>
            <a:noFill/>
          </a:ln>
        </p:spPr>
      </p:pic>
      <p:sp>
        <p:nvSpPr>
          <p:cNvPr id="21" name="Google Shape;21;p2"/>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 name="Google Shape;22;p2"/>
          <p:cNvPicPr preferRelativeResize="0"/>
          <p:nvPr/>
        </p:nvPicPr>
        <p:blipFill rotWithShape="1">
          <a:blip r:embed="rId3">
            <a:alphaModFix/>
          </a:blip>
          <a:srcRect b="49479" l="37325" r="9014" t="37320"/>
          <a:stretch/>
        </p:blipFill>
        <p:spPr>
          <a:xfrm>
            <a:off x="7836388" y="9900638"/>
            <a:ext cx="1201613" cy="295572"/>
          </a:xfrm>
          <a:prstGeom prst="rect">
            <a:avLst/>
          </a:prstGeom>
          <a:noFill/>
          <a:ln>
            <a:noFill/>
          </a:ln>
        </p:spPr>
      </p:pic>
      <p:pic>
        <p:nvPicPr>
          <p:cNvPr id="23" name="Google Shape;23;p2"/>
          <p:cNvPicPr preferRelativeResize="0"/>
          <p:nvPr/>
        </p:nvPicPr>
        <p:blipFill rotWithShape="1">
          <a:blip r:embed="rId3">
            <a:alphaModFix/>
          </a:blip>
          <a:srcRect b="35322" l="35508" r="0" t="49535"/>
          <a:stretch/>
        </p:blipFill>
        <p:spPr>
          <a:xfrm>
            <a:off x="9048049" y="9926721"/>
            <a:ext cx="1444209" cy="33904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9" name="Google Shape;79;p11"/>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80" name="Google Shape;80;p1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1" name="Google Shape;81;p1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2" name="Google Shape;82;p1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2"/>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5" name="Google Shape;85;p12"/>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86" name="Google Shape;86;p1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7" name="Google Shape;87;p1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8" name="Google Shape;88;p1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7" name="Google Shape;97;p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8" name="Google Shape;98;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99" name="Google Shape;99;p14"/>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0" name="Google Shape;100;p14"/>
          <p:cNvPicPr preferRelativeResize="0"/>
          <p:nvPr/>
        </p:nvPicPr>
        <p:blipFill rotWithShape="1">
          <a:blip r:embed="rId2">
            <a:alphaModFix/>
          </a:blip>
          <a:srcRect b="0" l="0" r="0" t="0"/>
          <a:stretch/>
        </p:blipFill>
        <p:spPr>
          <a:xfrm>
            <a:off x="14842650" y="-1173650"/>
            <a:ext cx="3702523" cy="3702523"/>
          </a:xfrm>
          <a:prstGeom prst="rect">
            <a:avLst/>
          </a:prstGeom>
          <a:noFill/>
          <a:ln>
            <a:noFill/>
          </a:ln>
        </p:spPr>
      </p:pic>
      <p:sp>
        <p:nvSpPr>
          <p:cNvPr id="101" name="Google Shape;101;p14"/>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2" name="Google Shape;102;p14"/>
          <p:cNvPicPr preferRelativeResize="0"/>
          <p:nvPr/>
        </p:nvPicPr>
        <p:blipFill rotWithShape="1">
          <a:blip r:embed="rId3">
            <a:alphaModFix/>
          </a:blip>
          <a:srcRect b="49479" l="37325" r="9014" t="37320"/>
          <a:stretch/>
        </p:blipFill>
        <p:spPr>
          <a:xfrm>
            <a:off x="7836388" y="9900638"/>
            <a:ext cx="1201613" cy="295572"/>
          </a:xfrm>
          <a:prstGeom prst="rect">
            <a:avLst/>
          </a:prstGeom>
          <a:noFill/>
          <a:ln>
            <a:noFill/>
          </a:ln>
        </p:spPr>
      </p:pic>
      <p:pic>
        <p:nvPicPr>
          <p:cNvPr id="103" name="Google Shape;103;p14"/>
          <p:cNvPicPr preferRelativeResize="0"/>
          <p:nvPr/>
        </p:nvPicPr>
        <p:blipFill rotWithShape="1">
          <a:blip r:embed="rId3">
            <a:alphaModFix/>
          </a:blip>
          <a:srcRect b="35322" l="35508" r="0" t="49535"/>
          <a:stretch/>
        </p:blipFill>
        <p:spPr>
          <a:xfrm>
            <a:off x="9048049" y="9926721"/>
            <a:ext cx="1444209" cy="339041"/>
          </a:xfrm>
          <a:prstGeom prst="rect">
            <a:avLst/>
          </a:prstGeom>
          <a:noFill/>
          <a:ln>
            <a:noFill/>
          </a:ln>
        </p:spPr>
      </p:pic>
      <p:pic>
        <p:nvPicPr>
          <p:cNvPr id="104" name="Google Shape;104;p14"/>
          <p:cNvPicPr preferRelativeResize="0"/>
          <p:nvPr/>
        </p:nvPicPr>
        <p:blipFill rotWithShape="1">
          <a:blip r:embed="rId4">
            <a:alphaModFix/>
          </a:blip>
          <a:srcRect b="23948" l="0" r="32917" t="0"/>
          <a:stretch/>
        </p:blipFill>
        <p:spPr>
          <a:xfrm>
            <a:off x="5087225" y="603600"/>
            <a:ext cx="13200774" cy="92351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5" name="Shape 105"/>
        <p:cNvGrpSpPr/>
        <p:nvPr/>
      </p:nvGrpSpPr>
      <p:grpSpPr>
        <a:xfrm>
          <a:off x="0" y="0"/>
          <a:ext cx="0" cy="0"/>
          <a:chOff x="0" y="0"/>
          <a:chExt cx="0" cy="0"/>
        </a:xfrm>
      </p:grpSpPr>
      <p:sp>
        <p:nvSpPr>
          <p:cNvPr id="106" name="Google Shape;106;p15"/>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7" name="Google Shape;107;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108" name="Google Shape;108;p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9" name="Google Shape;109;p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1" name="Shape 111"/>
        <p:cNvGrpSpPr/>
        <p:nvPr/>
      </p:nvGrpSpPr>
      <p:grpSpPr>
        <a:xfrm>
          <a:off x="0" y="0"/>
          <a:ext cx="0" cy="0"/>
          <a:chOff x="0" y="0"/>
          <a:chExt cx="0" cy="0"/>
        </a:xfrm>
      </p:grpSpPr>
      <p:sp>
        <p:nvSpPr>
          <p:cNvPr id="112" name="Google Shape;11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3" name="Google Shape;113;p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14" name="Google Shape;114;p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5" name="Google Shape;115;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6" name="Google Shape;116;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7" name="Shape 117"/>
        <p:cNvGrpSpPr/>
        <p:nvPr/>
      </p:nvGrpSpPr>
      <p:grpSpPr>
        <a:xfrm>
          <a:off x="0" y="0"/>
          <a:ext cx="0" cy="0"/>
          <a:chOff x="0" y="0"/>
          <a:chExt cx="0" cy="0"/>
        </a:xfrm>
      </p:grpSpPr>
      <p:sp>
        <p:nvSpPr>
          <p:cNvPr id="118" name="Google Shape;118;p17"/>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9" name="Google Shape;119;p17"/>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120" name="Google Shape;120;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1" name="Google Shape;121;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2" name="Google Shape;122;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3" name="Shape 123"/>
        <p:cNvGrpSpPr/>
        <p:nvPr/>
      </p:nvGrpSpPr>
      <p:grpSpPr>
        <a:xfrm>
          <a:off x="0" y="0"/>
          <a:ext cx="0" cy="0"/>
          <a:chOff x="0" y="0"/>
          <a:chExt cx="0" cy="0"/>
        </a:xfrm>
      </p:grpSpPr>
      <p:sp>
        <p:nvSpPr>
          <p:cNvPr id="124" name="Google Shape;12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5" name="Google Shape;125;p18"/>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26" name="Google Shape;126;p18"/>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27" name="Google Shape;127;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8" name="Google Shape;128;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9" name="Google Shape;129;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0" name="Shape 130"/>
        <p:cNvGrpSpPr/>
        <p:nvPr/>
      </p:nvGrpSpPr>
      <p:grpSpPr>
        <a:xfrm>
          <a:off x="0" y="0"/>
          <a:ext cx="0" cy="0"/>
          <a:chOff x="0" y="0"/>
          <a:chExt cx="0" cy="0"/>
        </a:xfrm>
      </p:grpSpPr>
      <p:sp>
        <p:nvSpPr>
          <p:cNvPr id="131" name="Google Shape;131;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2" name="Google Shape;132;p19"/>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33" name="Google Shape;133;p19"/>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34" name="Google Shape;134;p19"/>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35" name="Google Shape;135;p19"/>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36" name="Google Shape;136;p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7" name="Google Shape;137;p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8" name="Google Shape;138;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9" name="Shape 139"/>
        <p:cNvGrpSpPr/>
        <p:nvPr/>
      </p:nvGrpSpPr>
      <p:grpSpPr>
        <a:xfrm>
          <a:off x="0" y="0"/>
          <a:ext cx="0" cy="0"/>
          <a:chOff x="0" y="0"/>
          <a:chExt cx="0" cy="0"/>
        </a:xfrm>
      </p:grpSpPr>
      <p:sp>
        <p:nvSpPr>
          <p:cNvPr id="140" name="Google Shape;140;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1" name="Google Shape;141;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2" name="Google Shape;142;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3" name="Google Shape;143;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4" name="Shape 144"/>
        <p:cNvGrpSpPr/>
        <p:nvPr/>
      </p:nvGrpSpPr>
      <p:grpSpPr>
        <a:xfrm>
          <a:off x="0" y="0"/>
          <a:ext cx="0" cy="0"/>
          <a:chOff x="0" y="0"/>
          <a:chExt cx="0" cy="0"/>
        </a:xfrm>
      </p:grpSpPr>
      <p:sp>
        <p:nvSpPr>
          <p:cNvPr id="145" name="Google Shape;145;p21"/>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6" name="Google Shape;146;p21"/>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147" name="Google Shape;147;p21"/>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48" name="Google Shape;148;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9" name="Google Shape;149;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0" name="Google Shape;150;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 name="Shape 24"/>
        <p:cNvGrpSpPr/>
        <p:nvPr/>
      </p:nvGrpSpPr>
      <p:grpSpPr>
        <a:xfrm>
          <a:off x="0" y="0"/>
          <a:ext cx="0" cy="0"/>
          <a:chOff x="0" y="0"/>
          <a:chExt cx="0" cy="0"/>
        </a:xfrm>
      </p:grpSpPr>
      <p:sp>
        <p:nvSpPr>
          <p:cNvPr id="25" name="Google Shape;25;p3"/>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 name="Google Shape;26;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27" name="Google Shape;27;p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 name="Google Shape;28;p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 name="Google Shape;29;p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1" name="Shape 151"/>
        <p:cNvGrpSpPr/>
        <p:nvPr/>
      </p:nvGrpSpPr>
      <p:grpSpPr>
        <a:xfrm>
          <a:off x="0" y="0"/>
          <a:ext cx="0" cy="0"/>
          <a:chOff x="0" y="0"/>
          <a:chExt cx="0" cy="0"/>
        </a:xfrm>
      </p:grpSpPr>
      <p:sp>
        <p:nvSpPr>
          <p:cNvPr id="152" name="Google Shape;152;p22"/>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3" name="Google Shape;153;p22"/>
          <p:cNvSpPr/>
          <p:nvPr>
            <p:ph idx="2" type="pic"/>
          </p:nvPr>
        </p:nvSpPr>
        <p:spPr>
          <a:xfrm>
            <a:off x="1792288" y="612775"/>
            <a:ext cx="5486400" cy="4114800"/>
          </a:xfrm>
          <a:prstGeom prst="rect">
            <a:avLst/>
          </a:prstGeom>
          <a:noFill/>
          <a:ln>
            <a:noFill/>
          </a:ln>
        </p:spPr>
      </p:sp>
      <p:sp>
        <p:nvSpPr>
          <p:cNvPr id="154" name="Google Shape;154;p22"/>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55" name="Google Shape;155;p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6" name="Google Shape;156;p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7" name="Google Shape;157;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8" name="Shape 158"/>
        <p:cNvGrpSpPr/>
        <p:nvPr/>
      </p:nvGrpSpPr>
      <p:grpSpPr>
        <a:xfrm>
          <a:off x="0" y="0"/>
          <a:ext cx="0" cy="0"/>
          <a:chOff x="0" y="0"/>
          <a:chExt cx="0" cy="0"/>
        </a:xfrm>
      </p:grpSpPr>
      <p:sp>
        <p:nvSpPr>
          <p:cNvPr id="159" name="Google Shape;159;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0" name="Google Shape;160;p23"/>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61" name="Google Shape;161;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2" name="Google Shape;162;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3" name="Google Shape;163;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4" name="Shape 164"/>
        <p:cNvGrpSpPr/>
        <p:nvPr/>
      </p:nvGrpSpPr>
      <p:grpSpPr>
        <a:xfrm>
          <a:off x="0" y="0"/>
          <a:ext cx="0" cy="0"/>
          <a:chOff x="0" y="0"/>
          <a:chExt cx="0" cy="0"/>
        </a:xfrm>
      </p:grpSpPr>
      <p:sp>
        <p:nvSpPr>
          <p:cNvPr id="165" name="Google Shape;165;p24"/>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6" name="Google Shape;166;p24"/>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67" name="Google Shape;167;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8" name="Google Shape;168;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9" name="Google Shape;169;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2" name="Google Shape;32;p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33" name="Google Shape;33;p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4" name="Google Shape;34;p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5" name="Google Shape;35;p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5"/>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8" name="Google Shape;38;p5"/>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39" name="Google Shape;39;p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0" name="Google Shape;40;p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1" name="Google Shape;41;p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4" name="Google Shape;44;p6"/>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45" name="Google Shape;45;p6"/>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46" name="Google Shape;46;p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1" name="Google Shape;51;p7"/>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52" name="Google Shape;52;p7"/>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53" name="Google Shape;53;p7"/>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54" name="Google Shape;54;p7"/>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55" name="Google Shape;55;p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6" name="Google Shape;56;p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7" name="Google Shape;57;p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p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p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2" name="Google Shape;62;p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9"/>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5" name="Google Shape;65;p9"/>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66" name="Google Shape;66;p9"/>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67" name="Google Shape;67;p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8" name="Google Shape;68;p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9" name="Google Shape;69;p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10"/>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2" name="Google Shape;72;p10"/>
          <p:cNvSpPr/>
          <p:nvPr>
            <p:ph idx="2" type="pic"/>
          </p:nvPr>
        </p:nvSpPr>
        <p:spPr>
          <a:xfrm>
            <a:off x="1792288" y="612775"/>
            <a:ext cx="5486400" cy="4114800"/>
          </a:xfrm>
          <a:prstGeom prst="rect">
            <a:avLst/>
          </a:prstGeom>
          <a:noFill/>
          <a:ln>
            <a:noFill/>
          </a:ln>
        </p:spPr>
      </p:sp>
      <p:sp>
        <p:nvSpPr>
          <p:cNvPr id="73" name="Google Shape;73;p10"/>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74" name="Google Shape;74;p1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5" name="Google Shape;75;p1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6" name="Google Shape;76;p1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9" name="Shape 89"/>
        <p:cNvGrpSpPr/>
        <p:nvPr/>
      </p:nvGrpSpPr>
      <p:grpSpPr>
        <a:xfrm>
          <a:off x="0" y="0"/>
          <a:ext cx="0" cy="0"/>
          <a:chOff x="0" y="0"/>
          <a:chExt cx="0" cy="0"/>
        </a:xfrm>
      </p:grpSpPr>
      <p:sp>
        <p:nvSpPr>
          <p:cNvPr id="90" name="Google Shape;90;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1" name="Google Shape;91;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2" name="Google Shape;92;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3" name="Google Shape;93;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4" name="Google Shape;94;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5"/>
          <p:cNvPicPr preferRelativeResize="0"/>
          <p:nvPr/>
        </p:nvPicPr>
        <p:blipFill rotWithShape="1">
          <a:blip r:embed="rId3">
            <a:alphaModFix/>
          </a:blip>
          <a:srcRect b="38460" l="14475" r="15964" t="37792"/>
          <a:stretch/>
        </p:blipFill>
        <p:spPr>
          <a:xfrm>
            <a:off x="1525700" y="1572200"/>
            <a:ext cx="3327124" cy="1135698"/>
          </a:xfrm>
          <a:prstGeom prst="rect">
            <a:avLst/>
          </a:prstGeom>
          <a:noFill/>
          <a:ln>
            <a:noFill/>
          </a:ln>
        </p:spPr>
      </p:pic>
      <p:sp>
        <p:nvSpPr>
          <p:cNvPr id="175" name="Google Shape;175;p25"/>
          <p:cNvSpPr txBox="1"/>
          <p:nvPr/>
        </p:nvSpPr>
        <p:spPr>
          <a:xfrm>
            <a:off x="1491750" y="5726175"/>
            <a:ext cx="6842100" cy="13698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7700">
                <a:solidFill>
                  <a:srgbClr val="AA81E9"/>
                </a:solidFill>
                <a:latin typeface="Poppins"/>
                <a:ea typeface="Poppins"/>
                <a:cs typeface="Poppins"/>
                <a:sym typeface="Poppins"/>
              </a:rPr>
              <a:t>Web Socket</a:t>
            </a:r>
            <a:endParaRPr b="1" sz="7700">
              <a:solidFill>
                <a:srgbClr val="AA81E9"/>
              </a:solidFill>
              <a:latin typeface="Poppins"/>
              <a:ea typeface="Poppins"/>
              <a:cs typeface="Poppins"/>
              <a:sym typeface="Poppins"/>
            </a:endParaRPr>
          </a:p>
        </p:txBody>
      </p:sp>
      <p:pic>
        <p:nvPicPr>
          <p:cNvPr id="176" name="Google Shape;176;p25"/>
          <p:cNvPicPr preferRelativeResize="0"/>
          <p:nvPr/>
        </p:nvPicPr>
        <p:blipFill rotWithShape="1">
          <a:blip r:embed="rId4">
            <a:alphaModFix/>
          </a:blip>
          <a:srcRect b="22144" l="4521" r="4511" t="22144"/>
          <a:stretch/>
        </p:blipFill>
        <p:spPr>
          <a:xfrm>
            <a:off x="8167275" y="3426775"/>
            <a:ext cx="9745950" cy="5968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4"/>
          <p:cNvSpPr txBox="1"/>
          <p:nvPr/>
        </p:nvSpPr>
        <p:spPr>
          <a:xfrm>
            <a:off x="3826975" y="4184300"/>
            <a:ext cx="10414800" cy="2247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700"/>
              <a:buFont typeface="Arial"/>
              <a:buNone/>
            </a:pPr>
            <a:r>
              <a:rPr b="1" i="0" lang="en" sz="13400" u="none" cap="none" strike="noStrike">
                <a:solidFill>
                  <a:srgbClr val="AA81E9"/>
                </a:solidFill>
                <a:latin typeface="Work Sans"/>
                <a:ea typeface="Work Sans"/>
                <a:cs typeface="Work Sans"/>
                <a:sym typeface="Work Sans"/>
              </a:rPr>
              <a:t>THANK YOU</a:t>
            </a:r>
            <a:endParaRPr b="1" i="0" sz="13400" u="none" cap="none" strike="noStrike">
              <a:solidFill>
                <a:srgbClr val="AA81E9"/>
              </a:solidFill>
              <a:latin typeface="Work Sans"/>
              <a:ea typeface="Work Sans"/>
              <a:cs typeface="Work Sans"/>
              <a:sym typeface="Work Sans"/>
            </a:endParaRPr>
          </a:p>
        </p:txBody>
      </p:sp>
      <p:sp>
        <p:nvSpPr>
          <p:cNvPr id="238" name="Google Shape;238;p34"/>
          <p:cNvSpPr/>
          <p:nvPr/>
        </p:nvSpPr>
        <p:spPr>
          <a:xfrm rot="5400000">
            <a:off x="26790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34"/>
          <p:cNvSpPr/>
          <p:nvPr/>
        </p:nvSpPr>
        <p:spPr>
          <a:xfrm flipH="1" rot="-5400000">
            <a:off x="139143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0" name="Google Shape;240;p34"/>
          <p:cNvPicPr preferRelativeResize="0"/>
          <p:nvPr/>
        </p:nvPicPr>
        <p:blipFill rotWithShape="1">
          <a:blip r:embed="rId3">
            <a:alphaModFix/>
          </a:blip>
          <a:srcRect b="38460" l="14475" r="15964" t="37792"/>
          <a:stretch/>
        </p:blipFill>
        <p:spPr>
          <a:xfrm>
            <a:off x="7419500" y="3071850"/>
            <a:ext cx="2944000" cy="10049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Lecture CheckList</a:t>
            </a:r>
            <a:endParaRPr b="1" sz="5200">
              <a:solidFill>
                <a:srgbClr val="AA81E9"/>
              </a:solidFill>
              <a:latin typeface="Poppins"/>
              <a:ea typeface="Poppins"/>
              <a:cs typeface="Poppins"/>
              <a:sym typeface="Poppins"/>
            </a:endParaRPr>
          </a:p>
        </p:txBody>
      </p:sp>
      <p:sp>
        <p:nvSpPr>
          <p:cNvPr id="182" name="Google Shape;182;p26"/>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6"/>
          <p:cNvSpPr txBox="1"/>
          <p:nvPr/>
        </p:nvSpPr>
        <p:spPr>
          <a:xfrm>
            <a:off x="1514675" y="1995000"/>
            <a:ext cx="13453500" cy="48024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50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Introduction.</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Transmission Modes.</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Web Sockets.</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Why were web sockets created?</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Working of Web Sockets.</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Advantages of Web Sockets.</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Disadvantages of web sockets.</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Introduction</a:t>
            </a:r>
            <a:endParaRPr b="1" sz="5200">
              <a:solidFill>
                <a:srgbClr val="AA81E9"/>
              </a:solidFill>
              <a:latin typeface="Poppins"/>
              <a:ea typeface="Poppins"/>
              <a:cs typeface="Poppins"/>
              <a:sym typeface="Poppins"/>
            </a:endParaRPr>
          </a:p>
        </p:txBody>
      </p:sp>
      <p:sp>
        <p:nvSpPr>
          <p:cNvPr id="189" name="Google Shape;189;p27"/>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7"/>
          <p:cNvSpPr txBox="1"/>
          <p:nvPr/>
        </p:nvSpPr>
        <p:spPr>
          <a:xfrm>
            <a:off x="1514675" y="1995000"/>
            <a:ext cx="13677000" cy="4109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lang="en" sz="2500">
                <a:solidFill>
                  <a:srgbClr val="FFFFFF"/>
                </a:solidFill>
                <a:latin typeface="Poppins Medium"/>
                <a:ea typeface="Poppins Medium"/>
                <a:cs typeface="Poppins Medium"/>
                <a:sym typeface="Poppins Medium"/>
              </a:rPr>
              <a:t>WebSockets is like a superpower for web developers! They are a technology that allows real-time communication between web browsers and servers, enabling developers to create highly interactive web applications. With WebSockets, you can build applications that respond instantly to user actions, display live data feeds, and much more. Think of WebSockets as a magical portal that connects your web browser to the server, allowing you to communicate in real time without having to constantly refresh the page. It's an exciting technology that is revolutionizing how we interact with the web, and once you start using it, you'll wonder how you ever built web applications without it!</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Transmission Modes</a:t>
            </a:r>
            <a:endParaRPr b="1" sz="5200">
              <a:solidFill>
                <a:srgbClr val="AA81E9"/>
              </a:solidFill>
              <a:latin typeface="Poppins"/>
              <a:ea typeface="Poppins"/>
              <a:cs typeface="Poppins"/>
              <a:sym typeface="Poppins"/>
            </a:endParaRPr>
          </a:p>
        </p:txBody>
      </p:sp>
      <p:sp>
        <p:nvSpPr>
          <p:cNvPr id="196" name="Google Shape;196;p28"/>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8"/>
          <p:cNvSpPr txBox="1"/>
          <p:nvPr/>
        </p:nvSpPr>
        <p:spPr>
          <a:xfrm>
            <a:off x="1514675" y="1995000"/>
            <a:ext cx="13677000" cy="520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Before understanding web sockets you need to understand the transmission modes.</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Transmission modes refer to the direction of data flow between two communication devices in a computer network.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There are three types of transmission modes:</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Simplex.</a:t>
            </a:r>
            <a:endParaRPr sz="2500">
              <a:solidFill>
                <a:srgbClr val="FFFFFF"/>
              </a:solidFill>
              <a:latin typeface="Poppins Medium"/>
              <a:ea typeface="Poppins Medium"/>
              <a:cs typeface="Poppins Medium"/>
              <a:sym typeface="Poppins Medium"/>
            </a:endParaRPr>
          </a:p>
          <a:p>
            <a:pPr indent="0" lvl="0" marL="457200" marR="0" rtl="0" algn="l">
              <a:lnSpc>
                <a:spcPct val="100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Half-Duplex.</a:t>
            </a:r>
            <a:endParaRPr sz="2500">
              <a:solidFill>
                <a:srgbClr val="FFFFFF"/>
              </a:solidFill>
              <a:latin typeface="Poppins Medium"/>
              <a:ea typeface="Poppins Medium"/>
              <a:cs typeface="Poppins Medium"/>
              <a:sym typeface="Poppins Medium"/>
            </a:endParaRPr>
          </a:p>
          <a:p>
            <a:pPr indent="0" lvl="0" marL="457200" marR="0" rtl="0" algn="l">
              <a:lnSpc>
                <a:spcPct val="100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Full-Duplex.</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Web Sockets</a:t>
            </a:r>
            <a:endParaRPr b="1" sz="5200">
              <a:solidFill>
                <a:srgbClr val="AA81E9"/>
              </a:solidFill>
              <a:latin typeface="Poppins"/>
              <a:ea typeface="Poppins"/>
              <a:cs typeface="Poppins"/>
              <a:sym typeface="Poppins"/>
            </a:endParaRPr>
          </a:p>
        </p:txBody>
      </p:sp>
      <p:sp>
        <p:nvSpPr>
          <p:cNvPr id="203" name="Google Shape;203;p29"/>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9"/>
          <p:cNvSpPr txBox="1"/>
          <p:nvPr/>
        </p:nvSpPr>
        <p:spPr>
          <a:xfrm>
            <a:off x="1514675" y="1995000"/>
            <a:ext cx="13677000" cy="2878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1000"/>
              </a:spcBef>
              <a:spcAft>
                <a:spcPts val="0"/>
              </a:spcAft>
              <a:buNone/>
            </a:pPr>
            <a:r>
              <a:rPr lang="en" sz="2500">
                <a:solidFill>
                  <a:srgbClr val="FFFFFF"/>
                </a:solidFill>
                <a:latin typeface="Poppins Medium"/>
                <a:ea typeface="Poppins Medium"/>
                <a:cs typeface="Poppins Medium"/>
                <a:sym typeface="Poppins Medium"/>
              </a:rPr>
              <a:t>A WebSocket is a communication protocol that enables full-duplex and bidirectional data transfer between a client and a server over the internet. Unlike the traditional HTTP protocol, which is unidirectional and stateless, WebSockets enable real-time communication, allowing data to flow back and forth between the server and the client in real time.</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Why were web sockets created?</a:t>
            </a:r>
            <a:endParaRPr b="1" sz="5200">
              <a:solidFill>
                <a:srgbClr val="AA81E9"/>
              </a:solidFill>
              <a:latin typeface="Poppins"/>
              <a:ea typeface="Poppins"/>
              <a:cs typeface="Poppins"/>
              <a:sym typeface="Poppins"/>
            </a:endParaRPr>
          </a:p>
        </p:txBody>
      </p:sp>
      <p:sp>
        <p:nvSpPr>
          <p:cNvPr id="210" name="Google Shape;210;p30"/>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30"/>
          <p:cNvSpPr txBox="1"/>
          <p:nvPr/>
        </p:nvSpPr>
        <p:spPr>
          <a:xfrm>
            <a:off x="1514675" y="1995000"/>
            <a:ext cx="13677000" cy="6469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None/>
            </a:pPr>
            <a:r>
              <a:rPr lang="en" sz="2500">
                <a:solidFill>
                  <a:srgbClr val="FFFFFF"/>
                </a:solidFill>
                <a:latin typeface="Poppins Medium"/>
                <a:ea typeface="Poppins Medium"/>
                <a:cs typeface="Poppins Medium"/>
                <a:sym typeface="Poppins Medium"/>
              </a:rPr>
              <a:t>The traditional HTTP protocol used in web development is designed for client-server communication, where the client sends a request to the server and the server responds with a static or dynamic resource. However, this communication is unidirectional and lacks real-time interaction between the client and server.</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100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1000"/>
              </a:spcBef>
              <a:spcAft>
                <a:spcPts val="0"/>
              </a:spcAft>
              <a:buNone/>
            </a:pPr>
            <a:r>
              <a:rPr lang="en" sz="2500">
                <a:solidFill>
                  <a:srgbClr val="FFFFFF"/>
                </a:solidFill>
                <a:latin typeface="Poppins Medium"/>
                <a:ea typeface="Poppins Medium"/>
                <a:cs typeface="Poppins Medium"/>
                <a:sym typeface="Poppins Medium"/>
              </a:rPr>
              <a:t>With the increasing demand for real-time web applications, there was a need for a new technology that allowed for bidirectional, real-time communication between the client and server. This is where WebSockets come in.</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100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1000"/>
              </a:spcBef>
              <a:spcAft>
                <a:spcPts val="0"/>
              </a:spcAft>
              <a:buNone/>
            </a:pPr>
            <a:r>
              <a:rPr lang="en" sz="2500">
                <a:solidFill>
                  <a:srgbClr val="FFFFFF"/>
                </a:solidFill>
                <a:latin typeface="Poppins Medium"/>
                <a:ea typeface="Poppins Medium"/>
                <a:cs typeface="Poppins Medium"/>
                <a:sym typeface="Poppins Medium"/>
              </a:rPr>
              <a:t>Before WebSockets, real-time communication in web applications was achieved using techniques such as polling or long-polling, where the client would repeatedly send requests to the server to check for new data. This approach was inefficient and put a strain on server resources. With WebSockets, the connection between the client and server is kept open, eliminating the need for repeated requests and reducing server load.</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Working of Web Sockets</a:t>
            </a:r>
            <a:endParaRPr b="1" sz="5200">
              <a:solidFill>
                <a:srgbClr val="AA81E9"/>
              </a:solidFill>
              <a:latin typeface="Poppins"/>
              <a:ea typeface="Poppins"/>
              <a:cs typeface="Poppins"/>
              <a:sym typeface="Poppins"/>
            </a:endParaRPr>
          </a:p>
        </p:txBody>
      </p:sp>
      <p:sp>
        <p:nvSpPr>
          <p:cNvPr id="217" name="Google Shape;217;p31"/>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8" name="Google Shape;218;p31"/>
          <p:cNvPicPr preferRelativeResize="0"/>
          <p:nvPr/>
        </p:nvPicPr>
        <p:blipFill rotWithShape="1">
          <a:blip r:embed="rId3">
            <a:alphaModFix/>
          </a:blip>
          <a:srcRect b="7330" l="4906" r="4897" t="0"/>
          <a:stretch/>
        </p:blipFill>
        <p:spPr>
          <a:xfrm>
            <a:off x="1823125" y="2417450"/>
            <a:ext cx="7748400" cy="6443400"/>
          </a:xfrm>
          <a:prstGeom prst="roundRect">
            <a:avLst>
              <a:gd fmla="val 5204" name="adj"/>
            </a:avLst>
          </a:prstGeom>
          <a:noFill/>
          <a:ln cap="flat" cmpd="sng" w="19050">
            <a:solidFill>
              <a:srgbClr val="AA81E9"/>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Advantages of Web Sockets</a:t>
            </a:r>
            <a:endParaRPr b="1" sz="5200">
              <a:solidFill>
                <a:srgbClr val="AA81E9"/>
              </a:solidFill>
              <a:latin typeface="Poppins"/>
              <a:ea typeface="Poppins"/>
              <a:cs typeface="Poppins"/>
              <a:sym typeface="Poppins"/>
            </a:endParaRPr>
          </a:p>
        </p:txBody>
      </p:sp>
      <p:sp>
        <p:nvSpPr>
          <p:cNvPr id="224" name="Google Shape;224;p32"/>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32"/>
          <p:cNvSpPr txBox="1"/>
          <p:nvPr/>
        </p:nvSpPr>
        <p:spPr>
          <a:xfrm>
            <a:off x="1514675" y="1995000"/>
            <a:ext cx="13677000" cy="5430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lang="en" sz="2500">
                <a:solidFill>
                  <a:srgbClr val="FFFFFF"/>
                </a:solidFill>
                <a:latin typeface="Poppins Medium"/>
                <a:ea typeface="Poppins Medium"/>
                <a:cs typeface="Poppins Medium"/>
                <a:sym typeface="Poppins Medium"/>
              </a:rPr>
              <a:t>WebSockets provide a number of advantages over traditional HTTP-based communication protocols. Here are some of the key advantages of WebSockets:</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Real-time communication.</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Reduced network overhead.</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Scalability.</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Reduced server load.</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Flexibility</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Security</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3"/>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Disadvantages of web sockets</a:t>
            </a:r>
            <a:endParaRPr b="1" sz="5200">
              <a:solidFill>
                <a:srgbClr val="AA81E9"/>
              </a:solidFill>
              <a:latin typeface="Poppins"/>
              <a:ea typeface="Poppins"/>
              <a:cs typeface="Poppins"/>
              <a:sym typeface="Poppins"/>
            </a:endParaRPr>
          </a:p>
        </p:txBody>
      </p:sp>
      <p:sp>
        <p:nvSpPr>
          <p:cNvPr id="231" name="Google Shape;231;p33"/>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33"/>
          <p:cNvSpPr txBox="1"/>
          <p:nvPr/>
        </p:nvSpPr>
        <p:spPr>
          <a:xfrm>
            <a:off x="1514675" y="1995000"/>
            <a:ext cx="13677000" cy="3564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lang="en" sz="2500">
                <a:solidFill>
                  <a:srgbClr val="FFFFFF"/>
                </a:solidFill>
                <a:latin typeface="Poppins Medium"/>
                <a:ea typeface="Poppins Medium"/>
                <a:cs typeface="Poppins Medium"/>
                <a:sym typeface="Poppins Medium"/>
              </a:rPr>
              <a:t>Although WebSockets provide many advantages over traditional HTTP-based communication protocols, they also have some disadvantages. Here are some of the key disadvantages of WebSockets:</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Browser compatibility..</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Firewall and proxy issues.</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Server resource utilization.</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