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JetBrains Mono Medium"/>
      <p:regular r:id="rId23"/>
      <p:bold r:id="rId24"/>
      <p:italic r:id="rId25"/>
      <p:boldItalic r:id="rId26"/>
    </p:embeddedFont>
    <p:embeddedFont>
      <p:font typeface="Poppins Medium"/>
      <p:regular r:id="rId27"/>
      <p:bold r:id="rId28"/>
      <p:italic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JetBrainsMonoMedium-bold.fntdata"/><Relationship Id="rId23" Type="http://schemas.openxmlformats.org/officeDocument/2006/relationships/font" Target="fonts/JetBrainsMonoMedium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JetBrainsMonoMedium-boldItalic.fntdata"/><Relationship Id="rId25" Type="http://schemas.openxmlformats.org/officeDocument/2006/relationships/font" Target="fonts/JetBrainsMonoMedium-italic.fntdata"/><Relationship Id="rId28" Type="http://schemas.openxmlformats.org/officeDocument/2006/relationships/font" Target="fonts/PoppinsMedium-bold.fntdata"/><Relationship Id="rId27" Type="http://schemas.openxmlformats.org/officeDocument/2006/relationships/font" Target="fonts/Poppins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regular.fntdata"/><Relationship Id="rId30" Type="http://schemas.openxmlformats.org/officeDocument/2006/relationships/font" Target="fonts/Poppins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WorkSans-italic.fntdata"/><Relationship Id="rId10" Type="http://schemas.openxmlformats.org/officeDocument/2006/relationships/slide" Target="slides/slide4.xml"/><Relationship Id="rId32" Type="http://schemas.openxmlformats.org/officeDocument/2006/relationships/font" Target="fonts/Work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WorkSans-boldItalic.fntdata"/><Relationship Id="rId15" Type="http://schemas.openxmlformats.org/officeDocument/2006/relationships/font" Target="fonts/RobotoMedium-regular.fntdata"/><Relationship Id="rId14" Type="http://schemas.openxmlformats.org/officeDocument/2006/relationships/slide" Target="slides/slide8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Robot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2322a0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502322a0d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026b75a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2" name="Google Shape;192;g25026b75ab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d8e2d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9" name="Google Shape;199;g22ad8e2d4f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9965867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4" name="Google Shape;204;g229965867b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ad8e2d4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1" name="Google Shape;211;g22ad8e2d4f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xamp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642575"/>
            <a:ext cx="6842100" cy="5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and Why of CORS?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571000" y="811950"/>
            <a:ext cx="138399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 Cross-Origin Resource Sharing (CORS).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514675" y="2757000"/>
            <a:ext cx="141387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“Cross-Origin Resource Sharing (CORS) is an HTTP-header based mechanism that allows a server to indicate any origins (domain, scheme, or port) other than its own from which a browser should permit loading resources.”</a:t>
            </a:r>
            <a:endParaRPr i="1"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The problem CORS trying to solve.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1514675" y="8091000"/>
            <a:ext cx="136863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Sharing the resource safely across the origin is the main issue before the CORS mechanism was introduced.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52" y="2153100"/>
            <a:ext cx="11097900" cy="5681400"/>
          </a:xfrm>
          <a:prstGeom prst="roundRect">
            <a:avLst>
              <a:gd fmla="val 12964" name="adj"/>
            </a:avLst>
          </a:prstGeom>
          <a:noFill/>
          <a:ln cap="flat" cmpd="sng" w="2857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1571000" y="811950"/>
            <a:ext cx="1482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How does CORS work?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1514675" y="1995000"/>
            <a:ext cx="146883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website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on </a:t>
            </a:r>
            <a:r>
              <a:rPr b="1" lang="en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"example.com"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makes a request to the API on</a:t>
            </a:r>
            <a:r>
              <a:rPr b="1" lang="en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"api.example.org"</a:t>
            </a:r>
            <a:endParaRPr b="1" sz="2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Before the actual request is sent, the browser sends a preflight request to the server hosting the API </a:t>
            </a:r>
            <a:r>
              <a:rPr b="1" lang="en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("api.example.org").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This preflight request is an </a:t>
            </a:r>
            <a:r>
              <a:rPr b="1" lang="en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HTTP OPTIONS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request that asks the server whether it will allow the actual request.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server hosting the API responds to the preflight request with a set of headers that indicate whether the request is allowed or not. These headers include </a:t>
            </a:r>
            <a:r>
              <a:rPr b="1" lang="en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"Access-Control-Allow-Origin", "Access-Control-Allow-Methods", 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and  </a:t>
            </a:r>
            <a:r>
              <a:rPr b="1" lang="en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"Access-Control-Allow-Headers"</a:t>
            </a:r>
            <a:endParaRPr b="1" sz="2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the server responds with headers that allow the request, the browser sends the actual request to the API and retrieves the requested data.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1514675" y="1995000"/>
            <a:ext cx="14688300" cy="7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example, the preflight request might look like this: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A81E9"/>
                </a:solidFill>
                <a:latin typeface="Roboto Medium"/>
                <a:ea typeface="Roboto Medium"/>
                <a:cs typeface="Roboto Medium"/>
                <a:sym typeface="Roboto Medium"/>
              </a:rPr>
              <a:t>OPTIONS /api/data HTTP/1.1</a:t>
            </a:r>
            <a:endParaRPr sz="2500">
              <a:solidFill>
                <a:srgbClr val="AA81E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A81E9"/>
                </a:solidFill>
                <a:latin typeface="Roboto Medium"/>
                <a:ea typeface="Roboto Medium"/>
                <a:cs typeface="Roboto Medium"/>
                <a:sym typeface="Roboto Medium"/>
              </a:rPr>
              <a:t>Host: api.example.org</a:t>
            </a:r>
            <a:endParaRPr sz="2500">
              <a:solidFill>
                <a:srgbClr val="AA81E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A81E9"/>
                </a:solidFill>
                <a:latin typeface="Roboto Medium"/>
                <a:ea typeface="Roboto Medium"/>
                <a:cs typeface="Roboto Medium"/>
                <a:sym typeface="Roboto Medium"/>
              </a:rPr>
              <a:t>Origin: https://example.com</a:t>
            </a:r>
            <a:endParaRPr sz="2500">
              <a:solidFill>
                <a:srgbClr val="AA81E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A81E9"/>
                </a:solidFill>
                <a:latin typeface="Roboto Medium"/>
                <a:ea typeface="Roboto Medium"/>
                <a:cs typeface="Roboto Medium"/>
                <a:sym typeface="Roboto Medium"/>
              </a:rPr>
              <a:t>Access-Control-Request-Method: GET</a:t>
            </a:r>
            <a:endParaRPr sz="2500">
              <a:solidFill>
                <a:srgbClr val="AA81E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A81E9"/>
                </a:solidFill>
                <a:latin typeface="Roboto Medium"/>
                <a:ea typeface="Roboto Medium"/>
                <a:cs typeface="Roboto Medium"/>
                <a:sym typeface="Roboto Medium"/>
              </a:rPr>
              <a:t>Access-Control-Request-Headers: authorization</a:t>
            </a:r>
            <a:endParaRPr sz="2500">
              <a:solidFill>
                <a:srgbClr val="AA81E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And the server might respond with headers like this: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A81E9"/>
                </a:solidFill>
                <a:latin typeface="Roboto Medium"/>
                <a:ea typeface="Roboto Medium"/>
                <a:cs typeface="Roboto Medium"/>
                <a:sym typeface="Roboto Medium"/>
              </a:rPr>
              <a:t>HTTP/1.1 200 OK</a:t>
            </a:r>
            <a:endParaRPr sz="2500">
              <a:solidFill>
                <a:srgbClr val="AA81E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A81E9"/>
                </a:solidFill>
                <a:latin typeface="Roboto Medium"/>
                <a:ea typeface="Roboto Medium"/>
                <a:cs typeface="Roboto Medium"/>
                <a:sym typeface="Roboto Medium"/>
              </a:rPr>
              <a:t>Access-Control-Allow-Origin: https://example.com</a:t>
            </a:r>
            <a:endParaRPr sz="2500">
              <a:solidFill>
                <a:srgbClr val="AA81E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A81E9"/>
                </a:solidFill>
                <a:latin typeface="Roboto Medium"/>
                <a:ea typeface="Roboto Medium"/>
                <a:cs typeface="Roboto Medium"/>
                <a:sym typeface="Roboto Medium"/>
              </a:rPr>
              <a:t>Access-Control-Allow-Methods: GET, POST</a:t>
            </a:r>
            <a:endParaRPr sz="2500">
              <a:solidFill>
                <a:srgbClr val="AA81E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A81E9"/>
                </a:solidFill>
                <a:latin typeface="Roboto Medium"/>
                <a:ea typeface="Roboto Medium"/>
                <a:cs typeface="Roboto Medium"/>
                <a:sym typeface="Roboto Medium"/>
              </a:rPr>
              <a:t>Access-Control-Allow-Headers: authorization</a:t>
            </a:r>
            <a:endParaRPr sz="2500">
              <a:solidFill>
                <a:srgbClr val="AA81E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indicates that the request from </a:t>
            </a:r>
            <a:r>
              <a:rPr b="1" lang="en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"example.com" 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is allowed, and the actual GET request to the API can proceed.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/>
        </p:nvSpPr>
        <p:spPr>
          <a:xfrm>
            <a:off x="1571000" y="811950"/>
            <a:ext cx="1482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33333"/>
              </a:lnSpc>
              <a:spcBef>
                <a:spcPts val="3100"/>
              </a:spcBef>
              <a:spcAft>
                <a:spcPts val="1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are you getting a CORS error?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1514675" y="1995000"/>
            <a:ext cx="14688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One of the top reasons for CORS errors in development is that the server you are sending a request to might not include the expected </a:t>
            </a:r>
            <a:r>
              <a:rPr b="1" lang="en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access-control-allow-origin 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header in the responses it sends back to you. Or if it does, it doesn't include your frontend app's URL in the list of approved origins.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/>
        </p:nvSpPr>
        <p:spPr>
          <a:xfrm>
            <a:off x="1571000" y="811950"/>
            <a:ext cx="1482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100"/>
              </a:spcBef>
              <a:spcAft>
                <a:spcPts val="1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Few ways to resolve CORS errors: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31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1514675" y="1995000"/>
            <a:ext cx="14688300" cy="7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400"/>
              <a:buFont typeface="Poppins Medium"/>
              <a:buAutoNum type="arabicPeriod"/>
            </a:pPr>
            <a:r>
              <a:rPr lang="en" sz="24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Setting CORS headers in the API response.</a:t>
            </a:r>
            <a:endParaRPr sz="24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const</a:t>
            </a:r>
            <a:r>
              <a:rPr lang="en" sz="24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express = require('express');</a:t>
            </a:r>
            <a:endParaRPr sz="24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const </a:t>
            </a:r>
            <a:r>
              <a:rPr lang="en" sz="24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cors = require('cors');</a:t>
            </a:r>
            <a:endParaRPr sz="24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const </a:t>
            </a:r>
            <a:r>
              <a:rPr lang="en" sz="24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app = express();</a:t>
            </a:r>
            <a:endParaRPr sz="24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app.use(cors());</a:t>
            </a:r>
            <a:endParaRPr sz="24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your API endpoints here</a:t>
            </a:r>
            <a:endParaRPr sz="2400">
              <a:solidFill>
                <a:srgbClr val="AA81E9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</a:t>
            </a:r>
            <a:r>
              <a:rPr lang="en" sz="24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Enabling core in server-side API: </a:t>
            </a:r>
            <a:endParaRPr sz="24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app.get('/api', (req, res) =&gt; {</a:t>
            </a:r>
            <a:endParaRPr sz="24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res.setHeader('Access-Control-Allow-Origin', '*');</a:t>
            </a:r>
            <a:endParaRPr sz="24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endParaRPr sz="24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res.setHeader('Access-Control-Allow-Origin', "</a:t>
            </a:r>
            <a:r>
              <a:rPr lang="en" sz="2400">
                <a:solidFill>
                  <a:srgbClr val="AA81E9"/>
                </a:solidFill>
                <a:uFill>
                  <a:noFill/>
                </a:uFill>
                <a:latin typeface="JetBrains Mono Medium"/>
                <a:ea typeface="JetBrains Mono Medium"/>
                <a:cs typeface="JetBrains Mono Medium"/>
                <a:sym typeface="JetBrains Mono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https://example.com</a:t>
            </a:r>
            <a:r>
              <a:rPr lang="en" sz="24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") allows only the mentioned domain to access the API</a:t>
            </a:r>
            <a:endParaRPr sz="2400">
              <a:solidFill>
                <a:srgbClr val="AA81E9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res.setHeader('Access-Control-Allow-Methods', 'GET, POST, PUT, DELETE');</a:t>
            </a:r>
            <a:endParaRPr sz="24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res.setHeader('Access-Control-Allow-Headers', 'Content-Type');</a:t>
            </a:r>
            <a:endParaRPr sz="24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// your API logic here</a:t>
            </a:r>
            <a:endParaRPr sz="2400">
              <a:solidFill>
                <a:srgbClr val="AA81E9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});</a:t>
            </a:r>
            <a:endParaRPr sz="24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1" name="Google Shape;221;p32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