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Lst>
  <p:sldSz cy="10287000" cx="18288000"/>
  <p:notesSz cx="6858000" cy="9144000"/>
  <p:embeddedFontLst>
    <p:embeddedFont>
      <p:font typeface="Roboto Medium"/>
      <p:regular r:id="rId13"/>
      <p:bold r:id="rId14"/>
      <p:italic r:id="rId15"/>
      <p:boldItalic r:id="rId16"/>
    </p:embeddedFont>
    <p:embeddedFont>
      <p:font typeface="Poppins"/>
      <p:regular r:id="rId17"/>
      <p:bold r:id="rId18"/>
      <p:italic r:id="rId19"/>
      <p:boldItalic r:id="rId20"/>
    </p:embeddedFont>
    <p:embeddedFont>
      <p:font typeface="Poppins Medium"/>
      <p:regular r:id="rId21"/>
      <p:bold r:id="rId22"/>
      <p:italic r:id="rId23"/>
      <p:boldItalic r:id="rId24"/>
    </p:embeddedFont>
    <p:embeddedFont>
      <p:font typeface="Work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PoppinsMedium-bold.fntdata"/><Relationship Id="rId21" Type="http://schemas.openxmlformats.org/officeDocument/2006/relationships/font" Target="fonts/PoppinsMedium-regular.fntdata"/><Relationship Id="rId24" Type="http://schemas.openxmlformats.org/officeDocument/2006/relationships/font" Target="fonts/PoppinsMedium-boldItalic.fntdata"/><Relationship Id="rId23" Type="http://schemas.openxmlformats.org/officeDocument/2006/relationships/font" Target="fonts/PoppinsMedium-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WorkSans-bold.fntdata"/><Relationship Id="rId25" Type="http://schemas.openxmlformats.org/officeDocument/2006/relationships/font" Target="fonts/WorkSans-regular.fntdata"/><Relationship Id="rId28" Type="http://schemas.openxmlformats.org/officeDocument/2006/relationships/font" Target="fonts/WorkSans-boldItalic.fntdata"/><Relationship Id="rId27" Type="http://schemas.openxmlformats.org/officeDocument/2006/relationships/font" Target="fonts/Work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Medium-regular.fntdata"/><Relationship Id="rId12" Type="http://schemas.openxmlformats.org/officeDocument/2006/relationships/slide" Target="slides/slide6.xml"/><Relationship Id="rId15" Type="http://schemas.openxmlformats.org/officeDocument/2006/relationships/font" Target="fonts/RobotoMedium-italic.fntdata"/><Relationship Id="rId14" Type="http://schemas.openxmlformats.org/officeDocument/2006/relationships/font" Target="fonts/RobotoMedium-bold.fntdata"/><Relationship Id="rId17" Type="http://schemas.openxmlformats.org/officeDocument/2006/relationships/font" Target="fonts/Poppins-regular.fntdata"/><Relationship Id="rId16" Type="http://schemas.openxmlformats.org/officeDocument/2006/relationships/font" Target="fonts/RobotoMedium-boldItalic.fntdata"/><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0d28ee92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7" name="Google Shape;177;g220d28ee92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02322a0d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4" name="Google Shape;184;g2502322a0d6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026b75ab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1" name="Google Shape;191;g25026b75ab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9965867b9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8" name="Google Shape;198;g229965867b9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oppins"/>
                <a:ea typeface="Poppins"/>
                <a:cs typeface="Poppins"/>
                <a:sym typeface="Poppins"/>
              </a:rPr>
              <a:t>PW  SKILLS</a:t>
            </a:r>
            <a:endParaRPr b="1" sz="2000">
              <a:solidFill>
                <a:srgbClr val="FFFFFF"/>
              </a:solidFill>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9" name="Google Shape;79;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5" name="Google Shape;85;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9" name="Google Shape;99;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0" name="Google Shape;100;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 name="Google Shape;101;p14"/>
          <p:cNvPicPr preferRelativeResize="0"/>
          <p:nvPr/>
        </p:nvPicPr>
        <p:blipFill rotWithShape="1">
          <a:blip r:embed="rId3">
            <a:alphaModFix/>
          </a:blip>
          <a:srcRect b="23948" l="0" r="32917" t="0"/>
          <a:stretch/>
        </p:blipFill>
        <p:spPr>
          <a:xfrm>
            <a:off x="5087225" y="603600"/>
            <a:ext cx="13200774" cy="9235150"/>
          </a:xfrm>
          <a:prstGeom prst="rect">
            <a:avLst/>
          </a:prstGeom>
          <a:noFill/>
          <a:ln>
            <a:noFill/>
          </a:ln>
        </p:spPr>
      </p:pic>
      <p:sp>
        <p:nvSpPr>
          <p:cNvPr id="102" name="Google Shape;102;p14"/>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oppins"/>
                <a:ea typeface="Poppins"/>
                <a:cs typeface="Poppins"/>
                <a:sym typeface="Poppins"/>
              </a:rPr>
              <a:t>PW  SKILLS</a:t>
            </a:r>
            <a:endParaRPr b="1" sz="2000">
              <a:solidFill>
                <a:srgbClr val="FFFFFF"/>
              </a:solidFill>
              <a:latin typeface="Poppins"/>
              <a:ea typeface="Poppins"/>
              <a:cs typeface="Poppins"/>
              <a:sym typeface="Poppi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6" name="Google Shape;106;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2" name="Google Shape;112;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18" name="Google Shape;118;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4" name="Google Shape;124;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5" name="Google Shape;125;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1" name="Google Shape;131;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2" name="Google Shape;132;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5" name="Google Shape;145;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6" name="Google Shape;146;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6" name="Google Shape;26;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2"/>
          <p:cNvSpPr/>
          <p:nvPr>
            <p:ph idx="2" type="pic"/>
          </p:nvPr>
        </p:nvSpPr>
        <p:spPr>
          <a:xfrm>
            <a:off x="1792288" y="612775"/>
            <a:ext cx="5486400" cy="4114800"/>
          </a:xfrm>
          <a:prstGeom prst="rect">
            <a:avLst/>
          </a:prstGeom>
          <a:noFill/>
          <a:ln>
            <a:noFill/>
          </a:ln>
        </p:spPr>
      </p:sp>
      <p:sp>
        <p:nvSpPr>
          <p:cNvPr id="152" name="Google Shape;152;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3" name="Google Shape;153;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5" name="Google Shape;165;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8" name="Google Shape;38;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4" name="Google Shape;44;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1" name="Google Shape;51;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2" name="Google Shape;52;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3" name="Google Shape;53;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4" name="Google Shape;54;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5" name="Google Shape;65;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6" name="Google Shape;66;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0"/>
          <p:cNvSpPr/>
          <p:nvPr>
            <p:ph idx="2" type="pic"/>
          </p:nvPr>
        </p:nvSpPr>
        <p:spPr>
          <a:xfrm>
            <a:off x="1792288" y="612775"/>
            <a:ext cx="5486400" cy="4114800"/>
          </a:xfrm>
          <a:prstGeom prst="rect">
            <a:avLst/>
          </a:prstGeom>
          <a:noFill/>
          <a:ln>
            <a:noFill/>
          </a:ln>
        </p:spPr>
      </p:sp>
      <p:sp>
        <p:nvSpPr>
          <p:cNvPr id="72" name="Google Shape;72;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3" name="Google Shape;73;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3" name="Google Shape;173;p25"/>
          <p:cNvSpPr txBox="1"/>
          <p:nvPr/>
        </p:nvSpPr>
        <p:spPr>
          <a:xfrm>
            <a:off x="1491750" y="4642575"/>
            <a:ext cx="6842100" cy="613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Clr>
                <a:schemeClr val="dk1"/>
              </a:buClr>
              <a:buSzPts val="1100"/>
              <a:buFont typeface="Arial"/>
              <a:buNone/>
            </a:pPr>
            <a:r>
              <a:rPr b="1" lang="en" sz="6600">
                <a:solidFill>
                  <a:srgbClr val="AA81E9"/>
                </a:solidFill>
                <a:latin typeface="Poppins"/>
                <a:ea typeface="Poppins"/>
                <a:cs typeface="Poppins"/>
                <a:sym typeface="Poppins"/>
              </a:rPr>
              <a:t>Working with environment variables using .env</a:t>
            </a:r>
            <a:endParaRPr b="1" sz="6600">
              <a:solidFill>
                <a:srgbClr val="AA81E9"/>
              </a:solidFill>
              <a:latin typeface="Poppins"/>
              <a:ea typeface="Poppins"/>
              <a:cs typeface="Poppins"/>
              <a:sym typeface="Poppins"/>
            </a:endParaRPr>
          </a:p>
          <a:p>
            <a:pPr indent="0" lvl="0" marL="0" rtl="0" algn="l">
              <a:lnSpc>
                <a:spcPct val="115000"/>
              </a:lnSpc>
              <a:spcBef>
                <a:spcPts val="2000"/>
              </a:spcBef>
              <a:spcAft>
                <a:spcPts val="600"/>
              </a:spcAft>
              <a:buClr>
                <a:schemeClr val="dk1"/>
              </a:buClr>
              <a:buSzPts val="1100"/>
              <a:buFont typeface="Arial"/>
              <a:buNone/>
            </a:pPr>
            <a:r>
              <a:t/>
            </a:r>
            <a:endParaRPr b="1" sz="6600">
              <a:solidFill>
                <a:srgbClr val="AA81E9"/>
              </a:solidFill>
              <a:latin typeface="Poppins"/>
              <a:ea typeface="Poppins"/>
              <a:cs typeface="Poppins"/>
              <a:sym typeface="Poppins"/>
            </a:endParaRPr>
          </a:p>
        </p:txBody>
      </p:sp>
      <p:pic>
        <p:nvPicPr>
          <p:cNvPr id="174" name="Google Shape;174;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800"/>
              </a:spcBef>
              <a:spcAft>
                <a:spcPts val="600"/>
              </a:spcAft>
              <a:buClr>
                <a:schemeClr val="dk1"/>
              </a:buClr>
              <a:buSzPts val="1100"/>
              <a:buFont typeface="Arial"/>
              <a:buNone/>
            </a:pPr>
            <a:r>
              <a:rPr b="1" lang="en" sz="5200">
                <a:solidFill>
                  <a:srgbClr val="AA81E9"/>
                </a:solidFill>
                <a:latin typeface="Poppins"/>
                <a:ea typeface="Poppins"/>
                <a:cs typeface="Poppins"/>
                <a:sym typeface="Poppins"/>
              </a:rPr>
              <a:t>Topics</a:t>
            </a:r>
            <a:endParaRPr b="1" sz="5200">
              <a:solidFill>
                <a:srgbClr val="AA81E9"/>
              </a:solidFill>
              <a:latin typeface="Poppins"/>
              <a:ea typeface="Poppins"/>
              <a:cs typeface="Poppins"/>
              <a:sym typeface="Poppins"/>
            </a:endParaRPr>
          </a:p>
        </p:txBody>
      </p:sp>
      <p:sp>
        <p:nvSpPr>
          <p:cNvPr id="180" name="Google Shape;180;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6"/>
          <p:cNvSpPr txBox="1"/>
          <p:nvPr/>
        </p:nvSpPr>
        <p:spPr>
          <a:xfrm>
            <a:off x="1514675" y="1995000"/>
            <a:ext cx="14138700" cy="14547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What are environmental variables and why do we use them?</a:t>
            </a:r>
            <a:endParaRPr sz="2500">
              <a:solidFill>
                <a:srgbClr val="FFFFFF"/>
              </a:solidFill>
              <a:latin typeface="Poppins Medium"/>
              <a:ea typeface="Poppins Medium"/>
              <a:cs typeface="Poppins Medium"/>
              <a:sym typeface="Poppins Medium"/>
            </a:endParaRPr>
          </a:p>
          <a:p>
            <a:pPr indent="-387350" lvl="0" marL="457200" rtl="0" algn="l">
              <a:lnSpc>
                <a:spcPct val="115000"/>
              </a:lnSpc>
              <a:spcBef>
                <a:spcPts val="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Good practices to follow while defining environment variables in .env file.</a:t>
            </a:r>
            <a:endParaRPr sz="2500">
              <a:solidFill>
                <a:srgbClr val="FFFFFF"/>
              </a:solidFill>
              <a:latin typeface="Poppins Medium"/>
              <a:ea typeface="Poppins Medium"/>
              <a:cs typeface="Poppins Medium"/>
              <a:sym typeface="Poppins Medium"/>
            </a:endParaRPr>
          </a:p>
          <a:p>
            <a:pPr indent="-387350" lvl="0" marL="457200" rtl="0" algn="l">
              <a:lnSpc>
                <a:spcPct val="167647"/>
              </a:lnSpc>
              <a:spcBef>
                <a:spcPts val="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Set up and read a .env file?</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nvSpPr>
        <p:spPr>
          <a:xfrm>
            <a:off x="1571000" y="811950"/>
            <a:ext cx="13839900" cy="2718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80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What are environmental variables and why do we use environment variables?</a:t>
            </a:r>
            <a:endParaRPr b="1" sz="5200">
              <a:solidFill>
                <a:srgbClr val="AA81E9"/>
              </a:solidFill>
              <a:latin typeface="Poppins"/>
              <a:ea typeface="Poppins"/>
              <a:cs typeface="Poppins"/>
              <a:sym typeface="Poppins"/>
            </a:endParaRPr>
          </a:p>
          <a:p>
            <a:pPr indent="0" lvl="0" marL="0" rtl="0" algn="l">
              <a:lnSpc>
                <a:spcPct val="115000"/>
              </a:lnSpc>
              <a:spcBef>
                <a:spcPts val="600"/>
              </a:spcBef>
              <a:spcAft>
                <a:spcPts val="0"/>
              </a:spcAft>
              <a:buClr>
                <a:schemeClr val="dk1"/>
              </a:buClr>
              <a:buSzPts val="1100"/>
              <a:buFont typeface="Arial"/>
              <a:buNone/>
            </a:pPr>
            <a:r>
              <a:t/>
            </a:r>
            <a:endParaRPr b="1" sz="5200">
              <a:solidFill>
                <a:srgbClr val="AA81E9"/>
              </a:solidFill>
              <a:latin typeface="Poppins"/>
              <a:ea typeface="Poppins"/>
              <a:cs typeface="Poppins"/>
              <a:sym typeface="Poppins"/>
            </a:endParaRPr>
          </a:p>
        </p:txBody>
      </p:sp>
      <p:sp>
        <p:nvSpPr>
          <p:cNvPr id="187" name="Google Shape;187;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7"/>
          <p:cNvSpPr txBox="1"/>
          <p:nvPr/>
        </p:nvSpPr>
        <p:spPr>
          <a:xfrm>
            <a:off x="1514675" y="2757000"/>
            <a:ext cx="13686300" cy="474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Environment variables are variables available to your program/application dynamically during runtime. The value of these variables can come from a range of sources — text files, third-party secret managers, calling scripts, etc.</a:t>
            </a:r>
            <a:endParaRPr sz="2500">
              <a:solidFill>
                <a:srgbClr val="FFFFFF"/>
              </a:solidFill>
              <a:latin typeface="Poppins Medium"/>
              <a:ea typeface="Poppins Medium"/>
              <a:cs typeface="Poppins Medium"/>
              <a:sym typeface="Poppins Medium"/>
            </a:endParaRPr>
          </a:p>
          <a:p>
            <a:pPr indent="0" lvl="0" marL="0" rtl="0" algn="l">
              <a:lnSpc>
                <a:spcPct val="115000"/>
              </a:lnSpc>
              <a:spcBef>
                <a:spcPts val="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Environment variables  are used to store sensitive data such as passwords, API credentials, and other information that should not be written directly in code. Environment variables must be used to configure any variables or configuration details that may differ between environments.</a:t>
            </a:r>
            <a:endParaRPr sz="2500">
              <a:solidFill>
                <a:srgbClr val="FFFFFF"/>
              </a:solidFill>
              <a:latin typeface="Poppins Medium"/>
              <a:ea typeface="Poppins Medium"/>
              <a:cs typeface="Poppins Medium"/>
              <a:sym typeface="Poppins Medium"/>
            </a:endParaRPr>
          </a:p>
          <a:p>
            <a:pPr indent="0" lvl="0" marL="0" rtl="0" algn="l">
              <a:lnSpc>
                <a:spcPct val="115000"/>
              </a:lnSpc>
              <a:spcBef>
                <a:spcPts val="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500"/>
              </a:spcBef>
              <a:spcAft>
                <a:spcPts val="0"/>
              </a:spcAft>
              <a:buNone/>
            </a:pPr>
            <a:r>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nvSpPr>
        <p:spPr>
          <a:xfrm>
            <a:off x="1571000" y="811950"/>
            <a:ext cx="14826900" cy="2718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80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Good practices to follow while defining environment variables in .env file.</a:t>
            </a:r>
            <a:endParaRPr b="1" sz="5200">
              <a:solidFill>
                <a:srgbClr val="AA81E9"/>
              </a:solidFill>
              <a:latin typeface="Poppins"/>
              <a:ea typeface="Poppins"/>
              <a:cs typeface="Poppins"/>
              <a:sym typeface="Poppins"/>
            </a:endParaRPr>
          </a:p>
          <a:p>
            <a:pPr indent="0" lvl="0" marL="0" rtl="0" algn="l">
              <a:lnSpc>
                <a:spcPct val="115000"/>
              </a:lnSpc>
              <a:spcBef>
                <a:spcPts val="600"/>
              </a:spcBef>
              <a:spcAft>
                <a:spcPts val="1500"/>
              </a:spcAft>
              <a:buClr>
                <a:schemeClr val="dk1"/>
              </a:buClr>
              <a:buSzPts val="1100"/>
              <a:buFont typeface="Arial"/>
              <a:buNone/>
            </a:pPr>
            <a:r>
              <a:t/>
            </a:r>
            <a:endParaRPr b="1" sz="5200">
              <a:solidFill>
                <a:srgbClr val="AA81E9"/>
              </a:solidFill>
              <a:latin typeface="Poppins"/>
              <a:ea typeface="Poppins"/>
              <a:cs typeface="Poppins"/>
              <a:sym typeface="Poppins"/>
            </a:endParaRPr>
          </a:p>
        </p:txBody>
      </p:sp>
      <p:sp>
        <p:nvSpPr>
          <p:cNvPr id="194" name="Google Shape;194;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8"/>
          <p:cNvSpPr txBox="1"/>
          <p:nvPr/>
        </p:nvSpPr>
        <p:spPr>
          <a:xfrm>
            <a:off x="1514675" y="2757000"/>
            <a:ext cx="14688300" cy="58800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rgbClr val="AA81E9"/>
              </a:buClr>
              <a:buSzPts val="2500"/>
              <a:buFont typeface="Poppins Medium"/>
              <a:buChar char="●"/>
            </a:pPr>
            <a:r>
              <a:rPr b="1" lang="en" sz="2500">
                <a:solidFill>
                  <a:srgbClr val="AA81E9"/>
                </a:solidFill>
                <a:latin typeface="Poppins"/>
                <a:ea typeface="Poppins"/>
                <a:cs typeface="Poppins"/>
                <a:sym typeface="Poppins"/>
              </a:rPr>
              <a:t>Use descriptive names:</a:t>
            </a:r>
            <a:r>
              <a:rPr lang="en" sz="2500">
                <a:solidFill>
                  <a:srgbClr val="FFFFFF"/>
                </a:solidFill>
                <a:latin typeface="Poppins Medium"/>
                <a:ea typeface="Poppins Medium"/>
                <a:cs typeface="Poppins Medium"/>
                <a:sym typeface="Poppins Medium"/>
              </a:rPr>
              <a:t> Use clear and meaningful names for your environment variables.</a:t>
            </a:r>
            <a:endParaRPr sz="2500">
              <a:solidFill>
                <a:srgbClr val="FFFFFF"/>
              </a:solidFill>
              <a:latin typeface="Poppins Medium"/>
              <a:ea typeface="Poppins Medium"/>
              <a:cs typeface="Poppins Medium"/>
              <a:sym typeface="Poppins Medium"/>
            </a:endParaRPr>
          </a:p>
          <a:p>
            <a:pPr indent="-387350" lvl="0" marL="457200" rtl="0" algn="l">
              <a:lnSpc>
                <a:spcPct val="115000"/>
              </a:lnSpc>
              <a:spcBef>
                <a:spcPts val="0"/>
              </a:spcBef>
              <a:spcAft>
                <a:spcPts val="0"/>
              </a:spcAft>
              <a:buClr>
                <a:srgbClr val="AA81E9"/>
              </a:buClr>
              <a:buSzPts val="2500"/>
              <a:buFont typeface="Poppins Medium"/>
              <a:buChar char="●"/>
            </a:pPr>
            <a:r>
              <a:rPr b="1" lang="en" sz="2500">
                <a:solidFill>
                  <a:srgbClr val="AA81E9"/>
                </a:solidFill>
                <a:latin typeface="Poppins"/>
                <a:ea typeface="Poppins"/>
                <a:cs typeface="Poppins"/>
                <a:sym typeface="Poppins"/>
              </a:rPr>
              <a:t>Use uppercase letters:</a:t>
            </a:r>
            <a:r>
              <a:rPr lang="en" sz="2500">
                <a:solidFill>
                  <a:srgbClr val="FFFFFF"/>
                </a:solidFill>
                <a:latin typeface="Poppins Medium"/>
                <a:ea typeface="Poppins Medium"/>
                <a:cs typeface="Poppins Medium"/>
                <a:sym typeface="Poppins Medium"/>
              </a:rPr>
              <a:t> It's common convention to use all uppercase letters for environment variables. </a:t>
            </a:r>
            <a:endParaRPr sz="2500">
              <a:solidFill>
                <a:srgbClr val="FFFFFF"/>
              </a:solidFill>
              <a:latin typeface="Poppins Medium"/>
              <a:ea typeface="Poppins Medium"/>
              <a:cs typeface="Poppins Medium"/>
              <a:sym typeface="Poppins Medium"/>
            </a:endParaRPr>
          </a:p>
          <a:p>
            <a:pPr indent="-387350" lvl="0" marL="457200" rtl="0" algn="l">
              <a:lnSpc>
                <a:spcPct val="115000"/>
              </a:lnSpc>
              <a:spcBef>
                <a:spcPts val="0"/>
              </a:spcBef>
              <a:spcAft>
                <a:spcPts val="0"/>
              </a:spcAft>
              <a:buClr>
                <a:srgbClr val="AA81E9"/>
              </a:buClr>
              <a:buSzPts val="2500"/>
              <a:buFont typeface="Poppins Medium"/>
              <a:buChar char="●"/>
            </a:pPr>
            <a:r>
              <a:rPr b="1" lang="en" sz="2500">
                <a:solidFill>
                  <a:srgbClr val="AA81E9"/>
                </a:solidFill>
                <a:latin typeface="Poppins"/>
                <a:ea typeface="Poppins"/>
                <a:cs typeface="Poppins"/>
                <a:sym typeface="Poppins"/>
              </a:rPr>
              <a:t>Separate words with underscores:</a:t>
            </a:r>
            <a:r>
              <a:rPr lang="en" sz="2500">
                <a:solidFill>
                  <a:srgbClr val="FFFFFF"/>
                </a:solidFill>
                <a:latin typeface="Poppins Medium"/>
                <a:ea typeface="Poppins Medium"/>
                <a:cs typeface="Poppins Medium"/>
                <a:sym typeface="Poppins Medium"/>
              </a:rPr>
              <a:t> To make your environment variables more readable, separate words with underscores. For example, use </a:t>
            </a:r>
            <a:r>
              <a:rPr b="1" lang="en" sz="2500">
                <a:solidFill>
                  <a:schemeClr val="lt1"/>
                </a:solidFill>
                <a:latin typeface="Poppins"/>
                <a:ea typeface="Poppins"/>
                <a:cs typeface="Poppins"/>
                <a:sym typeface="Poppins"/>
              </a:rPr>
              <a:t>"DATABASE_URL"</a:t>
            </a:r>
            <a:r>
              <a:rPr lang="en" sz="2500">
                <a:solidFill>
                  <a:srgbClr val="FFFFFF"/>
                </a:solidFill>
                <a:latin typeface="Poppins Medium"/>
                <a:ea typeface="Poppins Medium"/>
                <a:cs typeface="Poppins Medium"/>
                <a:sym typeface="Poppins Medium"/>
              </a:rPr>
              <a:t> instead of "databaseUrl”.</a:t>
            </a:r>
            <a:endParaRPr sz="2500">
              <a:solidFill>
                <a:srgbClr val="FFFFFF"/>
              </a:solidFill>
              <a:latin typeface="Poppins Medium"/>
              <a:ea typeface="Poppins Medium"/>
              <a:cs typeface="Poppins Medium"/>
              <a:sym typeface="Poppins Medium"/>
            </a:endParaRPr>
          </a:p>
          <a:p>
            <a:pPr indent="-387350" lvl="0" marL="457200" rtl="0" algn="l">
              <a:lnSpc>
                <a:spcPct val="115000"/>
              </a:lnSpc>
              <a:spcBef>
                <a:spcPts val="0"/>
              </a:spcBef>
              <a:spcAft>
                <a:spcPts val="0"/>
              </a:spcAft>
              <a:buClr>
                <a:srgbClr val="AA81E9"/>
              </a:buClr>
              <a:buSzPts val="2500"/>
              <a:buFont typeface="Poppins Medium"/>
              <a:buChar char="●"/>
            </a:pPr>
            <a:r>
              <a:rPr b="1" lang="en" sz="2500">
                <a:solidFill>
                  <a:srgbClr val="AA81E9"/>
                </a:solidFill>
                <a:latin typeface="Poppins"/>
                <a:ea typeface="Poppins"/>
                <a:cs typeface="Poppins"/>
                <a:sym typeface="Poppins"/>
              </a:rPr>
              <a:t>Don't commit .env file to version control: </a:t>
            </a:r>
            <a:r>
              <a:rPr lang="en" sz="2500">
                <a:solidFill>
                  <a:srgbClr val="FFFFFF"/>
                </a:solidFill>
                <a:latin typeface="Poppins Medium"/>
                <a:ea typeface="Poppins Medium"/>
                <a:cs typeface="Poppins Medium"/>
                <a:sym typeface="Poppins Medium"/>
              </a:rPr>
              <a:t>Make sure your .env file is not committed to version control, as this could expose sensitive information to unauthorized users.</a:t>
            </a:r>
            <a:endParaRPr sz="2500">
              <a:solidFill>
                <a:srgbClr val="FFFFFF"/>
              </a:solidFill>
              <a:latin typeface="Poppins Medium"/>
              <a:ea typeface="Poppins Medium"/>
              <a:cs typeface="Poppins Medium"/>
              <a:sym typeface="Poppins Medium"/>
            </a:endParaRPr>
          </a:p>
          <a:p>
            <a:pPr indent="-387350" lvl="0" marL="457200" rtl="0" algn="l">
              <a:lnSpc>
                <a:spcPct val="115000"/>
              </a:lnSpc>
              <a:spcBef>
                <a:spcPts val="0"/>
              </a:spcBef>
              <a:spcAft>
                <a:spcPts val="0"/>
              </a:spcAft>
              <a:buClr>
                <a:srgbClr val="AA81E9"/>
              </a:buClr>
              <a:buSzPts val="2500"/>
              <a:buFont typeface="Poppins Medium"/>
              <a:buChar char="●"/>
            </a:pPr>
            <a:r>
              <a:rPr b="1" lang="en" sz="2500">
                <a:solidFill>
                  <a:srgbClr val="AA81E9"/>
                </a:solidFill>
                <a:latin typeface="Poppins"/>
                <a:ea typeface="Poppins"/>
                <a:cs typeface="Poppins"/>
                <a:sym typeface="Poppins"/>
              </a:rPr>
              <a:t>Keep the file consistent: </a:t>
            </a:r>
            <a:r>
              <a:rPr lang="en" sz="2500">
                <a:solidFill>
                  <a:srgbClr val="FFFFFF"/>
                </a:solidFill>
                <a:latin typeface="Poppins Medium"/>
                <a:ea typeface="Poppins Medium"/>
                <a:cs typeface="Poppins Medium"/>
                <a:sym typeface="Poppins Medium"/>
              </a:rPr>
              <a:t>Use a consistent format for your .env file. For example, you could use the format</a:t>
            </a:r>
            <a:r>
              <a:rPr b="1" lang="en" sz="2500">
                <a:solidFill>
                  <a:schemeClr val="lt1"/>
                </a:solidFill>
                <a:latin typeface="Poppins"/>
                <a:ea typeface="Poppins"/>
                <a:cs typeface="Poppins"/>
                <a:sym typeface="Poppins"/>
              </a:rPr>
              <a:t> "VARIABLE_NAME=value" </a:t>
            </a:r>
            <a:r>
              <a:rPr lang="en" sz="2500">
                <a:solidFill>
                  <a:srgbClr val="FFFFFF"/>
                </a:solidFill>
                <a:latin typeface="Poppins Medium"/>
                <a:ea typeface="Poppins Medium"/>
                <a:cs typeface="Poppins Medium"/>
                <a:sym typeface="Poppins Medium"/>
              </a:rPr>
              <a:t>for each variable.</a:t>
            </a:r>
            <a:endParaRPr sz="2500">
              <a:solidFill>
                <a:srgbClr val="FFFFFF"/>
              </a:solidFill>
              <a:latin typeface="Poppins Medium"/>
              <a:ea typeface="Poppins Medium"/>
              <a:cs typeface="Poppins Medium"/>
              <a:sym typeface="Poppins Medium"/>
            </a:endParaRPr>
          </a:p>
          <a:p>
            <a:pPr indent="0" lvl="0" marL="0" rtl="0" algn="l">
              <a:lnSpc>
                <a:spcPct val="115000"/>
              </a:lnSpc>
              <a:spcBef>
                <a:spcPts val="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1571000" y="811950"/>
            <a:ext cx="14826900" cy="800400"/>
          </a:xfrm>
          <a:prstGeom prst="rect">
            <a:avLst/>
          </a:prstGeom>
          <a:noFill/>
          <a:ln>
            <a:noFill/>
          </a:ln>
        </p:spPr>
        <p:txBody>
          <a:bodyPr anchorCtr="0" anchor="t" bIns="0" lIns="0" spcFirstLastPara="1" rIns="0" wrap="square" tIns="0">
            <a:spAutoFit/>
          </a:bodyPr>
          <a:lstStyle/>
          <a:p>
            <a:pPr indent="0" lvl="0" marL="0" rtl="0" algn="l">
              <a:lnSpc>
                <a:spcPct val="167647"/>
              </a:lnSpc>
              <a:spcBef>
                <a:spcPts val="500"/>
              </a:spcBef>
              <a:spcAft>
                <a:spcPts val="900"/>
              </a:spcAft>
              <a:buClr>
                <a:schemeClr val="dk1"/>
              </a:buClr>
              <a:buSzPts val="1100"/>
              <a:buFont typeface="Arial"/>
              <a:buNone/>
            </a:pPr>
            <a:r>
              <a:rPr b="1" lang="en" sz="5200">
                <a:solidFill>
                  <a:srgbClr val="AA81E9"/>
                </a:solidFill>
                <a:latin typeface="Poppins"/>
                <a:ea typeface="Poppins"/>
                <a:cs typeface="Poppins"/>
                <a:sym typeface="Poppins"/>
              </a:rPr>
              <a:t>Set up and read a .env file in node.js.</a:t>
            </a:r>
            <a:endParaRPr b="1" sz="5200">
              <a:solidFill>
                <a:srgbClr val="AA81E9"/>
              </a:solidFill>
              <a:latin typeface="Poppins"/>
              <a:ea typeface="Poppins"/>
              <a:cs typeface="Poppins"/>
              <a:sym typeface="Poppins"/>
            </a:endParaRPr>
          </a:p>
        </p:txBody>
      </p:sp>
      <p:sp>
        <p:nvSpPr>
          <p:cNvPr id="201" name="Google Shape;201;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9"/>
          <p:cNvSpPr txBox="1"/>
          <p:nvPr/>
        </p:nvSpPr>
        <p:spPr>
          <a:xfrm>
            <a:off x="1514675" y="1995000"/>
            <a:ext cx="14688300" cy="82209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Create a new file in the root directory of your project called</a:t>
            </a:r>
            <a:r>
              <a:rPr b="1" lang="en" sz="2500">
                <a:solidFill>
                  <a:schemeClr val="lt1"/>
                </a:solidFill>
                <a:latin typeface="Poppins"/>
                <a:ea typeface="Poppins"/>
                <a:cs typeface="Poppins"/>
                <a:sym typeface="Poppins"/>
              </a:rPr>
              <a:t> .env.</a:t>
            </a:r>
            <a:r>
              <a:rPr lang="en" sz="2500">
                <a:solidFill>
                  <a:srgbClr val="AA81E9"/>
                </a:solidFill>
                <a:latin typeface="Poppins Medium"/>
                <a:ea typeface="Poppins Medium"/>
                <a:cs typeface="Poppins Medium"/>
                <a:sym typeface="Poppins Medium"/>
              </a:rPr>
              <a:t> </a:t>
            </a:r>
            <a:r>
              <a:rPr lang="en" sz="2500">
                <a:solidFill>
                  <a:srgbClr val="FFFFFF"/>
                </a:solidFill>
                <a:latin typeface="Poppins Medium"/>
                <a:ea typeface="Poppins Medium"/>
                <a:cs typeface="Poppins Medium"/>
                <a:sym typeface="Poppins Medium"/>
              </a:rPr>
              <a:t>This file should not have a file extension and should be in the same directory as your main code file.</a:t>
            </a:r>
            <a:endParaRPr sz="2500">
              <a:solidFill>
                <a:srgbClr val="FFFFFF"/>
              </a:solidFill>
              <a:latin typeface="Poppins Medium"/>
              <a:ea typeface="Poppins Medium"/>
              <a:cs typeface="Poppins Medium"/>
              <a:sym typeface="Poppins Medium"/>
            </a:endParaRPr>
          </a:p>
          <a:p>
            <a:pPr indent="-387350" lvl="0" marL="45720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Add your environment variables to the .env file using the following format:</a:t>
            </a:r>
            <a:r>
              <a:rPr lang="en" sz="2500">
                <a:solidFill>
                  <a:srgbClr val="AA81E9"/>
                </a:solidFill>
                <a:latin typeface="Poppins Medium"/>
                <a:ea typeface="Poppins Medium"/>
                <a:cs typeface="Poppins Medium"/>
                <a:sym typeface="Poppins Medium"/>
              </a:rPr>
              <a:t> </a:t>
            </a:r>
            <a:r>
              <a:rPr b="1" lang="en" sz="2500">
                <a:solidFill>
                  <a:schemeClr val="lt1"/>
                </a:solidFill>
                <a:latin typeface="Poppins"/>
                <a:ea typeface="Poppins"/>
                <a:cs typeface="Poppins"/>
                <a:sym typeface="Poppins"/>
              </a:rPr>
              <a:t>KEY=VALUE.</a:t>
            </a:r>
            <a:endParaRPr b="1" sz="2500">
              <a:solidFill>
                <a:schemeClr val="lt1"/>
              </a:solidFill>
              <a:latin typeface="Poppins"/>
              <a:ea typeface="Poppins"/>
              <a:cs typeface="Poppins"/>
              <a:sym typeface="Poppins"/>
            </a:endParaRPr>
          </a:p>
          <a:p>
            <a:pPr indent="-387350" lvl="0" marL="45720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 Save the .env file.</a:t>
            </a:r>
            <a:endParaRPr sz="2500">
              <a:solidFill>
                <a:srgbClr val="FFFFFF"/>
              </a:solidFill>
              <a:latin typeface="Poppins Medium"/>
              <a:ea typeface="Poppins Medium"/>
              <a:cs typeface="Poppins Medium"/>
              <a:sym typeface="Poppins Medium"/>
            </a:endParaRPr>
          </a:p>
          <a:p>
            <a:pPr indent="-387350" lvl="0" marL="45720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Now Install </a:t>
            </a:r>
            <a:r>
              <a:rPr b="1" lang="en" sz="2500">
                <a:solidFill>
                  <a:schemeClr val="lt1"/>
                </a:solidFill>
                <a:latin typeface="Poppins"/>
                <a:ea typeface="Poppins"/>
                <a:cs typeface="Poppins"/>
                <a:sym typeface="Poppins"/>
              </a:rPr>
              <a:t>dotenv</a:t>
            </a:r>
            <a:r>
              <a:rPr lang="en" sz="2500">
                <a:solidFill>
                  <a:srgbClr val="FFFFFF"/>
                </a:solidFill>
                <a:latin typeface="Poppins Medium"/>
                <a:ea typeface="Poppins Medium"/>
                <a:cs typeface="Poppins Medium"/>
                <a:sym typeface="Poppins Medium"/>
              </a:rPr>
              <a:t> npm package.  </a:t>
            </a:r>
            <a:r>
              <a:rPr lang="en" sz="2500">
                <a:solidFill>
                  <a:srgbClr val="AA81E9"/>
                </a:solidFill>
                <a:latin typeface="Roboto Medium"/>
                <a:ea typeface="Roboto Medium"/>
                <a:cs typeface="Roboto Medium"/>
                <a:sym typeface="Roboto Medium"/>
              </a:rPr>
              <a:t>“npm install dotenv”</a:t>
            </a:r>
            <a:endParaRPr sz="2500">
              <a:solidFill>
                <a:srgbClr val="AA81E9"/>
              </a:solidFill>
              <a:latin typeface="Roboto Medium"/>
              <a:ea typeface="Roboto Medium"/>
              <a:cs typeface="Roboto Medium"/>
              <a:sym typeface="Roboto Medium"/>
            </a:endParaRPr>
          </a:p>
          <a:p>
            <a:pPr indent="-387350" lvl="0" marL="45720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In your main code file, import the package that you just installed and load the environment variables from the </a:t>
            </a:r>
            <a:r>
              <a:rPr b="1" lang="en" sz="2500">
                <a:solidFill>
                  <a:schemeClr val="lt1"/>
                </a:solidFill>
                <a:latin typeface="Poppins"/>
                <a:ea typeface="Poppins"/>
                <a:cs typeface="Poppins"/>
                <a:sym typeface="Poppins"/>
              </a:rPr>
              <a:t>.env</a:t>
            </a:r>
            <a:r>
              <a:rPr lang="en" sz="2500">
                <a:solidFill>
                  <a:srgbClr val="FFFFFF"/>
                </a:solidFill>
                <a:latin typeface="Poppins Medium"/>
                <a:ea typeface="Poppins Medium"/>
                <a:cs typeface="Poppins Medium"/>
                <a:sym typeface="Poppins Medium"/>
              </a:rPr>
              <a:t> file : </a:t>
            </a:r>
            <a:r>
              <a:rPr lang="en" sz="2500">
                <a:solidFill>
                  <a:srgbClr val="AA81E9"/>
                </a:solidFill>
                <a:latin typeface="Roboto Medium"/>
                <a:ea typeface="Roboto Medium"/>
                <a:cs typeface="Roboto Medium"/>
                <a:sym typeface="Roboto Medium"/>
              </a:rPr>
              <a:t>“require('dotenv').config();”</a:t>
            </a:r>
            <a:endParaRPr sz="2500">
              <a:solidFill>
                <a:srgbClr val="AA81E9"/>
              </a:solidFill>
              <a:latin typeface="Roboto Medium"/>
              <a:ea typeface="Roboto Medium"/>
              <a:cs typeface="Roboto Medium"/>
              <a:sym typeface="Roboto Medium"/>
            </a:endParaRPr>
          </a:p>
          <a:p>
            <a:pPr indent="-387350" lvl="0" marL="45720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 You can now access the environment variables in your code using the process.env object.</a:t>
            </a:r>
            <a:endParaRPr sz="2500">
              <a:solidFill>
                <a:srgbClr val="FFFFFF"/>
              </a:solidFill>
              <a:latin typeface="Poppins Medium"/>
              <a:ea typeface="Poppins Medium"/>
              <a:cs typeface="Poppins Medium"/>
              <a:sym typeface="Poppins Medium"/>
            </a:endParaRPr>
          </a:p>
          <a:p>
            <a:pPr indent="0" lvl="0" marL="1371600" rtl="0" algn="l">
              <a:lnSpc>
                <a:spcPct val="115000"/>
              </a:lnSpc>
              <a:spcBef>
                <a:spcPts val="0"/>
              </a:spcBef>
              <a:spcAft>
                <a:spcPts val="0"/>
              </a:spcAft>
              <a:buClr>
                <a:schemeClr val="dk1"/>
              </a:buClr>
              <a:buSzPts val="1100"/>
              <a:buFont typeface="Arial"/>
              <a:buNone/>
            </a:pPr>
            <a:r>
              <a:t/>
            </a:r>
            <a:endParaRPr sz="2500">
              <a:solidFill>
                <a:srgbClr val="FFFFFF"/>
              </a:solidFill>
              <a:latin typeface="Roboto Medium"/>
              <a:ea typeface="Roboto Medium"/>
              <a:cs typeface="Roboto Medium"/>
              <a:sym typeface="Roboto Medium"/>
            </a:endParaRPr>
          </a:p>
          <a:p>
            <a:pPr indent="0" lvl="0" marL="1371600" rtl="0" algn="l">
              <a:lnSpc>
                <a:spcPct val="115000"/>
              </a:lnSpc>
              <a:spcBef>
                <a:spcPts val="0"/>
              </a:spcBef>
              <a:spcAft>
                <a:spcPts val="0"/>
              </a:spcAft>
              <a:buClr>
                <a:schemeClr val="dk1"/>
              </a:buClr>
              <a:buSzPts val="1100"/>
              <a:buFont typeface="Arial"/>
              <a:buNone/>
            </a:pPr>
            <a:r>
              <a:rPr lang="en" sz="2500">
                <a:solidFill>
                  <a:srgbClr val="AA81E9"/>
                </a:solidFill>
                <a:latin typeface="Roboto Medium"/>
                <a:ea typeface="Roboto Medium"/>
                <a:cs typeface="Roboto Medium"/>
                <a:sym typeface="Roboto Medium"/>
              </a:rPr>
              <a:t>const</a:t>
            </a:r>
            <a:r>
              <a:rPr lang="en" sz="2500">
                <a:solidFill>
                  <a:srgbClr val="FFFFFF"/>
                </a:solidFill>
                <a:latin typeface="Roboto Medium"/>
                <a:ea typeface="Roboto Medium"/>
                <a:cs typeface="Roboto Medium"/>
                <a:sym typeface="Roboto Medium"/>
              </a:rPr>
              <a:t> dbConfig = {</a:t>
            </a:r>
            <a:endParaRPr sz="2500">
              <a:solidFill>
                <a:srgbClr val="FFFFFF"/>
              </a:solidFill>
              <a:latin typeface="Roboto Medium"/>
              <a:ea typeface="Roboto Medium"/>
              <a:cs typeface="Roboto Medium"/>
              <a:sym typeface="Roboto Medium"/>
            </a:endParaRPr>
          </a:p>
          <a:p>
            <a:pPr indent="0" lvl="0" marL="1371600" rtl="0" algn="l">
              <a:lnSpc>
                <a:spcPct val="115000"/>
              </a:lnSpc>
              <a:spcBef>
                <a:spcPts val="0"/>
              </a:spcBef>
              <a:spcAft>
                <a:spcPts val="0"/>
              </a:spcAft>
              <a:buClr>
                <a:schemeClr val="dk1"/>
              </a:buClr>
              <a:buSzPts val="1100"/>
              <a:buFont typeface="Arial"/>
              <a:buNone/>
            </a:pPr>
            <a:r>
              <a:rPr lang="en" sz="2500">
                <a:solidFill>
                  <a:srgbClr val="FFFFFF"/>
                </a:solidFill>
                <a:latin typeface="Roboto Medium"/>
                <a:ea typeface="Roboto Medium"/>
                <a:cs typeface="Roboto Medium"/>
                <a:sym typeface="Roboto Medium"/>
              </a:rPr>
              <a:t>  host: process.env.DB_HOST,</a:t>
            </a:r>
            <a:endParaRPr sz="2500">
              <a:solidFill>
                <a:srgbClr val="FFFFFF"/>
              </a:solidFill>
              <a:latin typeface="Roboto Medium"/>
              <a:ea typeface="Roboto Medium"/>
              <a:cs typeface="Roboto Medium"/>
              <a:sym typeface="Roboto Medium"/>
            </a:endParaRPr>
          </a:p>
          <a:p>
            <a:pPr indent="0" lvl="0" marL="1371600" rtl="0" algn="l">
              <a:lnSpc>
                <a:spcPct val="115000"/>
              </a:lnSpc>
              <a:spcBef>
                <a:spcPts val="0"/>
              </a:spcBef>
              <a:spcAft>
                <a:spcPts val="0"/>
              </a:spcAft>
              <a:buClr>
                <a:schemeClr val="dk1"/>
              </a:buClr>
              <a:buSzPts val="1100"/>
              <a:buFont typeface="Arial"/>
              <a:buNone/>
            </a:pPr>
            <a:r>
              <a:rPr lang="en" sz="2500">
                <a:solidFill>
                  <a:srgbClr val="FFFFFF"/>
                </a:solidFill>
                <a:latin typeface="Roboto Medium"/>
                <a:ea typeface="Roboto Medium"/>
                <a:cs typeface="Roboto Medium"/>
                <a:sym typeface="Roboto Medium"/>
              </a:rPr>
              <a:t>  user: process.env.DB_USER,</a:t>
            </a:r>
            <a:endParaRPr sz="2500">
              <a:solidFill>
                <a:srgbClr val="FFFFFF"/>
              </a:solidFill>
              <a:latin typeface="Roboto Medium"/>
              <a:ea typeface="Roboto Medium"/>
              <a:cs typeface="Roboto Medium"/>
              <a:sym typeface="Roboto Medium"/>
            </a:endParaRPr>
          </a:p>
          <a:p>
            <a:pPr indent="0" lvl="0" marL="1371600" rtl="0" algn="l">
              <a:lnSpc>
                <a:spcPct val="115000"/>
              </a:lnSpc>
              <a:spcBef>
                <a:spcPts val="0"/>
              </a:spcBef>
              <a:spcAft>
                <a:spcPts val="0"/>
              </a:spcAft>
              <a:buClr>
                <a:schemeClr val="dk1"/>
              </a:buClr>
              <a:buSzPts val="1100"/>
              <a:buFont typeface="Arial"/>
              <a:buNone/>
            </a:pPr>
            <a:r>
              <a:rPr lang="en" sz="2500">
                <a:solidFill>
                  <a:srgbClr val="FFFFFF"/>
                </a:solidFill>
                <a:latin typeface="Roboto Medium"/>
                <a:ea typeface="Roboto Medium"/>
                <a:cs typeface="Roboto Medium"/>
                <a:sym typeface="Roboto Medium"/>
              </a:rPr>
              <a:t>  password: process.env.DB_PASSWORD,</a:t>
            </a:r>
            <a:endParaRPr sz="2500">
              <a:solidFill>
                <a:srgbClr val="FFFFFF"/>
              </a:solidFill>
              <a:latin typeface="Roboto Medium"/>
              <a:ea typeface="Roboto Medium"/>
              <a:cs typeface="Roboto Medium"/>
              <a:sym typeface="Roboto Medium"/>
            </a:endParaRPr>
          </a:p>
          <a:p>
            <a:pPr indent="0" lvl="0" marL="1371600" rtl="0" algn="l">
              <a:lnSpc>
                <a:spcPct val="115000"/>
              </a:lnSpc>
              <a:spcBef>
                <a:spcPts val="0"/>
              </a:spcBef>
              <a:spcAft>
                <a:spcPts val="0"/>
              </a:spcAft>
              <a:buClr>
                <a:schemeClr val="dk1"/>
              </a:buClr>
              <a:buSzPts val="1100"/>
              <a:buFont typeface="Arial"/>
              <a:buNone/>
            </a:pPr>
            <a:r>
              <a:rPr lang="en" sz="2500">
                <a:solidFill>
                  <a:srgbClr val="FFFFFF"/>
                </a:solidFill>
                <a:latin typeface="Roboto Medium"/>
                <a:ea typeface="Roboto Medium"/>
                <a:cs typeface="Roboto Medium"/>
                <a:sym typeface="Roboto Medium"/>
              </a:rPr>
              <a:t>};</a:t>
            </a:r>
            <a:endParaRPr sz="2500">
              <a:solidFill>
                <a:srgbClr val="FFFFFF"/>
              </a:solidFill>
              <a:latin typeface="Roboto Medium"/>
              <a:ea typeface="Roboto Medium"/>
              <a:cs typeface="Roboto Medium"/>
              <a:sym typeface="Roboto Medium"/>
            </a:endParaRPr>
          </a:p>
          <a:p>
            <a:pPr indent="0" lvl="0" marL="457200" rtl="0" algn="l">
              <a:lnSpc>
                <a:spcPct val="115000"/>
              </a:lnSpc>
              <a:spcBef>
                <a:spcPts val="0"/>
              </a:spcBef>
              <a:spcAft>
                <a:spcPts val="0"/>
              </a:spcAft>
              <a:buClr>
                <a:schemeClr val="dk1"/>
              </a:buClr>
              <a:buSzPts val="1100"/>
              <a:buFont typeface="Arial"/>
              <a:buNone/>
            </a:pPr>
            <a:r>
              <a:t/>
            </a:r>
            <a:endParaRPr sz="2500">
              <a:solidFill>
                <a:srgbClr val="FFFFFF"/>
              </a:solidFill>
              <a:latin typeface="Roboto Medium"/>
              <a:ea typeface="Roboto Medium"/>
              <a:cs typeface="Roboto Medium"/>
              <a:sym typeface="Roboto Medium"/>
            </a:endParaRPr>
          </a:p>
          <a:p>
            <a:pPr indent="0" lvl="0" marL="0" rtl="0" algn="l">
              <a:lnSpc>
                <a:spcPct val="115000"/>
              </a:lnSpc>
              <a:spcBef>
                <a:spcPts val="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1000"/>
              </a:spcAft>
              <a:buNone/>
            </a:pPr>
            <a:r>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08" name="Google Shape;208;p30"/>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0"/>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0" name="Google Shape;210;p30"/>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