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10287000" cx="18288000"/>
  <p:notesSz cx="6858000" cy="9144000"/>
  <p:embeddedFontLst>
    <p:embeddedFont>
      <p:font typeface="Poppins"/>
      <p:regular r:id="rId15"/>
      <p:bold r:id="rId16"/>
      <p:italic r:id="rId17"/>
      <p:boldItalic r:id="rId18"/>
    </p:embeddedFont>
    <p:embeddedFont>
      <p:font typeface="Poppins Medium"/>
      <p:regular r:id="rId19"/>
      <p:bold r:id="rId20"/>
      <p:italic r:id="rId21"/>
      <p:boldItalic r:id="rId22"/>
    </p:embeddedFont>
    <p:embeddedFont>
      <p:font typeface="Work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990">
          <p15:clr>
            <a:srgbClr val="9AA0A6"/>
          </p15:clr>
        </p15:guide>
        <p15:guide id="2" orient="horz" pos="1257">
          <p15:clr>
            <a:srgbClr val="9AA0A6"/>
          </p15:clr>
        </p15:guide>
        <p15:guide id="3" orient="horz" pos="165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90"/>
        <p:guide pos="1257" orient="horz"/>
        <p:guide pos="1657"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Medium-bold.fntdata"/><Relationship Id="rId22" Type="http://schemas.openxmlformats.org/officeDocument/2006/relationships/font" Target="fonts/PoppinsMedium-boldItalic.fntdata"/><Relationship Id="rId21" Type="http://schemas.openxmlformats.org/officeDocument/2006/relationships/font" Target="fonts/PoppinsMedium-italic.fntdata"/><Relationship Id="rId24" Type="http://schemas.openxmlformats.org/officeDocument/2006/relationships/font" Target="fonts/WorkSans-bold.fntdata"/><Relationship Id="rId23" Type="http://schemas.openxmlformats.org/officeDocument/2006/relationships/font" Target="fonts/Work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WorkSans-boldItalic.fntdata"/><Relationship Id="rId25" Type="http://schemas.openxmlformats.org/officeDocument/2006/relationships/font" Target="fonts/WorkSans-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Poppins-regular.fntdata"/><Relationship Id="rId14" Type="http://schemas.openxmlformats.org/officeDocument/2006/relationships/slide" Target="slides/slide8.xml"/><Relationship Id="rId17" Type="http://schemas.openxmlformats.org/officeDocument/2006/relationships/font" Target="fonts/Poppins-italic.fntdata"/><Relationship Id="rId16" Type="http://schemas.openxmlformats.org/officeDocument/2006/relationships/font" Target="fonts/Poppins-bold.fntdata"/><Relationship Id="rId19" Type="http://schemas.openxmlformats.org/officeDocument/2006/relationships/font" Target="fonts/PoppinsMedium-regular.fntdata"/><Relationship Id="rId18" Type="http://schemas.openxmlformats.org/officeDocument/2006/relationships/font" Target="fonts/Poppins-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cc2597a091_0_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g1cc2597a091_0_3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0d28ee92a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77" name="Google Shape;177;g220d28ee92a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502322a0d6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93" name="Google Shape;193;g2502322a0d6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5026b75ab8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00" name="Google Shape;200;g25026b75ab8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29965867b9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07" name="Google Shape;207;g229965867b9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5497e9356f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14" name="Google Shape;214;g25497e9356f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5497e9356f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21" name="Google Shape;221;g25497e9356f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cc2597a091_0_3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g1cc2597a091_0_3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txBox="1"/>
          <p:nvPr>
            <p:ph idx="2"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 name="Google Shape;17;p2"/>
          <p:cNvSpPr txBox="1"/>
          <p:nvPr>
            <p:ph idx="3"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 name="Google Shape;18;p2"/>
          <p:cNvSpPr txBox="1"/>
          <p:nvPr>
            <p:ph idx="4"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 name="Google Shape;20;p2"/>
          <p:cNvPicPr preferRelativeResize="0"/>
          <p:nvPr/>
        </p:nvPicPr>
        <p:blipFill rotWithShape="1">
          <a:blip r:embed="rId2">
            <a:alphaModFix/>
          </a:blip>
          <a:srcRect b="23948" l="0" r="32917" t="0"/>
          <a:stretch/>
        </p:blipFill>
        <p:spPr>
          <a:xfrm>
            <a:off x="5087225" y="603600"/>
            <a:ext cx="13200774" cy="9235150"/>
          </a:xfrm>
          <a:prstGeom prst="rect">
            <a:avLst/>
          </a:prstGeom>
          <a:noFill/>
          <a:ln>
            <a:noFill/>
          </a:ln>
        </p:spPr>
      </p:pic>
      <p:sp>
        <p:nvSpPr>
          <p:cNvPr id="21" name="Google Shape;21;p2"/>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txBox="1"/>
          <p:nvPr/>
        </p:nvSpPr>
        <p:spPr>
          <a:xfrm>
            <a:off x="7802850" y="9885200"/>
            <a:ext cx="2682300" cy="36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Poppins"/>
                <a:ea typeface="Poppins"/>
                <a:cs typeface="Poppins"/>
                <a:sym typeface="Poppins"/>
              </a:rPr>
              <a:t>PW  SKILLS</a:t>
            </a:r>
            <a:endParaRPr b="1" sz="2000">
              <a:solidFill>
                <a:srgbClr val="FFFFFF"/>
              </a:solidFill>
              <a:latin typeface="Poppins"/>
              <a:ea typeface="Poppins"/>
              <a:cs typeface="Poppins"/>
              <a:sym typeface="Poppi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8" name="Google Shape;78;p11"/>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79" name="Google Shape;79;p1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1" name="Google Shape;81;p1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2"/>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4" name="Google Shape;84;p12"/>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85" name="Google Shape;85;p1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p1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6" name="Google Shape;96;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7" name="Google Shape;97;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9" name="Google Shape;99;p14"/>
          <p:cNvPicPr preferRelativeResize="0"/>
          <p:nvPr/>
        </p:nvPicPr>
        <p:blipFill rotWithShape="1">
          <a:blip r:embed="rId2">
            <a:alphaModFix/>
          </a:blip>
          <a:srcRect b="0" l="0" r="0" t="0"/>
          <a:stretch/>
        </p:blipFill>
        <p:spPr>
          <a:xfrm>
            <a:off x="14842650" y="-1173650"/>
            <a:ext cx="3702523" cy="3702523"/>
          </a:xfrm>
          <a:prstGeom prst="rect">
            <a:avLst/>
          </a:prstGeom>
          <a:noFill/>
          <a:ln>
            <a:noFill/>
          </a:ln>
        </p:spPr>
      </p:pic>
      <p:sp>
        <p:nvSpPr>
          <p:cNvPr id="100" name="Google Shape;100;p14"/>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1" name="Google Shape;101;p14"/>
          <p:cNvPicPr preferRelativeResize="0"/>
          <p:nvPr/>
        </p:nvPicPr>
        <p:blipFill rotWithShape="1">
          <a:blip r:embed="rId3">
            <a:alphaModFix/>
          </a:blip>
          <a:srcRect b="23948" l="0" r="32917" t="0"/>
          <a:stretch/>
        </p:blipFill>
        <p:spPr>
          <a:xfrm>
            <a:off x="5087225" y="603600"/>
            <a:ext cx="13200774" cy="9235150"/>
          </a:xfrm>
          <a:prstGeom prst="rect">
            <a:avLst/>
          </a:prstGeom>
          <a:noFill/>
          <a:ln>
            <a:noFill/>
          </a:ln>
        </p:spPr>
      </p:pic>
      <p:sp>
        <p:nvSpPr>
          <p:cNvPr id="102" name="Google Shape;102;p14"/>
          <p:cNvSpPr txBox="1"/>
          <p:nvPr/>
        </p:nvSpPr>
        <p:spPr>
          <a:xfrm>
            <a:off x="7802850" y="9885200"/>
            <a:ext cx="2682300" cy="36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Poppins"/>
                <a:ea typeface="Poppins"/>
                <a:cs typeface="Poppins"/>
                <a:sym typeface="Poppins"/>
              </a:rPr>
              <a:t>PW  SKILLS</a:t>
            </a:r>
            <a:endParaRPr b="1" sz="2000">
              <a:solidFill>
                <a:srgbClr val="FFFFFF"/>
              </a:solidFill>
              <a:latin typeface="Poppins"/>
              <a:ea typeface="Poppins"/>
              <a:cs typeface="Poppins"/>
              <a:sym typeface="Poppi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3" name="Shape 103"/>
        <p:cNvGrpSpPr/>
        <p:nvPr/>
      </p:nvGrpSpPr>
      <p:grpSpPr>
        <a:xfrm>
          <a:off x="0" y="0"/>
          <a:ext cx="0" cy="0"/>
          <a:chOff x="0" y="0"/>
          <a:chExt cx="0" cy="0"/>
        </a:xfrm>
      </p:grpSpPr>
      <p:sp>
        <p:nvSpPr>
          <p:cNvPr id="104" name="Google Shape;104;p1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5" name="Google Shape;105;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106" name="Google Shape;106;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8" name="Google Shape;108;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9" name="Shape 109"/>
        <p:cNvGrpSpPr/>
        <p:nvPr/>
      </p:nvGrpSpPr>
      <p:grpSpPr>
        <a:xfrm>
          <a:off x="0" y="0"/>
          <a:ext cx="0" cy="0"/>
          <a:chOff x="0" y="0"/>
          <a:chExt cx="0" cy="0"/>
        </a:xfrm>
      </p:grpSpPr>
      <p:sp>
        <p:nvSpPr>
          <p:cNvPr id="110" name="Google Shape;11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1" name="Google Shape;111;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12" name="Google Shape;112;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4" name="Google Shape;114;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5" name="Shape 115"/>
        <p:cNvGrpSpPr/>
        <p:nvPr/>
      </p:nvGrpSpPr>
      <p:grpSpPr>
        <a:xfrm>
          <a:off x="0" y="0"/>
          <a:ext cx="0" cy="0"/>
          <a:chOff x="0" y="0"/>
          <a:chExt cx="0" cy="0"/>
        </a:xfrm>
      </p:grpSpPr>
      <p:sp>
        <p:nvSpPr>
          <p:cNvPr id="116" name="Google Shape;116;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118" name="Google Shape;118;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0" name="Google Shape;120;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1" name="Shape 121"/>
        <p:cNvGrpSpPr/>
        <p:nvPr/>
      </p:nvGrpSpPr>
      <p:grpSpPr>
        <a:xfrm>
          <a:off x="0" y="0"/>
          <a:ext cx="0" cy="0"/>
          <a:chOff x="0" y="0"/>
          <a:chExt cx="0" cy="0"/>
        </a:xfrm>
      </p:grpSpPr>
      <p:sp>
        <p:nvSpPr>
          <p:cNvPr id="122" name="Google Shape;122;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p1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4" name="Google Shape;124;p1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5" name="Google Shape;125;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8" name="Shape 128"/>
        <p:cNvGrpSpPr/>
        <p:nvPr/>
      </p:nvGrpSpPr>
      <p:grpSpPr>
        <a:xfrm>
          <a:off x="0" y="0"/>
          <a:ext cx="0" cy="0"/>
          <a:chOff x="0" y="0"/>
          <a:chExt cx="0" cy="0"/>
        </a:xfrm>
      </p:grpSpPr>
      <p:sp>
        <p:nvSpPr>
          <p:cNvPr id="129" name="Google Shape;12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0" name="Google Shape;130;p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1" name="Google Shape;131;p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2" name="Google Shape;132;p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3" name="Google Shape;133;p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4" name="Google Shape;134;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5" name="Google Shape;135;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6" name="Google Shape;136;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7" name="Shape 137"/>
        <p:cNvGrpSpPr/>
        <p:nvPr/>
      </p:nvGrpSpPr>
      <p:grpSpPr>
        <a:xfrm>
          <a:off x="0" y="0"/>
          <a:ext cx="0" cy="0"/>
          <a:chOff x="0" y="0"/>
          <a:chExt cx="0" cy="0"/>
        </a:xfrm>
      </p:grpSpPr>
      <p:sp>
        <p:nvSpPr>
          <p:cNvPr id="138" name="Google Shape;13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9" name="Google Shape;139;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0" name="Google Shape;140;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2" name="Shape 142"/>
        <p:cNvGrpSpPr/>
        <p:nvPr/>
      </p:nvGrpSpPr>
      <p:grpSpPr>
        <a:xfrm>
          <a:off x="0" y="0"/>
          <a:ext cx="0" cy="0"/>
          <a:chOff x="0" y="0"/>
          <a:chExt cx="0" cy="0"/>
        </a:xfrm>
      </p:grpSpPr>
      <p:sp>
        <p:nvSpPr>
          <p:cNvPr id="143" name="Google Shape;143;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4" name="Google Shape;144;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45" name="Google Shape;145;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46" name="Google Shape;146;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7" name="Google Shape;147;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8" name="Google Shape;148;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3"/>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 name="Google Shape;25;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26" name="Google Shape;26;p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 name="Google Shape;27;p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 name="Google Shape;28;p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9" name="Shape 149"/>
        <p:cNvGrpSpPr/>
        <p:nvPr/>
      </p:nvGrpSpPr>
      <p:grpSpPr>
        <a:xfrm>
          <a:off x="0" y="0"/>
          <a:ext cx="0" cy="0"/>
          <a:chOff x="0" y="0"/>
          <a:chExt cx="0" cy="0"/>
        </a:xfrm>
      </p:grpSpPr>
      <p:sp>
        <p:nvSpPr>
          <p:cNvPr id="150" name="Google Shape;150;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1" name="Google Shape;151;p22"/>
          <p:cNvSpPr/>
          <p:nvPr>
            <p:ph idx="2" type="pic"/>
          </p:nvPr>
        </p:nvSpPr>
        <p:spPr>
          <a:xfrm>
            <a:off x="1792288" y="612775"/>
            <a:ext cx="5486400" cy="4114800"/>
          </a:xfrm>
          <a:prstGeom prst="rect">
            <a:avLst/>
          </a:prstGeom>
          <a:noFill/>
          <a:ln>
            <a:noFill/>
          </a:ln>
        </p:spPr>
      </p:sp>
      <p:sp>
        <p:nvSpPr>
          <p:cNvPr id="152" name="Google Shape;152;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53" name="Google Shape;153;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4" name="Google Shape;154;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5" name="Google Shape;155;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6" name="Shape 156"/>
        <p:cNvGrpSpPr/>
        <p:nvPr/>
      </p:nvGrpSpPr>
      <p:grpSpPr>
        <a:xfrm>
          <a:off x="0" y="0"/>
          <a:ext cx="0" cy="0"/>
          <a:chOff x="0" y="0"/>
          <a:chExt cx="0" cy="0"/>
        </a:xfrm>
      </p:grpSpPr>
      <p:sp>
        <p:nvSpPr>
          <p:cNvPr id="157" name="Google Shape;157;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p23"/>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59" name="Google Shape;159;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0" name="Google Shape;160;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1" name="Google Shape;161;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2" name="Shape 162"/>
        <p:cNvGrpSpPr/>
        <p:nvPr/>
      </p:nvGrpSpPr>
      <p:grpSpPr>
        <a:xfrm>
          <a:off x="0" y="0"/>
          <a:ext cx="0" cy="0"/>
          <a:chOff x="0" y="0"/>
          <a:chExt cx="0" cy="0"/>
        </a:xfrm>
      </p:grpSpPr>
      <p:sp>
        <p:nvSpPr>
          <p:cNvPr id="163" name="Google Shape;163;p24"/>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4" name="Google Shape;164;p24"/>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65" name="Google Shape;165;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6" name="Google Shape;166;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7" name="Google Shape;167;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1" name="Google Shape;31;p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32" name="Google Shape;32;p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3" name="Google Shape;33;p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4" name="Google Shape;34;p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5"/>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7" name="Google Shape;37;p5"/>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38" name="Google Shape;38;p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4" name="Google Shape;44;p6"/>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5" name="Google Shape;45;p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0" name="Google Shape;50;p7"/>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1" name="Google Shape;51;p7"/>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2" name="Google Shape;52;p7"/>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3" name="Google Shape;53;p7"/>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4" name="Google Shape;54;p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p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p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9"/>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p9"/>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65" name="Google Shape;65;p9"/>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66" name="Google Shape;66;p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p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p10"/>
          <p:cNvSpPr/>
          <p:nvPr>
            <p:ph idx="2" type="pic"/>
          </p:nvPr>
        </p:nvSpPr>
        <p:spPr>
          <a:xfrm>
            <a:off x="1792288" y="612775"/>
            <a:ext cx="5486400" cy="4114800"/>
          </a:xfrm>
          <a:prstGeom prst="rect">
            <a:avLst/>
          </a:prstGeom>
          <a:noFill/>
          <a:ln>
            <a:noFill/>
          </a:ln>
        </p:spPr>
      </p:sp>
      <p:sp>
        <p:nvSpPr>
          <p:cNvPr id="72" name="Google Shape;72;p10"/>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73" name="Google Shape;73;p1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5" name="Google Shape;75;p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8" name="Shape 88"/>
        <p:cNvGrpSpPr/>
        <p:nvPr/>
      </p:nvGrpSpPr>
      <p:grpSpPr>
        <a:xfrm>
          <a:off x="0" y="0"/>
          <a:ext cx="0" cy="0"/>
          <a:chOff x="0" y="0"/>
          <a:chExt cx="0" cy="0"/>
        </a:xfrm>
      </p:grpSpPr>
      <p:sp>
        <p:nvSpPr>
          <p:cNvPr id="89" name="Google Shape;89;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0" name="Google Shape;90;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1" name="Google Shape;91;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2" name="Google Shape;92;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3" name="Google Shape;93;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5"/>
          <p:cNvPicPr preferRelativeResize="0"/>
          <p:nvPr/>
        </p:nvPicPr>
        <p:blipFill rotWithShape="1">
          <a:blip r:embed="rId3">
            <a:alphaModFix/>
          </a:blip>
          <a:srcRect b="38460" l="14475" r="15964" t="37792"/>
          <a:stretch/>
        </p:blipFill>
        <p:spPr>
          <a:xfrm>
            <a:off x="1525700" y="1572200"/>
            <a:ext cx="3327124" cy="1135698"/>
          </a:xfrm>
          <a:prstGeom prst="rect">
            <a:avLst/>
          </a:prstGeom>
          <a:noFill/>
          <a:ln>
            <a:noFill/>
          </a:ln>
        </p:spPr>
      </p:pic>
      <p:sp>
        <p:nvSpPr>
          <p:cNvPr id="173" name="Google Shape;173;p25"/>
          <p:cNvSpPr txBox="1"/>
          <p:nvPr/>
        </p:nvSpPr>
        <p:spPr>
          <a:xfrm>
            <a:off x="1491750" y="4642575"/>
            <a:ext cx="6842100" cy="496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Clr>
                <a:schemeClr val="dk1"/>
              </a:buClr>
              <a:buSzPts val="1100"/>
              <a:buFont typeface="Arial"/>
              <a:buNone/>
            </a:pPr>
            <a:r>
              <a:rPr b="1" lang="en" sz="6600">
                <a:solidFill>
                  <a:srgbClr val="AA81E9"/>
                </a:solidFill>
                <a:latin typeface="Poppins"/>
                <a:ea typeface="Poppins"/>
                <a:cs typeface="Poppins"/>
                <a:sym typeface="Poppins"/>
              </a:rPr>
              <a:t>Authentication and Authorization</a:t>
            </a:r>
            <a:endParaRPr b="1" sz="6600">
              <a:solidFill>
                <a:srgbClr val="AA81E9"/>
              </a:solidFill>
              <a:latin typeface="Poppins"/>
              <a:ea typeface="Poppins"/>
              <a:cs typeface="Poppins"/>
              <a:sym typeface="Poppins"/>
            </a:endParaRPr>
          </a:p>
          <a:p>
            <a:pPr indent="0" lvl="0" marL="0" rtl="0" algn="l">
              <a:lnSpc>
                <a:spcPct val="115000"/>
              </a:lnSpc>
              <a:spcBef>
                <a:spcPts val="2000"/>
              </a:spcBef>
              <a:spcAft>
                <a:spcPts val="600"/>
              </a:spcAft>
              <a:buClr>
                <a:schemeClr val="dk1"/>
              </a:buClr>
              <a:buSzPts val="1100"/>
              <a:buFont typeface="Arial"/>
              <a:buNone/>
            </a:pPr>
            <a:r>
              <a:t/>
            </a:r>
            <a:endParaRPr b="1" sz="6600">
              <a:solidFill>
                <a:srgbClr val="AA81E9"/>
              </a:solidFill>
              <a:latin typeface="Poppins"/>
              <a:ea typeface="Poppins"/>
              <a:cs typeface="Poppins"/>
              <a:sym typeface="Poppins"/>
            </a:endParaRPr>
          </a:p>
        </p:txBody>
      </p:sp>
      <p:pic>
        <p:nvPicPr>
          <p:cNvPr id="174" name="Google Shape;174;p25"/>
          <p:cNvPicPr preferRelativeResize="0"/>
          <p:nvPr/>
        </p:nvPicPr>
        <p:blipFill rotWithShape="1">
          <a:blip r:embed="rId4">
            <a:alphaModFix/>
          </a:blip>
          <a:srcRect b="22144" l="4521" r="4511" t="22144"/>
          <a:stretch/>
        </p:blipFill>
        <p:spPr>
          <a:xfrm>
            <a:off x="8167275" y="3426775"/>
            <a:ext cx="9745950" cy="5968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800"/>
              </a:spcBef>
              <a:spcAft>
                <a:spcPts val="600"/>
              </a:spcAft>
              <a:buClr>
                <a:schemeClr val="dk1"/>
              </a:buClr>
              <a:buSzPts val="1100"/>
              <a:buFont typeface="Arial"/>
              <a:buNone/>
            </a:pPr>
            <a:r>
              <a:rPr b="1" lang="en" sz="5200">
                <a:solidFill>
                  <a:srgbClr val="AA81E9"/>
                </a:solidFill>
                <a:latin typeface="Poppins"/>
                <a:ea typeface="Poppins"/>
                <a:cs typeface="Poppins"/>
                <a:sym typeface="Poppins"/>
              </a:rPr>
              <a:t>Topics</a:t>
            </a:r>
            <a:endParaRPr b="1" sz="5200">
              <a:solidFill>
                <a:srgbClr val="AA81E9"/>
              </a:solidFill>
              <a:latin typeface="Poppins"/>
              <a:ea typeface="Poppins"/>
              <a:cs typeface="Poppins"/>
              <a:sym typeface="Poppins"/>
            </a:endParaRPr>
          </a:p>
        </p:txBody>
      </p:sp>
      <p:sp>
        <p:nvSpPr>
          <p:cNvPr id="180" name="Google Shape;180;p26"/>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6"/>
          <p:cNvSpPr txBox="1"/>
          <p:nvPr/>
        </p:nvSpPr>
        <p:spPr>
          <a:xfrm>
            <a:off x="1514675" y="1995000"/>
            <a:ext cx="14138700" cy="2424300"/>
          </a:xfrm>
          <a:prstGeom prst="rect">
            <a:avLst/>
          </a:prstGeom>
          <a:noFill/>
          <a:ln>
            <a:noFill/>
          </a:ln>
        </p:spPr>
        <p:txBody>
          <a:bodyPr anchorCtr="0" anchor="t" bIns="91425" lIns="91425" spcFirstLastPara="1" rIns="91425" wrap="square" tIns="91425">
            <a:spAutoFit/>
          </a:bodyPr>
          <a:lstStyle/>
          <a:p>
            <a:pPr indent="-387350" lvl="0" marL="457200" rtl="0" algn="l">
              <a:lnSpc>
                <a:spcPct val="115000"/>
              </a:lnSpc>
              <a:spcBef>
                <a:spcPts val="0"/>
              </a:spcBef>
              <a:spcAft>
                <a:spcPts val="0"/>
              </a:spcAft>
              <a:buClr>
                <a:srgbClr val="AA81E9"/>
              </a:buClr>
              <a:buSzPts val="2500"/>
              <a:buFont typeface="Poppins Medium"/>
              <a:buAutoNum type="arabicPeriod"/>
            </a:pPr>
            <a:r>
              <a:rPr lang="en" sz="2500">
                <a:solidFill>
                  <a:srgbClr val="FFFFFF"/>
                </a:solidFill>
                <a:latin typeface="Poppins Medium"/>
                <a:ea typeface="Poppins Medium"/>
                <a:cs typeface="Poppins Medium"/>
                <a:sym typeface="Poppins Medium"/>
              </a:rPr>
              <a:t>What is Authentication?</a:t>
            </a:r>
            <a:endParaRPr sz="2500">
              <a:solidFill>
                <a:srgbClr val="FFFFFF"/>
              </a:solidFill>
              <a:latin typeface="Poppins Medium"/>
              <a:ea typeface="Poppins Medium"/>
              <a:cs typeface="Poppins Medium"/>
              <a:sym typeface="Poppins Medium"/>
            </a:endParaRPr>
          </a:p>
          <a:p>
            <a:pPr indent="-387350" lvl="0" marL="457200" rtl="0" algn="l">
              <a:lnSpc>
                <a:spcPct val="126000"/>
              </a:lnSpc>
              <a:spcBef>
                <a:spcPts val="0"/>
              </a:spcBef>
              <a:spcAft>
                <a:spcPts val="0"/>
              </a:spcAft>
              <a:buClr>
                <a:srgbClr val="AA81E9"/>
              </a:buClr>
              <a:buSzPts val="2500"/>
              <a:buFont typeface="Poppins Medium"/>
              <a:buAutoNum type="arabicPeriod"/>
            </a:pPr>
            <a:r>
              <a:rPr lang="en" sz="2500">
                <a:solidFill>
                  <a:srgbClr val="FFFFFF"/>
                </a:solidFill>
                <a:latin typeface="Poppins Medium"/>
                <a:ea typeface="Poppins Medium"/>
                <a:cs typeface="Poppins Medium"/>
                <a:sym typeface="Poppins Medium"/>
              </a:rPr>
              <a:t>Common Types of Authentication.</a:t>
            </a:r>
            <a:endParaRPr sz="2500">
              <a:solidFill>
                <a:srgbClr val="FFFFFF"/>
              </a:solidFill>
              <a:latin typeface="Poppins Medium"/>
              <a:ea typeface="Poppins Medium"/>
              <a:cs typeface="Poppins Medium"/>
              <a:sym typeface="Poppins Medium"/>
            </a:endParaRPr>
          </a:p>
          <a:p>
            <a:pPr indent="-387350" lvl="0" marL="457200" rtl="0" algn="l">
              <a:lnSpc>
                <a:spcPct val="115000"/>
              </a:lnSpc>
              <a:spcBef>
                <a:spcPts val="0"/>
              </a:spcBef>
              <a:spcAft>
                <a:spcPts val="0"/>
              </a:spcAft>
              <a:buClr>
                <a:srgbClr val="AA81E9"/>
              </a:buClr>
              <a:buSzPts val="2500"/>
              <a:buFont typeface="Poppins Medium"/>
              <a:buAutoNum type="arabicPeriod"/>
            </a:pPr>
            <a:r>
              <a:rPr lang="en" sz="2500">
                <a:solidFill>
                  <a:srgbClr val="FFFFFF"/>
                </a:solidFill>
                <a:latin typeface="Poppins Medium"/>
                <a:ea typeface="Poppins Medium"/>
                <a:cs typeface="Poppins Medium"/>
                <a:sym typeface="Poppins Medium"/>
              </a:rPr>
              <a:t>What is Authorization?</a:t>
            </a:r>
            <a:endParaRPr sz="2500">
              <a:solidFill>
                <a:srgbClr val="FFFFFF"/>
              </a:solidFill>
              <a:latin typeface="Poppins Medium"/>
              <a:ea typeface="Poppins Medium"/>
              <a:cs typeface="Poppins Medium"/>
              <a:sym typeface="Poppins Medium"/>
            </a:endParaRPr>
          </a:p>
          <a:p>
            <a:pPr indent="-387350" lvl="0" marL="457200" rtl="0" algn="l">
              <a:lnSpc>
                <a:spcPct val="126000"/>
              </a:lnSpc>
              <a:spcBef>
                <a:spcPts val="0"/>
              </a:spcBef>
              <a:spcAft>
                <a:spcPts val="0"/>
              </a:spcAft>
              <a:buClr>
                <a:srgbClr val="AA81E9"/>
              </a:buClr>
              <a:buSzPts val="2500"/>
              <a:buFont typeface="Poppins Medium"/>
              <a:buAutoNum type="arabicPeriod"/>
            </a:pPr>
            <a:r>
              <a:rPr lang="en" sz="2500">
                <a:solidFill>
                  <a:srgbClr val="FFFFFF"/>
                </a:solidFill>
                <a:latin typeface="Poppins Medium"/>
                <a:ea typeface="Poppins Medium"/>
                <a:cs typeface="Poppins Medium"/>
                <a:sym typeface="Poppins Medium"/>
              </a:rPr>
              <a:t>Which Comes First, Authentication or Authorization?</a:t>
            </a:r>
            <a:endParaRPr sz="2500">
              <a:solidFill>
                <a:srgbClr val="FFFFFF"/>
              </a:solidFill>
              <a:latin typeface="Poppins Medium"/>
              <a:ea typeface="Poppins Medium"/>
              <a:cs typeface="Poppins Medium"/>
              <a:sym typeface="Poppins Medium"/>
            </a:endParaRPr>
          </a:p>
          <a:p>
            <a:pPr indent="-387350" lvl="0" marL="457200" rtl="0" algn="l">
              <a:lnSpc>
                <a:spcPct val="115000"/>
              </a:lnSpc>
              <a:spcBef>
                <a:spcPts val="0"/>
              </a:spcBef>
              <a:spcAft>
                <a:spcPts val="0"/>
              </a:spcAft>
              <a:buClr>
                <a:srgbClr val="AA81E9"/>
              </a:buClr>
              <a:buSzPts val="2500"/>
              <a:buFont typeface="Poppins Medium"/>
              <a:buAutoNum type="arabicPeriod"/>
            </a:pPr>
            <a:r>
              <a:rPr lang="en" sz="2500">
                <a:solidFill>
                  <a:srgbClr val="FFFFFF"/>
                </a:solidFill>
                <a:latin typeface="Poppins Medium"/>
                <a:ea typeface="Poppins Medium"/>
                <a:cs typeface="Poppins Medium"/>
                <a:sym typeface="Poppins Medium"/>
              </a:rPr>
              <a:t>Real-world example.</a:t>
            </a:r>
            <a:endParaRPr sz="2500">
              <a:solidFill>
                <a:srgbClr val="FFFFFF"/>
              </a:solidFill>
              <a:latin typeface="Poppins Medium"/>
              <a:ea typeface="Poppins Medium"/>
              <a:cs typeface="Poppins Medium"/>
              <a:sym typeface="Poppins Medium"/>
            </a:endParaRPr>
          </a:p>
        </p:txBody>
      </p:sp>
      <p:grpSp>
        <p:nvGrpSpPr>
          <p:cNvPr id="182" name="Google Shape;182;p26"/>
          <p:cNvGrpSpPr/>
          <p:nvPr/>
        </p:nvGrpSpPr>
        <p:grpSpPr>
          <a:xfrm>
            <a:off x="1571000" y="5144731"/>
            <a:ext cx="17323825" cy="3658644"/>
            <a:chOff x="1268675" y="4701056"/>
            <a:chExt cx="17323825" cy="3658644"/>
          </a:xfrm>
        </p:grpSpPr>
        <p:sp>
          <p:nvSpPr>
            <p:cNvPr id="183" name="Google Shape;183;p26"/>
            <p:cNvSpPr/>
            <p:nvPr/>
          </p:nvSpPr>
          <p:spPr>
            <a:xfrm>
              <a:off x="1268675" y="4751000"/>
              <a:ext cx="7268700" cy="3608700"/>
            </a:xfrm>
            <a:prstGeom prst="roundRect">
              <a:avLst>
                <a:gd fmla="val 16667" name="adj"/>
              </a:avLst>
            </a:prstGeom>
            <a:solidFill>
              <a:schemeClr val="lt1"/>
            </a:solidFill>
            <a:ln cap="flat" cmpd="sng" w="38100">
              <a:solidFill>
                <a:srgbClr val="AA81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26"/>
            <p:cNvGrpSpPr/>
            <p:nvPr/>
          </p:nvGrpSpPr>
          <p:grpSpPr>
            <a:xfrm>
              <a:off x="1514675" y="4701056"/>
              <a:ext cx="17077825" cy="3562026"/>
              <a:chOff x="1514675" y="4701056"/>
              <a:chExt cx="17077825" cy="3562026"/>
            </a:xfrm>
          </p:grpSpPr>
          <p:sp>
            <p:nvSpPr>
              <p:cNvPr id="185" name="Google Shape;185;p26"/>
              <p:cNvSpPr txBox="1"/>
              <p:nvPr/>
            </p:nvSpPr>
            <p:spPr>
              <a:xfrm>
                <a:off x="1514675" y="4971325"/>
                <a:ext cx="14138700" cy="66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3100">
                    <a:solidFill>
                      <a:srgbClr val="AA81E9"/>
                    </a:solidFill>
                    <a:latin typeface="Poppins Medium"/>
                    <a:ea typeface="Poppins Medium"/>
                    <a:cs typeface="Poppins Medium"/>
                    <a:sym typeface="Poppins Medium"/>
                  </a:rPr>
                  <a:t>Authentication</a:t>
                </a:r>
                <a:endParaRPr sz="3100">
                  <a:solidFill>
                    <a:srgbClr val="AA81E9"/>
                  </a:solidFill>
                  <a:latin typeface="Poppins Medium"/>
                  <a:ea typeface="Poppins Medium"/>
                  <a:cs typeface="Poppins Medium"/>
                  <a:sym typeface="Poppins Medium"/>
                </a:endParaRPr>
              </a:p>
            </p:txBody>
          </p:sp>
          <p:sp>
            <p:nvSpPr>
              <p:cNvPr id="186" name="Google Shape;186;p26"/>
              <p:cNvSpPr txBox="1"/>
              <p:nvPr/>
            </p:nvSpPr>
            <p:spPr>
              <a:xfrm>
                <a:off x="4453800" y="7333775"/>
                <a:ext cx="14138700" cy="66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3100">
                    <a:solidFill>
                      <a:srgbClr val="AA81E9"/>
                    </a:solidFill>
                    <a:latin typeface="Poppins Medium"/>
                    <a:ea typeface="Poppins Medium"/>
                    <a:cs typeface="Poppins Medium"/>
                    <a:sym typeface="Poppins Medium"/>
                  </a:rPr>
                  <a:t>Authorization</a:t>
                </a:r>
                <a:endParaRPr sz="3100">
                  <a:solidFill>
                    <a:srgbClr val="AA81E9"/>
                  </a:solidFill>
                  <a:latin typeface="Poppins Medium"/>
                  <a:ea typeface="Poppins Medium"/>
                  <a:cs typeface="Poppins Medium"/>
                  <a:sym typeface="Poppins Medium"/>
                </a:endParaRPr>
              </a:p>
            </p:txBody>
          </p:sp>
          <p:sp>
            <p:nvSpPr>
              <p:cNvPr id="187" name="Google Shape;187;p26"/>
              <p:cNvSpPr txBox="1"/>
              <p:nvPr/>
            </p:nvSpPr>
            <p:spPr>
              <a:xfrm>
                <a:off x="1514675" y="6515300"/>
                <a:ext cx="3232500" cy="56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500">
                    <a:solidFill>
                      <a:srgbClr val="AA81E9"/>
                    </a:solidFill>
                    <a:latin typeface="Poppins Medium"/>
                    <a:ea typeface="Poppins Medium"/>
                    <a:cs typeface="Poppins Medium"/>
                    <a:sym typeface="Poppins Medium"/>
                  </a:rPr>
                  <a:t>What can you do?</a:t>
                </a:r>
                <a:endParaRPr sz="2500">
                  <a:solidFill>
                    <a:srgbClr val="AA81E9"/>
                  </a:solidFill>
                  <a:latin typeface="Poppins Medium"/>
                  <a:ea typeface="Poppins Medium"/>
                  <a:cs typeface="Poppins Medium"/>
                  <a:sym typeface="Poppins Medium"/>
                </a:endParaRPr>
              </a:p>
            </p:txBody>
          </p:sp>
          <p:sp>
            <p:nvSpPr>
              <p:cNvPr id="188" name="Google Shape;188;p26"/>
              <p:cNvSpPr txBox="1"/>
              <p:nvPr/>
            </p:nvSpPr>
            <p:spPr>
              <a:xfrm>
                <a:off x="5830400" y="5633125"/>
                <a:ext cx="3232500" cy="56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500">
                    <a:solidFill>
                      <a:srgbClr val="AA81E9"/>
                    </a:solidFill>
                    <a:latin typeface="Poppins Medium"/>
                    <a:ea typeface="Poppins Medium"/>
                    <a:cs typeface="Poppins Medium"/>
                    <a:sym typeface="Poppins Medium"/>
                  </a:rPr>
                  <a:t>Who are you?</a:t>
                </a:r>
                <a:endParaRPr sz="2500">
                  <a:solidFill>
                    <a:srgbClr val="AA81E9"/>
                  </a:solidFill>
                  <a:latin typeface="Poppins Medium"/>
                  <a:ea typeface="Poppins Medium"/>
                  <a:cs typeface="Poppins Medium"/>
                  <a:sym typeface="Poppins Medium"/>
                </a:endParaRPr>
              </a:p>
            </p:txBody>
          </p:sp>
          <p:sp>
            <p:nvSpPr>
              <p:cNvPr id="189" name="Google Shape;189;p26"/>
              <p:cNvSpPr/>
              <p:nvPr/>
            </p:nvSpPr>
            <p:spPr>
              <a:xfrm rot="1843348">
                <a:off x="3057207" y="6582556"/>
                <a:ext cx="1502701" cy="1394553"/>
              </a:xfrm>
              <a:prstGeom prst="arc">
                <a:avLst>
                  <a:gd fmla="val 42070" name="adj1"/>
                  <a:gd fmla="val 9834852" name="adj2"/>
                </a:avLst>
              </a:prstGeom>
              <a:noFill/>
              <a:ln cap="flat" cmpd="sng" w="38100">
                <a:solidFill>
                  <a:srgbClr val="AA81E9"/>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6"/>
              <p:cNvSpPr/>
              <p:nvPr/>
            </p:nvSpPr>
            <p:spPr>
              <a:xfrm rot="-9492931">
                <a:off x="4658866" y="4946462"/>
                <a:ext cx="1508422" cy="965987"/>
              </a:xfrm>
              <a:prstGeom prst="arc">
                <a:avLst>
                  <a:gd fmla="val 42070" name="adj1"/>
                  <a:gd fmla="val 9834852" name="adj2"/>
                </a:avLst>
              </a:prstGeom>
              <a:noFill/>
              <a:ln cap="flat" cmpd="sng" w="38100">
                <a:solidFill>
                  <a:srgbClr val="AA81E9"/>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What is Authentication?</a:t>
            </a:r>
            <a:endParaRPr b="1" sz="5200">
              <a:solidFill>
                <a:srgbClr val="AA81E9"/>
              </a:solidFill>
              <a:latin typeface="Poppins"/>
              <a:ea typeface="Poppins"/>
              <a:cs typeface="Poppins"/>
              <a:sym typeface="Poppins"/>
            </a:endParaRPr>
          </a:p>
        </p:txBody>
      </p:sp>
      <p:sp>
        <p:nvSpPr>
          <p:cNvPr id="196" name="Google Shape;196;p27"/>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7"/>
          <p:cNvSpPr txBox="1"/>
          <p:nvPr/>
        </p:nvSpPr>
        <p:spPr>
          <a:xfrm>
            <a:off x="1514675" y="1995000"/>
            <a:ext cx="13686300" cy="385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Authentication is a process that verifies that someone or something is who they say they are. Technology systems typically use some form of authentication to secure access to an application or its data. For example, when you need to access an online site or service, you usually have to enter your username and password. Then, behind the scenes, it compares the username and password you entered with a record it has on its database. If the information you submitted matches, the system assumes you are a valid user and grants you access.</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500"/>
              </a:spcBef>
              <a:spcAft>
                <a:spcPts val="0"/>
              </a:spcAft>
              <a:buNone/>
            </a:pPr>
            <a:r>
              <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nvSpPr>
        <p:spPr>
          <a:xfrm>
            <a:off x="1571000" y="811950"/>
            <a:ext cx="14826900" cy="800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1500"/>
              </a:spcAft>
              <a:buClr>
                <a:schemeClr val="dk1"/>
              </a:buClr>
              <a:buSzPts val="1100"/>
              <a:buFont typeface="Arial"/>
              <a:buNone/>
            </a:pPr>
            <a:r>
              <a:rPr b="1" lang="en" sz="5200">
                <a:solidFill>
                  <a:srgbClr val="AA81E9"/>
                </a:solidFill>
                <a:latin typeface="Poppins"/>
                <a:ea typeface="Poppins"/>
                <a:cs typeface="Poppins"/>
                <a:sym typeface="Poppins"/>
              </a:rPr>
              <a:t>Common Types of Authentication.</a:t>
            </a:r>
            <a:endParaRPr b="1" sz="5200">
              <a:solidFill>
                <a:srgbClr val="AA81E9"/>
              </a:solidFill>
              <a:latin typeface="Poppins"/>
              <a:ea typeface="Poppins"/>
              <a:cs typeface="Poppins"/>
              <a:sym typeface="Poppins"/>
            </a:endParaRPr>
          </a:p>
        </p:txBody>
      </p:sp>
      <p:sp>
        <p:nvSpPr>
          <p:cNvPr id="203" name="Google Shape;203;p28"/>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8"/>
          <p:cNvSpPr txBox="1"/>
          <p:nvPr/>
        </p:nvSpPr>
        <p:spPr>
          <a:xfrm>
            <a:off x="1514675" y="1995000"/>
            <a:ext cx="14688300" cy="5379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2500">
                <a:solidFill>
                  <a:srgbClr val="AA81E9"/>
                </a:solidFill>
                <a:latin typeface="Poppins"/>
                <a:ea typeface="Poppins"/>
                <a:cs typeface="Poppins"/>
                <a:sym typeface="Poppins"/>
              </a:rPr>
              <a:t>Something-you-know:</a:t>
            </a:r>
            <a:r>
              <a:rPr b="1" lang="en" sz="2500">
                <a:solidFill>
                  <a:srgbClr val="FFFFFF"/>
                </a:solidFill>
                <a:latin typeface="Poppins"/>
                <a:ea typeface="Poppins"/>
                <a:cs typeface="Poppins"/>
                <a:sym typeface="Poppins"/>
              </a:rPr>
              <a:t> </a:t>
            </a:r>
            <a:r>
              <a:rPr lang="en" sz="2500">
                <a:solidFill>
                  <a:srgbClr val="FFFFFF"/>
                </a:solidFill>
                <a:latin typeface="Poppins Medium"/>
                <a:ea typeface="Poppins Medium"/>
                <a:cs typeface="Poppins Medium"/>
                <a:sym typeface="Poppins Medium"/>
              </a:rPr>
              <a:t>Passwords and security questions are two authentication factors that fall under this category. As only you would know your </a:t>
            </a:r>
            <a:r>
              <a:rPr lang="en" sz="2500">
                <a:solidFill>
                  <a:srgbClr val="AA81E9"/>
                </a:solidFill>
                <a:latin typeface="Poppins Medium"/>
                <a:ea typeface="Poppins Medium"/>
                <a:cs typeface="Poppins Medium"/>
                <a:sym typeface="Poppins Medium"/>
              </a:rPr>
              <a:t>password </a:t>
            </a:r>
            <a:r>
              <a:rPr lang="en" sz="2500">
                <a:solidFill>
                  <a:srgbClr val="FFFFFF"/>
                </a:solidFill>
                <a:latin typeface="Poppins Medium"/>
                <a:ea typeface="Poppins Medium"/>
                <a:cs typeface="Poppins Medium"/>
                <a:sym typeface="Poppins Medium"/>
              </a:rPr>
              <a:t>or the </a:t>
            </a:r>
            <a:r>
              <a:rPr lang="en" sz="2500">
                <a:solidFill>
                  <a:srgbClr val="AA81E9"/>
                </a:solidFill>
                <a:latin typeface="Poppins Medium"/>
                <a:ea typeface="Poppins Medium"/>
                <a:cs typeface="Poppins Medium"/>
                <a:sym typeface="Poppins Medium"/>
              </a:rPr>
              <a:t>answer</a:t>
            </a:r>
            <a:r>
              <a:rPr lang="en" sz="2500">
                <a:solidFill>
                  <a:srgbClr val="FFFFFF"/>
                </a:solidFill>
                <a:latin typeface="Poppins Medium"/>
                <a:ea typeface="Poppins Medium"/>
                <a:cs typeface="Poppins Medium"/>
                <a:sym typeface="Poppins Medium"/>
              </a:rPr>
              <a:t> to a particular set of security questions, systems use this assumption to grant you access.</a:t>
            </a:r>
            <a:endParaRPr sz="2500">
              <a:solidFill>
                <a:srgbClr val="FFFFFF"/>
              </a:solidFill>
              <a:latin typeface="Poppins Medium"/>
              <a:ea typeface="Poppins Medium"/>
              <a:cs typeface="Poppins Medium"/>
              <a:sym typeface="Poppins Medium"/>
            </a:endParaRPr>
          </a:p>
          <a:p>
            <a:pPr indent="0" lvl="0" marL="0" rtl="0" algn="l">
              <a:lnSpc>
                <a:spcPct val="115000"/>
              </a:lnSpc>
              <a:spcBef>
                <a:spcPts val="1500"/>
              </a:spcBef>
              <a:spcAft>
                <a:spcPts val="0"/>
              </a:spcAft>
              <a:buClr>
                <a:schemeClr val="dk1"/>
              </a:buClr>
              <a:buSzPts val="1100"/>
              <a:buFont typeface="Arial"/>
              <a:buNone/>
            </a:pPr>
            <a:r>
              <a:rPr b="1" lang="en" sz="2500">
                <a:solidFill>
                  <a:srgbClr val="AA81E9"/>
                </a:solidFill>
                <a:latin typeface="Poppins"/>
                <a:ea typeface="Poppins"/>
                <a:cs typeface="Poppins"/>
                <a:sym typeface="Poppins"/>
              </a:rPr>
              <a:t>something you have: </a:t>
            </a:r>
            <a:r>
              <a:rPr lang="en" sz="2500">
                <a:solidFill>
                  <a:srgbClr val="FFFFFF"/>
                </a:solidFill>
                <a:latin typeface="Poppins Medium"/>
                <a:ea typeface="Poppins Medium"/>
                <a:cs typeface="Poppins Medium"/>
                <a:sym typeface="Poppins Medium"/>
              </a:rPr>
              <a:t>Physical devices such as </a:t>
            </a:r>
            <a:r>
              <a:rPr lang="en" sz="2500">
                <a:solidFill>
                  <a:srgbClr val="AA81E9"/>
                </a:solidFill>
                <a:latin typeface="Poppins Medium"/>
                <a:ea typeface="Poppins Medium"/>
                <a:cs typeface="Poppins Medium"/>
                <a:sym typeface="Poppins Medium"/>
              </a:rPr>
              <a:t>smart card, USB security tokens</a:t>
            </a:r>
            <a:r>
              <a:rPr lang="en" sz="2500">
                <a:solidFill>
                  <a:srgbClr val="FFFFFF"/>
                </a:solidFill>
                <a:latin typeface="Poppins Medium"/>
                <a:ea typeface="Poppins Medium"/>
                <a:cs typeface="Poppins Medium"/>
                <a:sym typeface="Poppins Medium"/>
              </a:rPr>
              <a:t> and </a:t>
            </a:r>
            <a:r>
              <a:rPr lang="en" sz="2500">
                <a:solidFill>
                  <a:srgbClr val="AA81E9"/>
                </a:solidFill>
                <a:latin typeface="Poppins Medium"/>
                <a:ea typeface="Poppins Medium"/>
                <a:cs typeface="Poppins Medium"/>
                <a:sym typeface="Poppins Medium"/>
              </a:rPr>
              <a:t>mobile phones</a:t>
            </a:r>
            <a:r>
              <a:rPr lang="en" sz="2500">
                <a:solidFill>
                  <a:srgbClr val="FFFFFF"/>
                </a:solidFill>
                <a:latin typeface="Poppins Medium"/>
                <a:ea typeface="Poppins Medium"/>
                <a:cs typeface="Poppins Medium"/>
                <a:sym typeface="Poppins Medium"/>
              </a:rPr>
              <a:t> fall under this category. For example, when you access a system, and it sends you a One Time Pin (OTP) via SMS or an app, it can verify your identity because it is your device.</a:t>
            </a:r>
            <a:endParaRPr sz="2500">
              <a:solidFill>
                <a:srgbClr val="FFFFFF"/>
              </a:solidFill>
              <a:latin typeface="Poppins Medium"/>
              <a:ea typeface="Poppins Medium"/>
              <a:cs typeface="Poppins Medium"/>
              <a:sym typeface="Poppins Medium"/>
            </a:endParaRPr>
          </a:p>
          <a:p>
            <a:pPr indent="0" lvl="0" marL="0" rtl="0" algn="l">
              <a:lnSpc>
                <a:spcPct val="115000"/>
              </a:lnSpc>
              <a:spcBef>
                <a:spcPts val="1500"/>
              </a:spcBef>
              <a:spcAft>
                <a:spcPts val="0"/>
              </a:spcAft>
              <a:buClr>
                <a:schemeClr val="dk1"/>
              </a:buClr>
              <a:buSzPts val="1100"/>
              <a:buFont typeface="Arial"/>
              <a:buNone/>
            </a:pPr>
            <a:r>
              <a:rPr b="1" lang="en" sz="2500">
                <a:solidFill>
                  <a:srgbClr val="AA81E9"/>
                </a:solidFill>
                <a:latin typeface="Poppins"/>
                <a:ea typeface="Poppins"/>
                <a:cs typeface="Poppins"/>
                <a:sym typeface="Poppins"/>
              </a:rPr>
              <a:t>something you are:</a:t>
            </a:r>
            <a:r>
              <a:rPr lang="en" sz="2500">
                <a:solidFill>
                  <a:srgbClr val="FFFFFF"/>
                </a:solidFill>
                <a:latin typeface="Poppins Medium"/>
                <a:ea typeface="Poppins Medium"/>
                <a:cs typeface="Poppins Medium"/>
                <a:sym typeface="Poppins Medium"/>
              </a:rPr>
              <a:t> Biometric authentication mechanisms fall under this category. Since individual physical characteristics such as fingerprints are unique, verifying individuals by using these factors is a secure authentication mechanism.</a:t>
            </a:r>
            <a:endParaRPr sz="2500">
              <a:solidFill>
                <a:srgbClr val="FFFFFF"/>
              </a:solidFill>
              <a:latin typeface="Poppins Medium"/>
              <a:ea typeface="Poppins Medium"/>
              <a:cs typeface="Poppins Medium"/>
              <a:sym typeface="Poppins Medium"/>
            </a:endParaRPr>
          </a:p>
          <a:p>
            <a:pPr indent="0" lvl="0" marL="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txBox="1"/>
          <p:nvPr/>
        </p:nvSpPr>
        <p:spPr>
          <a:xfrm>
            <a:off x="1571000" y="811950"/>
            <a:ext cx="14826900" cy="800400"/>
          </a:xfrm>
          <a:prstGeom prst="rect">
            <a:avLst/>
          </a:prstGeom>
          <a:noFill/>
          <a:ln>
            <a:noFill/>
          </a:ln>
        </p:spPr>
        <p:txBody>
          <a:bodyPr anchorCtr="0" anchor="t" bIns="0" lIns="0" spcFirstLastPara="1" rIns="0" wrap="square" tIns="0">
            <a:spAutoFit/>
          </a:bodyPr>
          <a:lstStyle/>
          <a:p>
            <a:pPr indent="0" lvl="0" marL="0" rtl="0" algn="l">
              <a:lnSpc>
                <a:spcPct val="126000"/>
              </a:lnSpc>
              <a:spcBef>
                <a:spcPts val="0"/>
              </a:spcBef>
              <a:spcAft>
                <a:spcPts val="1500"/>
              </a:spcAft>
              <a:buClr>
                <a:schemeClr val="dk1"/>
              </a:buClr>
              <a:buSzPts val="1100"/>
              <a:buFont typeface="Arial"/>
              <a:buNone/>
            </a:pPr>
            <a:r>
              <a:rPr b="1" lang="en" sz="5200">
                <a:solidFill>
                  <a:srgbClr val="AA81E9"/>
                </a:solidFill>
                <a:latin typeface="Poppins"/>
                <a:ea typeface="Poppins"/>
                <a:cs typeface="Poppins"/>
                <a:sym typeface="Poppins"/>
              </a:rPr>
              <a:t>What is Authorization?</a:t>
            </a:r>
            <a:endParaRPr b="1" sz="5200">
              <a:solidFill>
                <a:srgbClr val="AA81E9"/>
              </a:solidFill>
              <a:latin typeface="Poppins"/>
              <a:ea typeface="Poppins"/>
              <a:cs typeface="Poppins"/>
              <a:sym typeface="Poppins"/>
            </a:endParaRPr>
          </a:p>
        </p:txBody>
      </p:sp>
      <p:sp>
        <p:nvSpPr>
          <p:cNvPr id="210" name="Google Shape;210;p29"/>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9"/>
          <p:cNvSpPr txBox="1"/>
          <p:nvPr/>
        </p:nvSpPr>
        <p:spPr>
          <a:xfrm>
            <a:off x="1514675" y="1995000"/>
            <a:ext cx="14688300" cy="246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Authorization is the process of determining whether a user or system is allowed to access a particular resource or perform a particular action. In other words, authorization is the process of granting or denying access to protected resources based on the permissions and privileges of the user or system.</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1000"/>
              </a:spcAft>
              <a:buNone/>
            </a:pPr>
            <a:r>
              <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txBox="1"/>
          <p:nvPr/>
        </p:nvSpPr>
        <p:spPr>
          <a:xfrm>
            <a:off x="1571000" y="811950"/>
            <a:ext cx="14826900" cy="3009900"/>
          </a:xfrm>
          <a:prstGeom prst="rect">
            <a:avLst/>
          </a:prstGeom>
          <a:noFill/>
          <a:ln>
            <a:noFill/>
          </a:ln>
        </p:spPr>
        <p:txBody>
          <a:bodyPr anchorCtr="0" anchor="t" bIns="0" lIns="0" spcFirstLastPara="1" rIns="0" wrap="square" tIns="0">
            <a:spAutoFit/>
          </a:bodyPr>
          <a:lstStyle/>
          <a:p>
            <a:pPr indent="0" lvl="0" marL="0" rtl="0" algn="l">
              <a:lnSpc>
                <a:spcPct val="126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Which Comes First, Authentication or Authorization?</a:t>
            </a:r>
            <a:endParaRPr b="1" sz="5200">
              <a:solidFill>
                <a:srgbClr val="AA81E9"/>
              </a:solidFill>
              <a:latin typeface="Poppins"/>
              <a:ea typeface="Poppins"/>
              <a:cs typeface="Poppins"/>
              <a:sym typeface="Poppins"/>
            </a:endParaRPr>
          </a:p>
          <a:p>
            <a:pPr indent="0" lvl="0" marL="0" rtl="0" algn="l">
              <a:lnSpc>
                <a:spcPct val="126000"/>
              </a:lnSpc>
              <a:spcBef>
                <a:spcPts val="1500"/>
              </a:spcBef>
              <a:spcAft>
                <a:spcPts val="1500"/>
              </a:spcAft>
              <a:buClr>
                <a:schemeClr val="dk1"/>
              </a:buClr>
              <a:buSzPts val="1100"/>
              <a:buFont typeface="Arial"/>
              <a:buNone/>
            </a:pPr>
            <a:r>
              <a:t/>
            </a:r>
            <a:endParaRPr b="1" sz="5200">
              <a:solidFill>
                <a:srgbClr val="AA81E9"/>
              </a:solidFill>
              <a:latin typeface="Poppins"/>
              <a:ea typeface="Poppins"/>
              <a:cs typeface="Poppins"/>
              <a:sym typeface="Poppins"/>
            </a:endParaRPr>
          </a:p>
        </p:txBody>
      </p:sp>
      <p:sp>
        <p:nvSpPr>
          <p:cNvPr id="217" name="Google Shape;217;p30"/>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0"/>
          <p:cNvSpPr txBox="1"/>
          <p:nvPr/>
        </p:nvSpPr>
        <p:spPr>
          <a:xfrm>
            <a:off x="1514675" y="2757000"/>
            <a:ext cx="14688300" cy="158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Authentication and authorization both rely on identity. As you cannot authorize a user or service before identifying them, authentication always comes before authorization.</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1000"/>
              </a:spcAft>
              <a:buNone/>
            </a:pPr>
            <a:r>
              <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1"/>
          <p:cNvSpPr txBox="1"/>
          <p:nvPr/>
        </p:nvSpPr>
        <p:spPr>
          <a:xfrm>
            <a:off x="1571000" y="811950"/>
            <a:ext cx="14826900" cy="800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Example</a:t>
            </a:r>
            <a:endParaRPr b="1" sz="5200">
              <a:solidFill>
                <a:srgbClr val="AA81E9"/>
              </a:solidFill>
              <a:latin typeface="Poppins"/>
              <a:ea typeface="Poppins"/>
              <a:cs typeface="Poppins"/>
              <a:sym typeface="Poppins"/>
            </a:endParaRPr>
          </a:p>
        </p:txBody>
      </p:sp>
      <p:sp>
        <p:nvSpPr>
          <p:cNvPr id="224" name="Google Shape;224;p31"/>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1"/>
          <p:cNvSpPr txBox="1"/>
          <p:nvPr/>
        </p:nvSpPr>
        <p:spPr>
          <a:xfrm>
            <a:off x="1514675" y="1995000"/>
            <a:ext cx="14688300" cy="246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when you login to your email account, you are required to provide your username and password to authenticate yourself. Once you are authenticated, the email server will check your permissions to determine what resources you can access. You might be authorized to read and send emails, but not to delete them or change settings.</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1000"/>
              </a:spcAft>
              <a:buNone/>
            </a:pPr>
            <a:r>
              <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2"/>
          <p:cNvSpPr txBox="1"/>
          <p:nvPr/>
        </p:nvSpPr>
        <p:spPr>
          <a:xfrm>
            <a:off x="3826975" y="4184300"/>
            <a:ext cx="10414800" cy="2247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700"/>
              <a:buFont typeface="Arial"/>
              <a:buNone/>
            </a:pPr>
            <a:r>
              <a:rPr b="1" i="0" lang="en" sz="13400" u="none" cap="none" strike="noStrike">
                <a:solidFill>
                  <a:srgbClr val="AA81E9"/>
                </a:solidFill>
                <a:latin typeface="Work Sans"/>
                <a:ea typeface="Work Sans"/>
                <a:cs typeface="Work Sans"/>
                <a:sym typeface="Work Sans"/>
              </a:rPr>
              <a:t>THANK YOU</a:t>
            </a:r>
            <a:endParaRPr b="1" i="0" sz="13400" u="none" cap="none" strike="noStrike">
              <a:solidFill>
                <a:srgbClr val="AA81E9"/>
              </a:solidFill>
              <a:latin typeface="Work Sans"/>
              <a:ea typeface="Work Sans"/>
              <a:cs typeface="Work Sans"/>
              <a:sym typeface="Work Sans"/>
            </a:endParaRPr>
          </a:p>
        </p:txBody>
      </p:sp>
      <p:sp>
        <p:nvSpPr>
          <p:cNvPr id="231" name="Google Shape;231;p32"/>
          <p:cNvSpPr/>
          <p:nvPr/>
        </p:nvSpPr>
        <p:spPr>
          <a:xfrm rot="5400000">
            <a:off x="26790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2"/>
          <p:cNvSpPr/>
          <p:nvPr/>
        </p:nvSpPr>
        <p:spPr>
          <a:xfrm flipH="1" rot="-5400000">
            <a:off x="139143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3" name="Google Shape;233;p32"/>
          <p:cNvPicPr preferRelativeResize="0"/>
          <p:nvPr/>
        </p:nvPicPr>
        <p:blipFill rotWithShape="1">
          <a:blip r:embed="rId3">
            <a:alphaModFix/>
          </a:blip>
          <a:srcRect b="38460" l="14475" r="15964" t="37792"/>
          <a:stretch/>
        </p:blipFill>
        <p:spPr>
          <a:xfrm>
            <a:off x="7419500" y="3071850"/>
            <a:ext cx="2944000" cy="10049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