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2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4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5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4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2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0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DC91-D01B-415B-932A-2F8C91DA3636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6761-21DD-4EE2-AEB8-CDDFF39A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3767"/>
          </a:xfrm>
        </p:spPr>
        <p:txBody>
          <a:bodyPr anchor="ctr"/>
          <a:lstStyle/>
          <a:p>
            <a:r>
              <a:rPr lang="en-IN" dirty="0">
                <a:latin typeface="Crimson" panose="02000803000000000000" pitchFamily="50" charset="0"/>
                <a:ea typeface="Crimson" panose="02000803000000000000" pitchFamily="50" charset="0"/>
              </a:rPr>
              <a:t>Subhranil Sarkar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6751"/>
            <a:ext cx="9144000" cy="2403346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rimson" panose="02000803000000000000" pitchFamily="50" charset="0"/>
                <a:ea typeface="Crimson" panose="02000803000000000000" pitchFamily="50" charset="0"/>
              </a:rPr>
              <a:t>2</a:t>
            </a:r>
            <a:r>
              <a:rPr lang="en-IN" baseline="30000" dirty="0" smtClean="0">
                <a:latin typeface="Crimson" panose="02000803000000000000" pitchFamily="50" charset="0"/>
                <a:ea typeface="Crimson" panose="02000803000000000000" pitchFamily="50" charset="0"/>
              </a:rPr>
              <a:t>nd</a:t>
            </a:r>
            <a:r>
              <a:rPr lang="en-IN" dirty="0" smtClean="0">
                <a:latin typeface="Crimson" panose="02000803000000000000" pitchFamily="50" charset="0"/>
                <a:ea typeface="Crimson" panose="02000803000000000000" pitchFamily="50" charset="0"/>
              </a:rPr>
              <a:t> Semester | M.Sc. Data Science</a:t>
            </a:r>
          </a:p>
          <a:p>
            <a:r>
              <a:rPr lang="en-IN" dirty="0" smtClean="0">
                <a:latin typeface="Crimson" panose="02000803000000000000" pitchFamily="50" charset="0"/>
                <a:ea typeface="Crimson" panose="02000803000000000000" pitchFamily="50" charset="0"/>
              </a:rPr>
              <a:t>Roll: 96/DTS  No.: 210018</a:t>
            </a:r>
          </a:p>
          <a:p>
            <a:r>
              <a:rPr lang="en-IN" dirty="0" smtClean="0">
                <a:latin typeface="Crimson" panose="02000803000000000000" pitchFamily="50" charset="0"/>
                <a:ea typeface="Crimson" panose="02000803000000000000" pitchFamily="50" charset="0"/>
              </a:rPr>
              <a:t>Reg. No.: 020873	of  2018-2019</a:t>
            </a:r>
          </a:p>
          <a:p>
            <a:r>
              <a:rPr lang="en-IN" dirty="0" smtClean="0">
                <a:latin typeface="Crimson" panose="02000803000000000000" pitchFamily="50" charset="0"/>
                <a:ea typeface="Crimson" panose="02000803000000000000" pitchFamily="50" charset="0"/>
              </a:rPr>
              <a:t>University of </a:t>
            </a:r>
            <a:r>
              <a:rPr lang="en-IN" dirty="0" err="1" smtClean="0">
                <a:latin typeface="Crimson" panose="02000803000000000000" pitchFamily="50" charset="0"/>
                <a:ea typeface="Crimson" panose="02000803000000000000" pitchFamily="50" charset="0"/>
              </a:rPr>
              <a:t>Kalyani</a:t>
            </a:r>
            <a:endParaRPr lang="en-IN" dirty="0">
              <a:latin typeface="Crimson" panose="02000803000000000000" pitchFamily="50" charset="0"/>
              <a:ea typeface="Crimson" panose="02000803000000000000" pitchFamily="50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568189"/>
            <a:ext cx="9144000" cy="866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 smtClean="0">
                <a:latin typeface="Crimson" panose="02000803000000000000" pitchFamily="50" charset="0"/>
                <a:ea typeface="Crimson" panose="02000803000000000000" pitchFamily="50" charset="0"/>
              </a:rPr>
              <a:t>Artificial Intelligence and Data Mining</a:t>
            </a:r>
            <a:endParaRPr lang="en-IN" sz="2800" dirty="0">
              <a:latin typeface="Crimson" panose="02000803000000000000" pitchFamily="50" charset="0"/>
              <a:ea typeface="Crimson" panose="020008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Implementation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DFS(graph, start, goal)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returns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 solution, or failure</a:t>
            </a: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 ← start state, path-cost = 0</a:t>
            </a: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frontier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LIFO queue with the node </a:t>
            </a: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explored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 empty set</a:t>
            </a:r>
          </a:p>
          <a:p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 do</a:t>
            </a: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isEmpty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(frontier)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failure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node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pop(frontier)  /* shallowest node */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2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IN" sz="2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 </a:t>
            </a:r>
            <a:r>
              <a:rPr lang="en-IN" sz="2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en-IN" sz="2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goal </a:t>
            </a:r>
            <a:r>
              <a:rPr lang="en-IN" sz="2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IN" sz="2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IN" sz="2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path(start, </a:t>
            </a:r>
            <a:r>
              <a:rPr lang="en-IN" sz="22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node)</a:t>
            </a:r>
            <a:endParaRPr lang="en-IN" sz="1600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20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explored.add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(node)</a:t>
            </a: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child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expand(node)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child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explored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frontier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IN" sz="20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frontier.extend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(child)</a:t>
            </a:r>
            <a:endParaRPr lang="en-IN" sz="1600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6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latin typeface="Crete Round" panose="02000503050000020004" pitchFamily="2" charset="0"/>
              </a:rPr>
              <a:t>Genetic Algorithm</a:t>
            </a:r>
            <a:endParaRPr lang="en-IN" sz="6600" b="1" dirty="0">
              <a:latin typeface="Crete Round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Genetic Algorithm is inspired </a:t>
            </a:r>
            <a:r>
              <a:rPr lang="en-GB" dirty="0">
                <a:latin typeface="Georgia" panose="02040502050405020303" pitchFamily="18" charset="0"/>
              </a:rPr>
              <a:t>by Charles Darwin’s theory of natural evolution</a:t>
            </a:r>
            <a:r>
              <a:rPr lang="en-GB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Successor states are generated by combining two parents.</a:t>
            </a:r>
          </a:p>
          <a:p>
            <a:r>
              <a:rPr lang="en-IN" b="1" u="sng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Chromosome: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randomly generated binary string of a random size.</a:t>
            </a:r>
          </a:p>
          <a:p>
            <a:r>
              <a:rPr lang="en-IN" b="1" u="sng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Population: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i="1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k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randomly generated chromosomes.</a:t>
            </a:r>
          </a:p>
          <a:p>
            <a:r>
              <a:rPr lang="en-IN" b="1" u="sng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Fitness: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From a given function we have to evaluate fitness of a chromosome.</a:t>
            </a:r>
          </a:p>
          <a:p>
            <a:r>
              <a:rPr lang="en-IN" b="1" u="sng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Selection: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Select best chromosomes and create a mating pool.</a:t>
            </a:r>
          </a:p>
          <a:p>
            <a:endParaRPr lang="en-IN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7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Crossover: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Select two random chromosomes and select a random point in the chromosome and exchanged parts of the chromosomes to create children.</a:t>
            </a:r>
          </a:p>
          <a:p>
            <a:r>
              <a:rPr lang="en-IN" b="1" u="sng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Mutation: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a mutation probability, flip a bit from the chromosome, which resembles mutation in the biology.</a:t>
            </a:r>
          </a:p>
          <a:p>
            <a:r>
              <a:rPr lang="en-IN" b="1" u="sng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Elitism: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Carry the parent to the new population if the greatest fitness of the newly generated population is less than the previous population.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8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1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Implementation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Autofit/>
          </a:bodyPr>
          <a:lstStyle/>
          <a:p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GA(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popSize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chromLen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maxIter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crossProb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mutProb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population ←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makePopulation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popSize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7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chromLen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IN" sz="17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 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fitness(population)</a:t>
            </a:r>
            <a:endParaRPr lang="en-IN" sz="1700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(</a:t>
            </a:r>
            <a:r>
              <a:rPr lang="en-IN" sz="1700" b="1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IN" sz="1700" b="1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</a:t>
            </a:r>
            <a:r>
              <a:rPr lang="en-IN" sz="1700" b="1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maxIter</a:t>
            </a:r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 </a:t>
            </a:r>
            <a:r>
              <a:rPr lang="en-IN" sz="1700" b="1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IN" sz="1700" b="1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+ 1) do</a:t>
            </a:r>
          </a:p>
          <a:p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matingPool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 selection(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population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crossPopulation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 crossover(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matingPool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7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crossProb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mutatedPopulation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←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mutation(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crossPopulation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7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mutProb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IN" sz="17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childBestFit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←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fitness(</a:t>
            </a:r>
            <a:r>
              <a:rPr lang="en-IN" sz="17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mutatedPopulation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oldBest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← best(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newBest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best(</a:t>
            </a:r>
            <a:r>
              <a:rPr lang="en-IN" sz="17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childBestFit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oldBest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&gt;=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newBest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exchange(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oldBest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newBest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population ←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mutatedPopulation</a:t>
            </a:r>
            <a:endParaRPr lang="en-IN" sz="1700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fit ← </a:t>
            </a:r>
            <a:r>
              <a:rPr lang="en-IN" sz="17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childBestFit</a:t>
            </a:r>
            <a:endParaRPr lang="en-IN" sz="1700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7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7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bestChrom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IN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population</a:t>
            </a:r>
            <a:r>
              <a:rPr lang="en-IN" sz="17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IN" sz="17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9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latin typeface="Crete Round" panose="02000503050000020004" pitchFamily="2" charset="0"/>
              </a:rPr>
              <a:t>Decision Tree</a:t>
            </a:r>
            <a:endParaRPr lang="en-IN" sz="6600" b="1" dirty="0">
              <a:latin typeface="Crete Round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Georgia" panose="02040502050405020303" pitchFamily="18" charset="0"/>
              </a:rPr>
              <a:t>Decision Tree is a </a:t>
            </a:r>
            <a:r>
              <a:rPr lang="en-GB" sz="2400" b="1" dirty="0">
                <a:latin typeface="Georgia" panose="02040502050405020303" pitchFamily="18" charset="0"/>
              </a:rPr>
              <a:t>Supervised learning technique </a:t>
            </a:r>
            <a:r>
              <a:rPr lang="en-GB" sz="2400" dirty="0">
                <a:latin typeface="Georgia" panose="02040502050405020303" pitchFamily="18" charset="0"/>
              </a:rPr>
              <a:t>that can be used for both classification and Regression problems, but mostly it is preferred for solving Classification problems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GB" sz="2400" dirty="0" smtClean="0">
                <a:latin typeface="Georgia" panose="02040502050405020303" pitchFamily="18" charset="0"/>
              </a:rPr>
              <a:t>A </a:t>
            </a:r>
            <a:r>
              <a:rPr lang="en-GB" sz="2400" b="1" dirty="0">
                <a:latin typeface="Georgia" panose="02040502050405020303" pitchFamily="18" charset="0"/>
              </a:rPr>
              <a:t>decision tree </a:t>
            </a:r>
            <a:r>
              <a:rPr lang="en-GB" sz="2400" dirty="0">
                <a:latin typeface="Georgia" panose="02040502050405020303" pitchFamily="18" charset="0"/>
              </a:rPr>
              <a:t>is a flowchart-like tree structure, where each </a:t>
            </a:r>
            <a:r>
              <a:rPr lang="en-GB" sz="2400" b="1" dirty="0">
                <a:latin typeface="Georgia" panose="02040502050405020303" pitchFamily="18" charset="0"/>
              </a:rPr>
              <a:t>internal node </a:t>
            </a:r>
            <a:r>
              <a:rPr lang="en-GB" sz="2400" dirty="0">
                <a:latin typeface="Georgia" panose="02040502050405020303" pitchFamily="18" charset="0"/>
              </a:rPr>
              <a:t>(</a:t>
            </a:r>
            <a:r>
              <a:rPr lang="en-GB" sz="2400" dirty="0" smtClean="0">
                <a:latin typeface="Georgia" panose="02040502050405020303" pitchFamily="18" charset="0"/>
              </a:rPr>
              <a:t>non-leaf node</a:t>
            </a:r>
            <a:r>
              <a:rPr lang="en-GB" sz="2400" dirty="0">
                <a:latin typeface="Georgia" panose="02040502050405020303" pitchFamily="18" charset="0"/>
              </a:rPr>
              <a:t>) denotes a test on an attribute, each </a:t>
            </a:r>
            <a:r>
              <a:rPr lang="en-GB" sz="2400" b="1" dirty="0">
                <a:latin typeface="Georgia" panose="02040502050405020303" pitchFamily="18" charset="0"/>
              </a:rPr>
              <a:t>branch </a:t>
            </a:r>
            <a:r>
              <a:rPr lang="en-GB" sz="2400" dirty="0">
                <a:latin typeface="Georgia" panose="02040502050405020303" pitchFamily="18" charset="0"/>
              </a:rPr>
              <a:t>represents an outcome of </a:t>
            </a:r>
            <a:r>
              <a:rPr lang="en-GB" sz="2400" dirty="0" smtClean="0">
                <a:latin typeface="Georgia" panose="02040502050405020303" pitchFamily="18" charset="0"/>
              </a:rPr>
              <a:t>the test</a:t>
            </a:r>
            <a:r>
              <a:rPr lang="en-GB" sz="2400" dirty="0">
                <a:latin typeface="Georgia" panose="02040502050405020303" pitchFamily="18" charset="0"/>
              </a:rPr>
              <a:t>, and each </a:t>
            </a:r>
            <a:r>
              <a:rPr lang="en-GB" sz="2400" b="1" dirty="0">
                <a:latin typeface="Georgia" panose="02040502050405020303" pitchFamily="18" charset="0"/>
              </a:rPr>
              <a:t>leaf node </a:t>
            </a:r>
            <a:r>
              <a:rPr lang="en-GB" sz="2400" dirty="0">
                <a:latin typeface="Georgia" panose="02040502050405020303" pitchFamily="18" charset="0"/>
              </a:rPr>
              <a:t>(or </a:t>
            </a:r>
            <a:r>
              <a:rPr lang="en-GB" sz="2400" i="1" dirty="0">
                <a:latin typeface="Georgia" panose="02040502050405020303" pitchFamily="18" charset="0"/>
              </a:rPr>
              <a:t>terminal node</a:t>
            </a:r>
            <a:r>
              <a:rPr lang="en-GB" sz="2400" dirty="0">
                <a:latin typeface="Georgia" panose="02040502050405020303" pitchFamily="18" charset="0"/>
              </a:rPr>
              <a:t>) holds a class label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  <a:endParaRPr lang="en-GB" sz="2400" dirty="0" smtClean="0">
              <a:latin typeface="Georgia" panose="02040502050405020303" pitchFamily="18" charset="0"/>
            </a:endParaRPr>
          </a:p>
          <a:p>
            <a:r>
              <a:rPr lang="en-IN" sz="2400" dirty="0" smtClean="0">
                <a:latin typeface="Georgia" panose="02040502050405020303" pitchFamily="18" charset="0"/>
              </a:rPr>
              <a:t>The </a:t>
            </a:r>
            <a:r>
              <a:rPr lang="en-IN" sz="2400" dirty="0">
                <a:latin typeface="Georgia" panose="02040502050405020303" pitchFamily="18" charset="0"/>
              </a:rPr>
              <a:t>topmost </a:t>
            </a:r>
            <a:r>
              <a:rPr lang="en-IN" sz="2400" dirty="0" smtClean="0">
                <a:latin typeface="Georgia" panose="02040502050405020303" pitchFamily="18" charset="0"/>
              </a:rPr>
              <a:t>node in </a:t>
            </a:r>
            <a:r>
              <a:rPr lang="en-GB" sz="2400" dirty="0" smtClean="0">
                <a:latin typeface="Georgia" panose="02040502050405020303" pitchFamily="18" charset="0"/>
              </a:rPr>
              <a:t>a </a:t>
            </a:r>
            <a:r>
              <a:rPr lang="en-GB" sz="2400" dirty="0">
                <a:latin typeface="Georgia" panose="02040502050405020303" pitchFamily="18" charset="0"/>
              </a:rPr>
              <a:t>tree is the </a:t>
            </a:r>
            <a:r>
              <a:rPr lang="en-GB" sz="2400" b="1" dirty="0">
                <a:latin typeface="Georgia" panose="02040502050405020303" pitchFamily="18" charset="0"/>
              </a:rPr>
              <a:t>root </a:t>
            </a:r>
            <a:r>
              <a:rPr lang="en-GB" sz="2400" dirty="0">
                <a:latin typeface="Georgia" panose="02040502050405020303" pitchFamily="18" charset="0"/>
              </a:rPr>
              <a:t>node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GB" sz="2400" dirty="0">
                <a:latin typeface="Georgia" panose="02040502050405020303" pitchFamily="18" charset="0"/>
              </a:rPr>
              <a:t>The decisions or the test are performed on the basis of features of the given dataset</a:t>
            </a:r>
            <a:r>
              <a:rPr lang="en-GB" sz="24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GB" sz="2400" dirty="0" smtClean="0">
                <a:latin typeface="Georgia" panose="02040502050405020303" pitchFamily="18" charset="0"/>
              </a:rPr>
              <a:t>In order to build a tree, we use some algorithms which are </a:t>
            </a:r>
            <a:r>
              <a:rPr lang="en-GB" sz="2400" b="1" dirty="0" smtClean="0">
                <a:latin typeface="Georgia" panose="02040502050405020303" pitchFamily="18" charset="0"/>
              </a:rPr>
              <a:t>ID3</a:t>
            </a:r>
            <a:r>
              <a:rPr lang="en-GB" sz="2400" dirty="0" smtClean="0">
                <a:latin typeface="Georgia" panose="02040502050405020303" pitchFamily="18" charset="0"/>
              </a:rPr>
              <a:t>, </a:t>
            </a:r>
            <a:r>
              <a:rPr lang="en-GB" sz="2400" b="1" dirty="0" smtClean="0">
                <a:latin typeface="Georgia" panose="02040502050405020303" pitchFamily="18" charset="0"/>
              </a:rPr>
              <a:t>C4.5</a:t>
            </a:r>
            <a:r>
              <a:rPr lang="en-GB" sz="2400" dirty="0" smtClean="0">
                <a:latin typeface="Georgia" panose="02040502050405020303" pitchFamily="18" charset="0"/>
              </a:rPr>
              <a:t>, </a:t>
            </a:r>
            <a:r>
              <a:rPr lang="en-GB" sz="2400" b="1" dirty="0" smtClean="0">
                <a:latin typeface="Georgia" panose="02040502050405020303" pitchFamily="18" charset="0"/>
              </a:rPr>
              <a:t>CART</a:t>
            </a:r>
            <a:r>
              <a:rPr lang="en-GB" sz="2400" dirty="0" smtClean="0">
                <a:latin typeface="Georgia" panose="02040502050405020303" pitchFamily="18" charset="0"/>
              </a:rPr>
              <a:t>. This is called Decision Tree Induction.</a:t>
            </a:r>
          </a:p>
          <a:p>
            <a:r>
              <a:rPr lang="en-GB" sz="2400" dirty="0" smtClean="0">
                <a:latin typeface="Georgia" panose="02040502050405020303" pitchFamily="18" charset="0"/>
              </a:rPr>
              <a:t>ID3, c4.5, CART adopt a greedy approach in which decision trees are constructed in a top-down recursive divide-and-conquer manner.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33438" y="6111845"/>
            <a:ext cx="71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10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To determine the best split, using greedy approach nodes with homogeneous class distribution are preferred.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Measures of Node impurity are:</a:t>
            </a:r>
          </a:p>
          <a:p>
            <a:pPr lvl="1"/>
            <a:r>
              <a:rPr lang="en-IN" dirty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Gini Index</a:t>
            </a:r>
          </a:p>
          <a:p>
            <a:pPr lvl="1"/>
            <a:r>
              <a:rPr lang="en-IN" dirty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Entropy</a:t>
            </a:r>
          </a:p>
          <a:p>
            <a:pPr lvl="1"/>
            <a:r>
              <a:rPr lang="en-IN" dirty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Gain Ratio </a:t>
            </a:r>
            <a:endParaRPr lang="en-IN" dirty="0" smtClean="0">
              <a:latin typeface="Georgia" panose="020405020504050203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Stopping Criteria for tree induction:</a:t>
            </a:r>
          </a:p>
          <a:p>
            <a:pPr lvl="1"/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Stop expanding a node when all the records belong to the same class.</a:t>
            </a:r>
          </a:p>
          <a:p>
            <a:pPr lvl="1"/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When all the records have similar attribute value.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33438" y="6111845"/>
            <a:ext cx="71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11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1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Implementation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3254"/>
            <a:ext cx="10515600" cy="5621811"/>
          </a:xfrm>
        </p:spPr>
        <p:txBody>
          <a:bodyPr>
            <a:noAutofit/>
          </a:bodyPr>
          <a:lstStyle/>
          <a:p>
            <a:r>
              <a:rPr lang="en-IN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a node N;</a:t>
            </a:r>
          </a:p>
          <a:p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tuples in D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all of the same class, C, </a:t>
            </a:r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</a:p>
          <a:p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a leaf node </a:t>
            </a:r>
            <a:r>
              <a:rPr lang="en-GB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labeled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class C;</a:t>
            </a:r>
          </a:p>
          <a:p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attribute list is empty </a:t>
            </a:r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</a:p>
          <a:p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return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a leaf node </a:t>
            </a:r>
            <a:r>
              <a:rPr lang="en-GB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labeled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majority class in D; // majority voting</a:t>
            </a:r>
          </a:p>
          <a:p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apply </a:t>
            </a:r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Attribute selection method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(D, attribute list) to </a:t>
            </a:r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“best” splitting criterion;</a:t>
            </a:r>
          </a:p>
          <a:p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label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 N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 splitting criterion;</a:t>
            </a:r>
          </a:p>
          <a:p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splitting attribute is discrete-valued </a:t>
            </a:r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</a:t>
            </a:r>
          </a:p>
          <a:p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multiway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splits allowed </a:t>
            </a:r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// not restricted to binary trees</a:t>
            </a:r>
          </a:p>
          <a:p>
            <a:r>
              <a:rPr lang="en-IN" sz="1400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attribute list</a:t>
            </a:r>
            <a:r>
              <a:rPr lang="en-IN" sz="1400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</a:t>
            </a:r>
            <a:r>
              <a:rPr lang="en-IN" sz="1400" i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attribute list - </a:t>
            </a:r>
            <a:r>
              <a:rPr lang="en-IN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splitting attribute; // remove splitting attribute</a:t>
            </a:r>
          </a:p>
          <a:p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</a:t>
            </a:r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outcome j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of splitting criterion</a:t>
            </a:r>
          </a:p>
          <a:p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//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partition the tuples and grow subtrees for each partition</a:t>
            </a:r>
          </a:p>
          <a:p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let </a:t>
            </a:r>
            <a:r>
              <a:rPr lang="en-GB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Dj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 the set of data tuples in D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satisfying outcome j; // a partition</a:t>
            </a:r>
          </a:p>
          <a:p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if </a:t>
            </a:r>
            <a:r>
              <a:rPr lang="en-GB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Dj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empty </a:t>
            </a:r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</a:p>
          <a:p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attach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leaf </a:t>
            </a:r>
            <a:r>
              <a:rPr lang="en-GB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labeled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majority class in D</a:t>
            </a:r>
            <a:r>
              <a:rPr lang="en-GB" sz="1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node N;</a:t>
            </a:r>
          </a:p>
          <a:p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else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attach the node returned by </a:t>
            </a:r>
            <a:r>
              <a:rPr lang="en-GB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Generate decision </a:t>
            </a:r>
            <a:r>
              <a:rPr lang="en-GB" sz="14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tree</a:t>
            </a:r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Dj</a:t>
            </a:r>
            <a:r>
              <a:rPr lang="en-GB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attribute list) to node N;</a:t>
            </a:r>
          </a:p>
          <a:p>
            <a:r>
              <a:rPr lang="en-IN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endfor</a:t>
            </a:r>
            <a:endParaRPr lang="en-IN" sz="14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 </a:t>
            </a:r>
            <a:r>
              <a:rPr lang="en-IN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N;</a:t>
            </a:r>
            <a:endParaRPr lang="en-IN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3438" y="6111845"/>
            <a:ext cx="71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12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 smtClean="0">
                <a:latin typeface="Crete Round" panose="02000503050000020004" pitchFamily="2" charset="0"/>
              </a:rPr>
              <a:t>Support </a:t>
            </a:r>
            <a:r>
              <a:rPr lang="en-IN" sz="6600" b="1" smtClean="0">
                <a:latin typeface="Crete Round" panose="02000503050000020004" pitchFamily="2" charset="0"/>
              </a:rPr>
              <a:t>Vector Machine</a:t>
            </a:r>
            <a:br>
              <a:rPr lang="en-IN" sz="6600" b="1" smtClean="0">
                <a:latin typeface="Crete Round" panose="02000503050000020004" pitchFamily="2" charset="0"/>
              </a:rPr>
            </a:br>
            <a:r>
              <a:rPr lang="en-IN" sz="6600" b="1" smtClean="0">
                <a:latin typeface="Crete Round" panose="02000503050000020004" pitchFamily="2" charset="0"/>
              </a:rPr>
              <a:t>(SVM)</a:t>
            </a:r>
            <a:endParaRPr lang="en-IN" sz="6600" b="1" dirty="0">
              <a:latin typeface="Crete Round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Breadth First Search</a:t>
            </a:r>
          </a:p>
          <a:p>
            <a:r>
              <a:rPr lang="en-IN" dirty="0" smtClean="0"/>
              <a:t>Depth First Search</a:t>
            </a:r>
          </a:p>
          <a:p>
            <a:r>
              <a:rPr lang="en-IN" dirty="0" smtClean="0"/>
              <a:t>Genetic Algorithm</a:t>
            </a:r>
          </a:p>
          <a:p>
            <a:r>
              <a:rPr lang="en-IN" dirty="0" smtClean="0"/>
              <a:t>Decision Tree</a:t>
            </a:r>
          </a:p>
          <a:p>
            <a:r>
              <a:rPr lang="en-IN" dirty="0" smtClean="0"/>
              <a:t>Support Vector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2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eorgia" panose="02040502050405020303" pitchFamily="18" charset="0"/>
              </a:rPr>
              <a:t>Support Vector Machine (SVM) is a method for the classification of both linear and nonlinear data.</a:t>
            </a:r>
          </a:p>
          <a:p>
            <a:r>
              <a:rPr lang="en-GB" dirty="0" smtClean="0">
                <a:latin typeface="Georgia" panose="02040502050405020303" pitchFamily="18" charset="0"/>
              </a:rPr>
              <a:t>Uses a </a:t>
            </a:r>
            <a:r>
              <a:rPr lang="en-GB" dirty="0">
                <a:latin typeface="Georgia" panose="02040502050405020303" pitchFamily="18" charset="0"/>
              </a:rPr>
              <a:t>nonlinear mapping to transform the original training </a:t>
            </a:r>
            <a:r>
              <a:rPr lang="en-GB" dirty="0" smtClean="0">
                <a:latin typeface="Georgia" panose="02040502050405020303" pitchFamily="18" charset="0"/>
              </a:rPr>
              <a:t>data </a:t>
            </a:r>
            <a:r>
              <a:rPr lang="en-IN" dirty="0" smtClean="0">
                <a:latin typeface="Georgia" panose="02040502050405020303" pitchFamily="18" charset="0"/>
              </a:rPr>
              <a:t>into </a:t>
            </a:r>
            <a:r>
              <a:rPr lang="en-IN" dirty="0">
                <a:latin typeface="Georgia" panose="02040502050405020303" pitchFamily="18" charset="0"/>
              </a:rPr>
              <a:t>a higher dimension</a:t>
            </a:r>
            <a:r>
              <a:rPr lang="en-IN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GB" dirty="0">
                <a:latin typeface="Georgia" panose="02040502050405020303" pitchFamily="18" charset="0"/>
              </a:rPr>
              <a:t>Within this new dimension, it searches for the linear </a:t>
            </a:r>
            <a:r>
              <a:rPr lang="en-GB" dirty="0" smtClean="0">
                <a:latin typeface="Georgia" panose="02040502050405020303" pitchFamily="18" charset="0"/>
              </a:rPr>
              <a:t>optimal separating </a:t>
            </a:r>
            <a:r>
              <a:rPr lang="en-GB" dirty="0">
                <a:latin typeface="Georgia" panose="02040502050405020303" pitchFamily="18" charset="0"/>
              </a:rPr>
              <a:t>hyperplane (i.e., a “decision boundary” separating the tuples of one </a:t>
            </a:r>
            <a:r>
              <a:rPr lang="en-GB" dirty="0" smtClean="0">
                <a:latin typeface="Georgia" panose="02040502050405020303" pitchFamily="18" charset="0"/>
              </a:rPr>
              <a:t>class </a:t>
            </a:r>
            <a:r>
              <a:rPr lang="en-IN" dirty="0" smtClean="0">
                <a:latin typeface="Georgia" panose="02040502050405020303" pitchFamily="18" charset="0"/>
              </a:rPr>
              <a:t>from </a:t>
            </a:r>
            <a:r>
              <a:rPr lang="en-IN" dirty="0">
                <a:latin typeface="Georgia" panose="02040502050405020303" pitchFamily="18" charset="0"/>
              </a:rPr>
              <a:t>another</a:t>
            </a:r>
            <a:r>
              <a:rPr lang="en-IN" dirty="0" smtClean="0">
                <a:latin typeface="Georgia" panose="02040502050405020303" pitchFamily="18" charset="0"/>
              </a:rPr>
              <a:t>).</a:t>
            </a:r>
          </a:p>
          <a:p>
            <a:r>
              <a:rPr lang="en-IN" dirty="0">
                <a:latin typeface="Georgia" panose="02040502050405020303" pitchFamily="18" charset="0"/>
              </a:rPr>
              <a:t>The SVM finds </a:t>
            </a:r>
            <a:r>
              <a:rPr lang="en-IN" dirty="0" smtClean="0">
                <a:latin typeface="Georgia" panose="02040502050405020303" pitchFamily="18" charset="0"/>
              </a:rPr>
              <a:t>this </a:t>
            </a:r>
            <a:r>
              <a:rPr lang="en-GB" dirty="0" smtClean="0">
                <a:latin typeface="Georgia" panose="02040502050405020303" pitchFamily="18" charset="0"/>
              </a:rPr>
              <a:t>hyperplane </a:t>
            </a:r>
            <a:r>
              <a:rPr lang="en-GB" dirty="0">
                <a:latin typeface="Georgia" panose="02040502050405020303" pitchFamily="18" charset="0"/>
              </a:rPr>
              <a:t>using </a:t>
            </a:r>
            <a:r>
              <a:rPr lang="en-GB" i="1" dirty="0">
                <a:latin typeface="Georgia" panose="02040502050405020303" pitchFamily="18" charset="0"/>
              </a:rPr>
              <a:t>support vectors </a:t>
            </a:r>
            <a:r>
              <a:rPr lang="en-GB" dirty="0" smtClean="0">
                <a:latin typeface="Georgia" panose="02040502050405020303" pitchFamily="18" charset="0"/>
              </a:rPr>
              <a:t>and </a:t>
            </a:r>
            <a:r>
              <a:rPr lang="en-GB" i="1" dirty="0">
                <a:latin typeface="Georgia" panose="02040502050405020303" pitchFamily="18" charset="0"/>
              </a:rPr>
              <a:t>margins </a:t>
            </a:r>
            <a:r>
              <a:rPr lang="en-GB" dirty="0">
                <a:latin typeface="Georgia" panose="02040502050405020303" pitchFamily="18" charset="0"/>
              </a:rPr>
              <a:t>(defined </a:t>
            </a:r>
            <a:r>
              <a:rPr lang="en-GB" dirty="0" smtClean="0">
                <a:latin typeface="Georgia" panose="02040502050405020303" pitchFamily="18" charset="0"/>
              </a:rPr>
              <a:t>by </a:t>
            </a:r>
            <a:r>
              <a:rPr lang="en-IN" dirty="0" smtClean="0">
                <a:latin typeface="Georgia" panose="02040502050405020303" pitchFamily="18" charset="0"/>
              </a:rPr>
              <a:t>the </a:t>
            </a:r>
            <a:r>
              <a:rPr lang="en-IN" dirty="0">
                <a:latin typeface="Georgia" panose="02040502050405020303" pitchFamily="18" charset="0"/>
              </a:rPr>
              <a:t>support vectors).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33438" y="6111845"/>
            <a:ext cx="71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13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SVM chooses the extreme points/vectors that help in creating the hyperplane</a:t>
            </a:r>
            <a:r>
              <a:rPr lang="en-GB" dirty="0" smtClean="0">
                <a:latin typeface="Georgia" panose="02040502050405020303" pitchFamily="18" charset="0"/>
              </a:rPr>
              <a:t>.</a:t>
            </a:r>
            <a:endParaRPr lang="en-IN" dirty="0" smtClean="0">
              <a:latin typeface="Georgia" panose="020405020504050203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Georgia" panose="02040502050405020303" pitchFamily="18" charset="0"/>
              </a:rPr>
              <a:t>These extreme cases are called as support vectors, and hence algorithm is termed as Support Vector Machine</a:t>
            </a:r>
            <a:r>
              <a:rPr lang="en-GB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GB" dirty="0">
                <a:latin typeface="Georgia" panose="02040502050405020303" pitchFamily="18" charset="0"/>
              </a:rPr>
              <a:t>SVM can be of two types</a:t>
            </a:r>
            <a:r>
              <a:rPr lang="en-GB" dirty="0" smtClean="0">
                <a:latin typeface="Georgia" panose="02040502050405020303" pitchFamily="18" charset="0"/>
              </a:rPr>
              <a:t>:</a:t>
            </a:r>
            <a:endParaRPr lang="en-IN" dirty="0" smtClean="0">
              <a:latin typeface="Georgia" panose="020405020504050203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IN" dirty="0">
                <a:latin typeface="Georgia" panose="02040502050405020303" pitchFamily="18" charset="0"/>
              </a:rPr>
              <a:t>Linear </a:t>
            </a:r>
            <a:r>
              <a:rPr lang="en-IN" dirty="0" smtClean="0">
                <a:latin typeface="Georgia" panose="02040502050405020303" pitchFamily="18" charset="0"/>
              </a:rPr>
              <a:t>SVM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lvl="1"/>
            <a:r>
              <a:rPr lang="en-IN" dirty="0">
                <a:latin typeface="Georgia" panose="02040502050405020303" pitchFamily="18" charset="0"/>
              </a:rPr>
              <a:t>Non-linear SVM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33438" y="6111845"/>
            <a:ext cx="71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14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1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Implementation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13254"/>
                <a:ext cx="10801865" cy="562181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400" b="1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Require</a:t>
                </a: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 X and y loaded with training </a:t>
                </a:r>
                <a:r>
                  <a:rPr lang="en-IN" sz="2400" dirty="0" err="1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labeled</a:t>
                </a: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data,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" panose="020B0609020000020004" pitchFamily="49" charset="0"/>
                      </a:rPr>
                      <m:t>⇐0</m:t>
                    </m:r>
                  </m:oMath>
                </a14:m>
                <a:r>
                  <a:rPr lang="en-IN" sz="2400" b="1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𝛼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" panose="020B0609020000020004" pitchFamily="49" charset="0"/>
                      </a:rPr>
                      <m:t>⇐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" panose="020B0609020000020004" pitchFamily="49" charset="0"/>
                      </a:rPr>
                      <m:t>𝑝𝑎𝑟𝑡𝑖𝑎𝑙𝑙𝑦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" panose="020B0609020000020004" pitchFamily="49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" panose="020B0609020000020004" pitchFamily="49" charset="0"/>
                      </a:rPr>
                      <m:t>𝑡𝑟𝑎𝑖𝑛𝑒𝑑</m:t>
                    </m:r>
                  </m:oMath>
                </a14:m>
                <a:endParaRPr lang="en-IN" sz="2400" b="1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SVM</a:t>
                </a:r>
              </a:p>
              <a:p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" panose="020B0609020000020004" pitchFamily="49" charset="0"/>
                      </a:rPr>
                      <m:t>⇐</m:t>
                    </m:r>
                  </m:oMath>
                </a14:m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some value (let 10)</a:t>
                </a:r>
              </a:p>
              <a:p>
                <a:r>
                  <a:rPr lang="en-IN" sz="2400" b="1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repeat</a:t>
                </a:r>
                <a:endParaRPr lang="en-IN" sz="2400" b="1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</a:t>
                </a:r>
                <a:r>
                  <a:rPr lang="en-IN" sz="2400" b="1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for all</a:t>
                </a: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}, </a:t>
                </a:r>
                <a:r>
                  <a:rPr lang="en-IN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} </a:t>
                </a:r>
                <a:r>
                  <a:rPr lang="en-IN" sz="2400" b="1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do</a:t>
                </a:r>
              </a:p>
              <a:p>
                <a:r>
                  <a:rPr lang="en-IN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240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r>
                  <a:rPr lang="en-IN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</a:t>
                </a:r>
                <a:r>
                  <a:rPr lang="en-IN" sz="2400" b="1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end for</a:t>
                </a:r>
              </a:p>
              <a:p>
                <a:r>
                  <a:rPr lang="en-IN" sz="2400" b="1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until</a:t>
                </a: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no changes in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𝛼</m:t>
                    </m:r>
                  </m:oMath>
                </a14:m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or other resource constraint criteria met</a:t>
                </a:r>
              </a:p>
              <a:p>
                <a:pPr marL="0" indent="0">
                  <a:buNone/>
                </a:pPr>
                <a:r>
                  <a:rPr lang="en-IN" sz="2400" b="1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Ensure: </a:t>
                </a:r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Retain only the support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&gt;0</m:t>
                    </m:r>
                  </m:oMath>
                </a14:m>
                <a:r>
                  <a:rPr lang="en-IN" sz="2400" dirty="0" smtClean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) </a:t>
                </a:r>
                <a:endParaRPr lang="en-IN" sz="2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13254"/>
                <a:ext cx="10801865" cy="5621811"/>
              </a:xfrm>
              <a:blipFill>
                <a:blip r:embed="rId2"/>
                <a:stretch>
                  <a:fillRect l="-847" t="-15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33438" y="6111845"/>
            <a:ext cx="71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15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latin typeface="Crete Round" panose="02000503050000020004" pitchFamily="2" charset="0"/>
              </a:rPr>
              <a:t>Breadth First Search</a:t>
            </a:r>
            <a:endParaRPr lang="en-IN" sz="6600" b="1" dirty="0">
              <a:latin typeface="Crete Round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Breadth first Search is a </a:t>
            </a:r>
            <a:r>
              <a:rPr lang="en-IN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simple graph-search technique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Root node is expanded first, then all the successors of root node are expanded next, then </a:t>
            </a:r>
            <a:r>
              <a:rPr lang="en-IN" dirty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their 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successors, and so on.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All the nodes at a certain depth are expanded first before any nodes at the next level. That’s why it is called “Breadth” First Search.</a:t>
            </a:r>
          </a:p>
          <a:p>
            <a:pPr marL="0" indent="0">
              <a:buNone/>
            </a:pP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00549"/>
            <a:ext cx="10515600" cy="2162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47609" y="5245894"/>
            <a:ext cx="361950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/>
          <p:cNvGrpSpPr/>
          <p:nvPr/>
        </p:nvGrpSpPr>
        <p:grpSpPr>
          <a:xfrm>
            <a:off x="1509055" y="4874998"/>
            <a:ext cx="1085850" cy="1085850"/>
            <a:chOff x="1476375" y="4894048"/>
            <a:chExt cx="1085850" cy="1085850"/>
          </a:xfrm>
        </p:grpSpPr>
        <p:sp>
          <p:nvSpPr>
            <p:cNvPr id="40" name="Rectangle 39"/>
            <p:cNvSpPr/>
            <p:nvPr/>
          </p:nvSpPr>
          <p:spPr>
            <a:xfrm>
              <a:off x="1838325" y="5255998"/>
              <a:ext cx="361950" cy="3619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38325" y="489404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00275" y="52559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76375" y="52559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38325" y="561794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94401" y="4521994"/>
            <a:ext cx="1085850" cy="1447800"/>
            <a:chOff x="1476375" y="4532098"/>
            <a:chExt cx="1085850" cy="1447800"/>
          </a:xfrm>
        </p:grpSpPr>
        <p:sp>
          <p:nvSpPr>
            <p:cNvPr id="46" name="Rectangle 45"/>
            <p:cNvSpPr/>
            <p:nvPr/>
          </p:nvSpPr>
          <p:spPr>
            <a:xfrm>
              <a:off x="183832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38325" y="4894048"/>
              <a:ext cx="361950" cy="3619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0275" y="52559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76375" y="52559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38325" y="561794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76375" y="489404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00275" y="4898017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838325" y="45320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079747" y="4522573"/>
            <a:ext cx="1443810" cy="1447800"/>
            <a:chOff x="1476375" y="4532098"/>
            <a:chExt cx="1443810" cy="1447800"/>
          </a:xfrm>
        </p:grpSpPr>
        <p:sp>
          <p:nvSpPr>
            <p:cNvPr id="55" name="Rectangle 54"/>
            <p:cNvSpPr/>
            <p:nvPr/>
          </p:nvSpPr>
          <p:spPr>
            <a:xfrm>
              <a:off x="183832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38325" y="489404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00275" y="5255998"/>
              <a:ext cx="361950" cy="3619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76375" y="52559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38325" y="561794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76375" y="489404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00275" y="4893254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38325" y="45320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00275" y="561794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58235" y="52559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23053" y="4513048"/>
            <a:ext cx="1443896" cy="1809750"/>
            <a:chOff x="1476289" y="4532098"/>
            <a:chExt cx="1443896" cy="1809750"/>
          </a:xfrm>
        </p:grpSpPr>
        <p:sp>
          <p:nvSpPr>
            <p:cNvPr id="66" name="Rectangle 65"/>
            <p:cNvSpPr/>
            <p:nvPr/>
          </p:nvSpPr>
          <p:spPr>
            <a:xfrm>
              <a:off x="183832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38325" y="489404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0027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76375" y="52559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38325" y="5617948"/>
              <a:ext cx="361950" cy="3619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476375" y="489404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200275" y="4893254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838325" y="45320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00275" y="561794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58235" y="52559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476289" y="5618527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38325" y="59798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366445" y="4502150"/>
            <a:ext cx="1806661" cy="1809750"/>
            <a:chOff x="1113524" y="4532098"/>
            <a:chExt cx="1806661" cy="1809750"/>
          </a:xfrm>
        </p:grpSpPr>
        <p:sp>
          <p:nvSpPr>
            <p:cNvPr id="79" name="Rectangle 78"/>
            <p:cNvSpPr/>
            <p:nvPr/>
          </p:nvSpPr>
          <p:spPr>
            <a:xfrm>
              <a:off x="183832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38325" y="489404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20027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476375" y="5255998"/>
              <a:ext cx="361950" cy="3619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38325" y="561794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76375" y="489404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200275" y="4893254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38325" y="45320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00275" y="561794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58235" y="52559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69939" y="5618527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838325" y="59798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13524" y="5255998"/>
              <a:ext cx="361950" cy="36195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372600" y="4502150"/>
            <a:ext cx="1806661" cy="1809750"/>
            <a:chOff x="1113524" y="4532098"/>
            <a:chExt cx="1806661" cy="1809750"/>
          </a:xfrm>
        </p:grpSpPr>
        <p:sp>
          <p:nvSpPr>
            <p:cNvPr id="94" name="Rectangle 93"/>
            <p:cNvSpPr/>
            <p:nvPr/>
          </p:nvSpPr>
          <p:spPr>
            <a:xfrm>
              <a:off x="183832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38325" y="489404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0027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76375" y="525599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38325" y="5617948"/>
              <a:ext cx="361950" cy="3619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76375" y="489404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00275" y="4893254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838325" y="45320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00275" y="561794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558235" y="52559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79464" y="5618527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838325" y="59798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13524" y="5255998"/>
              <a:ext cx="361950" cy="36195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117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Shallowest unexpanded node is always chosen for expansion.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This is done by using a FIFO queue at the frontier.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Thus new nodes go to the back of the queue, and old ones, which are shallower than the new nodes, get expanded first.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Always checks if the generated nodes are goal node or not.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Using explored set to store all the visited nodes.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Using frontier and explored set we always get the shallowest path in this search algorithm.</a:t>
            </a:r>
            <a:endParaRPr lang="en-IN" dirty="0">
              <a:latin typeface="Georgia" panose="02040502050405020303" pitchFamily="18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2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Implementation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BFS(graph, start, goal)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returns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 solution, or failure</a:t>
            </a: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 ← start state, path-cost = 0</a:t>
            </a:r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initial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goal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node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rontier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FIFO queue with the node </a:t>
            </a: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explored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 empty set</a:t>
            </a:r>
          </a:p>
          <a:p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 do</a:t>
            </a:r>
          </a:p>
          <a:p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isEmpty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(frontier)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failure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node 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←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pop(frontier)  /* shallowest node */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20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explored.add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(node)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child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expand(node)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child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explored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frontier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child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goal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path(start, child)</a:t>
            </a:r>
          </a:p>
          <a:p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</a:t>
            </a:r>
            <a:r>
              <a:rPr lang="en-IN" sz="200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frontier.insert</a:t>
            </a:r>
            <a:r>
              <a:rPr lang="en-IN" sz="200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(child)</a:t>
            </a:r>
            <a:endParaRPr lang="en-IN" sz="1600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3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smtClean="0">
                <a:latin typeface="Crete Round" panose="02000503050000020004" pitchFamily="2" charset="0"/>
              </a:rPr>
              <a:t>Depth First Search</a:t>
            </a:r>
            <a:endParaRPr lang="en-IN" sz="6600" b="1" dirty="0">
              <a:latin typeface="Crete Round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Depth-First Search is a graph-search algorithm.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Always expands the deepest node in the current frontier.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The search proceeds immediately to the deepest level of the search tree, where the nodes have no successors.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After expanding the nodes, they are dropped from the frontier.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So the previous deepest node that still has unexplored successors will expand.</a:t>
            </a:r>
            <a:endParaRPr lang="en-IN" dirty="0" smtClean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4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Chapaza" panose="00000504000000000004" pitchFamily="2" charset="0"/>
              </a:rPr>
              <a:t>Process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hapaza" panose="0000050400000000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The most recent unexpanded node is always chosen for expansion.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This is done by using a LIFO queue at the frontier.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Two versions of DFS are there: graph-search and tree-search depending on whether the explored states are recorded or not.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Graph-search version is complete in finite space.</a:t>
            </a:r>
          </a:p>
          <a:p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DFS is </a:t>
            </a:r>
            <a:r>
              <a:rPr lang="en-IN" dirty="0" err="1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nonoptimal</a:t>
            </a:r>
            <a:r>
              <a:rPr lang="en-IN" dirty="0" smtClean="0">
                <a:latin typeface="Georgia" panose="020405020504050203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53800" y="6111845"/>
            <a:ext cx="49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5</a:t>
            </a:r>
            <a:endParaRPr lang="en-IN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1395</Words>
  <Application>Microsoft Office PowerPoint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Cascadia Code</vt:lpstr>
      <vt:lpstr>Cascadia Code SemiBold</vt:lpstr>
      <vt:lpstr>Chapaza</vt:lpstr>
      <vt:lpstr>Crete Round</vt:lpstr>
      <vt:lpstr>Crimson</vt:lpstr>
      <vt:lpstr>Georgia</vt:lpstr>
      <vt:lpstr>Office Theme</vt:lpstr>
      <vt:lpstr>Subhranil Sarkar</vt:lpstr>
      <vt:lpstr>Index</vt:lpstr>
      <vt:lpstr>Breadth First Search</vt:lpstr>
      <vt:lpstr>Process</vt:lpstr>
      <vt:lpstr>Process</vt:lpstr>
      <vt:lpstr>Implementation</vt:lpstr>
      <vt:lpstr>Depth First Search</vt:lpstr>
      <vt:lpstr>Process</vt:lpstr>
      <vt:lpstr>Process</vt:lpstr>
      <vt:lpstr>Implementation</vt:lpstr>
      <vt:lpstr>Genetic Algorithm</vt:lpstr>
      <vt:lpstr>Process</vt:lpstr>
      <vt:lpstr>Process</vt:lpstr>
      <vt:lpstr>Implementation</vt:lpstr>
      <vt:lpstr>Decision Tree</vt:lpstr>
      <vt:lpstr>Process</vt:lpstr>
      <vt:lpstr>Process</vt:lpstr>
      <vt:lpstr>Implementation</vt:lpstr>
      <vt:lpstr>Support Vector Machine (SVM)</vt:lpstr>
      <vt:lpstr>Process</vt:lpstr>
      <vt:lpstr>Process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</dc:title>
  <dc:creator>Subhranil Sarkar</dc:creator>
  <cp:lastModifiedBy>Subhranil Sarkar</cp:lastModifiedBy>
  <cp:revision>48</cp:revision>
  <dcterms:created xsi:type="dcterms:W3CDTF">2022-08-29T14:47:04Z</dcterms:created>
  <dcterms:modified xsi:type="dcterms:W3CDTF">2022-09-09T18:03:35Z</dcterms:modified>
</cp:coreProperties>
</file>