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charset="0"/>
      <p:regular r:id="rId28"/>
      <p:bold r:id="rId29"/>
      <p:italic r:id="rId30"/>
      <p:boldItalic r:id="rId31"/>
    </p:embeddedFont>
    <p:embeddedFont>
      <p:font typeface="Fira Sans Extra Condensed Medium" charset="0"/>
      <p:regular r:id="rId32"/>
      <p:bold r:id="rId33"/>
      <p:italic r:id="rId34"/>
      <p:boldItalic r:id="rId35"/>
    </p:embeddedFont>
    <p:embeddedFont>
      <p:font typeface="Staatliches" charset="0"/>
      <p:regular r:id="rId36"/>
    </p:embeddedFont>
    <p:embeddedFont>
      <p:font typeface="Pacifico"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3C01E23-CDBC-4D14-BEC6-03BF96D5778B}">
  <a:tblStyle styleId="{33C01E23-CDBC-4D14-BEC6-03BF96D577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E5C25A9-EDF1-47F6-A92D-33BCC577551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e9dae0bbf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e9dae0bbf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e9dae0bbf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9dae0bbf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de482da41_0_3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de482da41_0_3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fde482da4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fde482da4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e9dae0bbf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e9dae0bbf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fde482da41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fde482da4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06a7ffc1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06a7ffc1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fde482da41_0_2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fde482da41_0_2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e9dae0bbf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e9dae0bbf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fde482da41_2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fde482da41_2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fde482da41_0_3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fde482da41_0_3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e9dae0bbf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e9dae0bb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e9dae0bbfd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e9dae0bbf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fde482da41_0_3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fde482da41_0_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0878d5eb1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0878d5eb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880c28a5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880c28a5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880c28a5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880c28a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6a30a37e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6a30a37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9dae0bbf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9dae0bb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fde482da41_0_3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fde482da41_0_3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9dae0bbf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9dae0bbf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de482da41_0_1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de482da41_0_1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Po-TIoCICu19T5NoV5g8KOGxkDgoCHpr/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lJR6Z-aVCFMAfWahGd641K07YotejmE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5DkEoUvvsmjbdSMJq0P88x2uI0KsCkic"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jmcauley.ucsd.edu/data/amaz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fKixe8uSD-BWt12Avw2gKd-V8bsL5Z1W"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0"/>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rmAutofit/>
          </a:bodyPr>
          <a:lstStyle/>
          <a:p>
            <a:pPr marL="0" lvl="0" indent="0" algn="l" rtl="0">
              <a:spcBef>
                <a:spcPts val="0"/>
              </a:spcBef>
              <a:spcAft>
                <a:spcPts val="0"/>
              </a:spcAft>
              <a:buNone/>
            </a:pPr>
            <a:r>
              <a:rPr lang="en" sz="3300" b="1">
                <a:latin typeface="Times New Roman"/>
                <a:ea typeface="Times New Roman"/>
                <a:cs typeface="Times New Roman"/>
                <a:sym typeface="Times New Roman"/>
              </a:rPr>
              <a:t>                        Capstone Project </a:t>
            </a:r>
            <a:r>
              <a:rPr lang="en" b="1">
                <a:latin typeface="Times New Roman"/>
                <a:ea typeface="Times New Roman"/>
                <a:cs typeface="Times New Roman"/>
                <a:sym typeface="Times New Roman"/>
              </a:rPr>
              <a:t/>
            </a:r>
            <a:br>
              <a:rPr lang="en" b="1">
                <a:latin typeface="Times New Roman"/>
                <a:ea typeface="Times New Roman"/>
                <a:cs typeface="Times New Roman"/>
                <a:sym typeface="Times New Roman"/>
              </a:rPr>
            </a:br>
            <a:r>
              <a:rPr lang="en" b="1">
                <a:latin typeface="Times New Roman"/>
                <a:ea typeface="Times New Roman"/>
                <a:cs typeface="Times New Roman"/>
                <a:sym typeface="Times New Roman"/>
              </a:rPr>
              <a:t>         </a:t>
            </a:r>
            <a:r>
              <a:rPr lang="en" sz="3000" b="1">
                <a:latin typeface="Times New Roman"/>
                <a:ea typeface="Times New Roman"/>
                <a:cs typeface="Times New Roman"/>
                <a:sym typeface="Times New Roman"/>
              </a:rPr>
              <a:t>Amazon Product Review Analysis</a:t>
            </a:r>
            <a:endParaRPr sz="3000" b="1">
              <a:latin typeface="Times New Roman"/>
              <a:ea typeface="Times New Roman"/>
              <a:cs typeface="Times New Roman"/>
              <a:sym typeface="Times New Roman"/>
            </a:endParaRPr>
          </a:p>
          <a:p>
            <a:pPr marL="0" lvl="0" indent="0" algn="ctr" rtl="0">
              <a:spcBef>
                <a:spcPts val="0"/>
              </a:spcBef>
              <a:spcAft>
                <a:spcPts val="0"/>
              </a:spcAft>
              <a:buNone/>
            </a:pPr>
            <a:r>
              <a:rPr lang="en" sz="2700" b="1">
                <a:latin typeface="Times New Roman"/>
                <a:ea typeface="Times New Roman"/>
                <a:cs typeface="Times New Roman"/>
                <a:sym typeface="Times New Roman"/>
              </a:rPr>
              <a:t>Prime Pantry Data</a:t>
            </a:r>
            <a:endParaRPr sz="27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571750"/>
            <a:ext cx="8520600" cy="2076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900">
                <a:latin typeface="Times New Roman"/>
                <a:ea typeface="Times New Roman"/>
                <a:cs typeface="Times New Roman"/>
                <a:sym typeface="Times New Roman"/>
              </a:rPr>
              <a:t>                                                      </a:t>
            </a:r>
            <a:r>
              <a:rPr lang="en" sz="2000">
                <a:solidFill>
                  <a:schemeClr val="dk1"/>
                </a:solidFill>
                <a:latin typeface="Times New Roman"/>
                <a:ea typeface="Times New Roman"/>
                <a:cs typeface="Times New Roman"/>
                <a:sym typeface="Times New Roman"/>
              </a:rPr>
              <a:t>Under Guidance Of</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                                                      Dr. Amit Kumar</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Presented By : </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Sania Inamdar       Subhranil Mondal       Tejaswini Dhangar      Yash Singh </a:t>
            </a:r>
            <a:r>
              <a:rPr lang="en"/>
              <a:t>                                                                        </a:t>
            </a:r>
            <a:endParaRPr/>
          </a:p>
        </p:txBody>
      </p:sp>
      <p:sp>
        <p:nvSpPr>
          <p:cNvPr id="56" name="Google Shape;56;p13"/>
          <p:cNvSpPr/>
          <p:nvPr/>
        </p:nvSpPr>
        <p:spPr>
          <a:xfrm>
            <a:off x="1687133" y="4187667"/>
            <a:ext cx="111000" cy="118500"/>
          </a:xfrm>
          <a:prstGeom prst="flowChartConnector">
            <a:avLst/>
          </a:pr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526584" y="4194153"/>
            <a:ext cx="111000" cy="118500"/>
          </a:xfrm>
          <a:prstGeom prst="flowChartConnector">
            <a:avLst/>
          </a:pr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4401" y="4181183"/>
            <a:ext cx="111000" cy="118500"/>
          </a:xfrm>
          <a:prstGeom prst="flowChartConnector">
            <a:avLst/>
          </a:pr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278775" y="167850"/>
            <a:ext cx="8448000" cy="54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                              </a:t>
            </a:r>
            <a:r>
              <a:rPr lang="en" sz="2400" b="1">
                <a:solidFill>
                  <a:schemeClr val="dk1"/>
                </a:solidFill>
                <a:latin typeface="Times New Roman"/>
                <a:ea typeface="Times New Roman"/>
                <a:cs typeface="Times New Roman"/>
                <a:sym typeface="Times New Roman"/>
              </a:rPr>
              <a:t>Hyperparameter Tuning</a:t>
            </a:r>
            <a:endParaRPr sz="2400" b="1">
              <a:solidFill>
                <a:schemeClr val="dk1"/>
              </a:solidFill>
              <a:latin typeface="Times New Roman"/>
              <a:ea typeface="Times New Roman"/>
              <a:cs typeface="Times New Roman"/>
              <a:sym typeface="Times New Roman"/>
            </a:endParaRPr>
          </a:p>
        </p:txBody>
      </p:sp>
      <p:sp>
        <p:nvSpPr>
          <p:cNvPr id="201" name="Google Shape;201;p22"/>
          <p:cNvSpPr txBox="1">
            <a:spLocks noGrp="1"/>
          </p:cNvSpPr>
          <p:nvPr>
            <p:ph type="body" idx="1"/>
          </p:nvPr>
        </p:nvSpPr>
        <p:spPr>
          <a:xfrm>
            <a:off x="186500" y="866725"/>
            <a:ext cx="8286000" cy="104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According to model evaluation </a:t>
            </a:r>
            <a:r>
              <a:rPr lang="en" sz="1400" b="1">
                <a:solidFill>
                  <a:schemeClr val="dk1"/>
                </a:solidFill>
                <a:latin typeface="Times New Roman"/>
                <a:ea typeface="Times New Roman"/>
                <a:cs typeface="Times New Roman"/>
                <a:sym typeface="Times New Roman"/>
              </a:rPr>
              <a:t>Logistic Regression</a:t>
            </a:r>
            <a:r>
              <a:rPr lang="en" sz="1400">
                <a:solidFill>
                  <a:schemeClr val="dk1"/>
                </a:solidFill>
                <a:latin typeface="Times New Roman"/>
                <a:ea typeface="Times New Roman"/>
                <a:cs typeface="Times New Roman"/>
                <a:sym typeface="Times New Roman"/>
              </a:rPr>
              <a:t> gives us better </a:t>
            </a:r>
            <a:r>
              <a:rPr lang="en" sz="1400" b="1">
                <a:solidFill>
                  <a:schemeClr val="dk1"/>
                </a:solidFill>
                <a:latin typeface="Times New Roman"/>
                <a:ea typeface="Times New Roman"/>
                <a:cs typeface="Times New Roman"/>
                <a:sym typeface="Times New Roman"/>
              </a:rPr>
              <a:t>accuracy &amp; F1 score</a:t>
            </a:r>
            <a:r>
              <a:rPr lang="en" sz="1400">
                <a:solidFill>
                  <a:schemeClr val="dk1"/>
                </a:solidFill>
                <a:latin typeface="Times New Roman"/>
                <a:ea typeface="Times New Roman"/>
                <a:cs typeface="Times New Roman"/>
                <a:sym typeface="Times New Roman"/>
              </a:rPr>
              <a:t> compared to others.</a:t>
            </a:r>
            <a:endParaRPr sz="14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Considering </a:t>
            </a:r>
            <a:r>
              <a:rPr lang="en" sz="1400" b="1">
                <a:solidFill>
                  <a:schemeClr val="dk1"/>
                </a:solidFill>
                <a:latin typeface="Times New Roman"/>
                <a:ea typeface="Times New Roman"/>
                <a:cs typeface="Times New Roman"/>
                <a:sym typeface="Times New Roman"/>
              </a:rPr>
              <a:t>L1,L2</a:t>
            </a:r>
            <a:r>
              <a:rPr lang="en" sz="1400">
                <a:solidFill>
                  <a:schemeClr val="dk1"/>
                </a:solidFill>
                <a:latin typeface="Times New Roman"/>
                <a:ea typeface="Times New Roman"/>
                <a:cs typeface="Times New Roman"/>
                <a:sym typeface="Times New Roman"/>
              </a:rPr>
              <a:t> penalties and logarithmically spaced </a:t>
            </a:r>
            <a:r>
              <a:rPr lang="en" sz="1400" b="1">
                <a:solidFill>
                  <a:schemeClr val="dk1"/>
                </a:solidFill>
                <a:latin typeface="Times New Roman"/>
                <a:ea typeface="Times New Roman"/>
                <a:cs typeface="Times New Roman"/>
                <a:sym typeface="Times New Roman"/>
              </a:rPr>
              <a:t>C values</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are applying Grid search cv on this.</a:t>
            </a:r>
            <a:endParaRPr sz="1400">
              <a:solidFill>
                <a:schemeClr val="dk1"/>
              </a:solidFill>
              <a:latin typeface="Times New Roman"/>
              <a:ea typeface="Times New Roman"/>
              <a:cs typeface="Times New Roman"/>
              <a:sym typeface="Times New Roman"/>
            </a:endParaRPr>
          </a:p>
        </p:txBody>
      </p:sp>
      <p:sp>
        <p:nvSpPr>
          <p:cNvPr id="202" name="Google Shape;202;p22"/>
          <p:cNvSpPr txBox="1">
            <a:spLocks noGrp="1"/>
          </p:cNvSpPr>
          <p:nvPr>
            <p:ph type="body" idx="4294967295"/>
          </p:nvPr>
        </p:nvSpPr>
        <p:spPr>
          <a:xfrm flipH="1">
            <a:off x="8721800" y="4329350"/>
            <a:ext cx="9900" cy="2757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1200"/>
              </a:spcAft>
              <a:buNone/>
            </a:pPr>
            <a:endParaRPr sz="1100">
              <a:latin typeface="Times New Roman"/>
              <a:ea typeface="Times New Roman"/>
              <a:cs typeface="Times New Roman"/>
              <a:sym typeface="Times New Roman"/>
            </a:endParaRPr>
          </a:p>
        </p:txBody>
      </p:sp>
      <p:sp>
        <p:nvSpPr>
          <p:cNvPr id="203" name="Google Shape;20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pic>
        <p:nvPicPr>
          <p:cNvPr id="204" name="Google Shape;204;p22"/>
          <p:cNvPicPr preferRelativeResize="0"/>
          <p:nvPr/>
        </p:nvPicPr>
        <p:blipFill rotWithShape="1">
          <a:blip r:embed="rId3">
            <a:alphaModFix/>
          </a:blip>
          <a:srcRect l="29398" t="21652" r="30179" b="41666"/>
          <a:stretch/>
        </p:blipFill>
        <p:spPr>
          <a:xfrm>
            <a:off x="186500" y="2469375"/>
            <a:ext cx="5069074" cy="2587451"/>
          </a:xfrm>
          <a:prstGeom prst="rect">
            <a:avLst/>
          </a:prstGeom>
          <a:noFill/>
          <a:ln>
            <a:noFill/>
          </a:ln>
        </p:spPr>
      </p:pic>
      <p:pic>
        <p:nvPicPr>
          <p:cNvPr id="205" name="Google Shape;205;p22"/>
          <p:cNvPicPr preferRelativeResize="0"/>
          <p:nvPr/>
        </p:nvPicPr>
        <p:blipFill rotWithShape="1">
          <a:blip r:embed="rId3">
            <a:alphaModFix/>
          </a:blip>
          <a:srcRect l="30107" t="65410" r="48337" b="19323"/>
          <a:stretch/>
        </p:blipFill>
        <p:spPr>
          <a:xfrm>
            <a:off x="5361622" y="2496475"/>
            <a:ext cx="3465552" cy="1380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917675" y="213325"/>
            <a:ext cx="7567500" cy="635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chemeClr val="dk1"/>
                </a:solidFill>
                <a:latin typeface="Times New Roman"/>
                <a:ea typeface="Times New Roman"/>
                <a:cs typeface="Times New Roman"/>
                <a:sym typeface="Times New Roman"/>
              </a:rPr>
              <a:t>                 </a:t>
            </a:r>
            <a:r>
              <a:rPr lang="en" sz="2500" b="1">
                <a:solidFill>
                  <a:schemeClr val="dk1"/>
                </a:solidFill>
                <a:latin typeface="Times New Roman"/>
                <a:ea typeface="Times New Roman"/>
                <a:cs typeface="Times New Roman"/>
                <a:sym typeface="Times New Roman"/>
              </a:rPr>
              <a:t>Prediction on Random Data</a:t>
            </a:r>
            <a:endParaRPr sz="2500" b="1">
              <a:solidFill>
                <a:schemeClr val="dk1"/>
              </a:solidFill>
              <a:latin typeface="Times New Roman"/>
              <a:ea typeface="Times New Roman"/>
              <a:cs typeface="Times New Roman"/>
              <a:sym typeface="Times New Roman"/>
            </a:endParaRPr>
          </a:p>
        </p:txBody>
      </p:sp>
      <p:sp>
        <p:nvSpPr>
          <p:cNvPr id="211" name="Google Shape;211;p23"/>
          <p:cNvSpPr txBox="1">
            <a:spLocks noGrp="1"/>
          </p:cNvSpPr>
          <p:nvPr>
            <p:ph type="body" idx="1"/>
          </p:nvPr>
        </p:nvSpPr>
        <p:spPr>
          <a:xfrm>
            <a:off x="0" y="1079450"/>
            <a:ext cx="9258300" cy="11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latin typeface="Times New Roman"/>
                <a:ea typeface="Times New Roman"/>
                <a:cs typeface="Times New Roman"/>
                <a:sym typeface="Times New Roman"/>
              </a:rPr>
              <a:t>After hyper parameter tuning as our model getting </a:t>
            </a:r>
            <a:r>
              <a:rPr lang="en" sz="1400" b="1">
                <a:solidFill>
                  <a:schemeClr val="dk1"/>
                </a:solidFill>
                <a:latin typeface="Times New Roman"/>
                <a:ea typeface="Times New Roman"/>
                <a:cs typeface="Times New Roman"/>
                <a:sym typeface="Times New Roman"/>
              </a:rPr>
              <a:t>95% accuracy</a:t>
            </a:r>
            <a:r>
              <a:rPr lang="en" sz="1400">
                <a:solidFill>
                  <a:schemeClr val="dk1"/>
                </a:solidFill>
                <a:latin typeface="Times New Roman"/>
                <a:ea typeface="Times New Roman"/>
                <a:cs typeface="Times New Roman"/>
                <a:sym typeface="Times New Roman"/>
              </a:rPr>
              <a:t>. So here we are testing our model on random data.</a:t>
            </a:r>
            <a:endParaRPr sz="1400">
              <a:solidFill>
                <a:schemeClr val="dk1"/>
              </a:solidFill>
              <a:latin typeface="Times New Roman"/>
              <a:ea typeface="Times New Roman"/>
              <a:cs typeface="Times New Roman"/>
              <a:sym typeface="Times New Roman"/>
            </a:endParaRPr>
          </a:p>
          <a:p>
            <a:pPr marL="0" lvl="0" indent="0" algn="ctr" rtl="0">
              <a:spcBef>
                <a:spcPts val="12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212" name="Google Shape;21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graphicFrame>
        <p:nvGraphicFramePr>
          <p:cNvPr id="213" name="Google Shape;213;p23"/>
          <p:cNvGraphicFramePr/>
          <p:nvPr/>
        </p:nvGraphicFramePr>
        <p:xfrm>
          <a:off x="845400" y="1731775"/>
          <a:ext cx="3000000" cy="3000000"/>
        </p:xfrm>
        <a:graphic>
          <a:graphicData uri="http://schemas.openxmlformats.org/drawingml/2006/table">
            <a:tbl>
              <a:tblPr>
                <a:noFill/>
                <a:tableStyleId>{33C01E23-CDBC-4D14-BEC6-03BF96D5778B}</a:tableStyleId>
              </a:tblPr>
              <a:tblGrid>
                <a:gridCol w="7567500"/>
              </a:tblGrid>
              <a:tr h="8788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Review 1 :</a:t>
                      </a:r>
                      <a:r>
                        <a:rPr lang="en">
                          <a:latin typeface="Times New Roman"/>
                          <a:ea typeface="Times New Roman"/>
                          <a:cs typeface="Times New Roman"/>
                          <a:sym typeface="Times New Roman"/>
                        </a:rPr>
                        <a:t> </a:t>
                      </a:r>
                      <a:r>
                        <a:rPr lang="en" sz="1300">
                          <a:solidFill>
                            <a:schemeClr val="dk1"/>
                          </a:solidFill>
                          <a:highlight>
                            <a:srgbClr val="FFFFFE"/>
                          </a:highlight>
                          <a:latin typeface="Times New Roman"/>
                          <a:ea typeface="Times New Roman"/>
                          <a:cs typeface="Times New Roman"/>
                          <a:sym typeface="Times New Roman"/>
                        </a:rPr>
                        <a:t>Taste not to be believed. Buy a box for my office every week</a:t>
                      </a:r>
                      <a:endParaRPr sz="13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highlight>
                            <a:srgbClr val="FFFFFE"/>
                          </a:highlight>
                          <a:latin typeface="Times New Roman"/>
                          <a:ea typeface="Times New Roman"/>
                          <a:cs typeface="Times New Roman"/>
                          <a:sym typeface="Times New Roman"/>
                        </a:rPr>
                        <a:t>Prediction 1:</a:t>
                      </a:r>
                      <a:r>
                        <a:rPr lang="en">
                          <a:solidFill>
                            <a:schemeClr val="dk1"/>
                          </a:solidFill>
                          <a:highlight>
                            <a:srgbClr val="FFFFFE"/>
                          </a:highlight>
                          <a:latin typeface="Times New Roman"/>
                          <a:ea typeface="Times New Roman"/>
                          <a:cs typeface="Times New Roman"/>
                          <a:sym typeface="Times New Roman"/>
                        </a:rPr>
                        <a:t>  </a:t>
                      </a:r>
                      <a:r>
                        <a:rPr lang="en" b="1">
                          <a:solidFill>
                            <a:schemeClr val="dk1"/>
                          </a:solidFill>
                          <a:highlight>
                            <a:srgbClr val="FFFFFE"/>
                          </a:highlight>
                          <a:latin typeface="Times New Roman"/>
                          <a:ea typeface="Times New Roman"/>
                          <a:cs typeface="Times New Roman"/>
                          <a:sym typeface="Times New Roman"/>
                        </a:rPr>
                        <a:t> </a:t>
                      </a:r>
                      <a:r>
                        <a:rPr lang="en" sz="1300" b="1">
                          <a:solidFill>
                            <a:srgbClr val="FF0000"/>
                          </a:solidFill>
                          <a:highlight>
                            <a:srgbClr val="FFFFFE"/>
                          </a:highlight>
                          <a:latin typeface="Times New Roman"/>
                          <a:ea typeface="Times New Roman"/>
                          <a:cs typeface="Times New Roman"/>
                          <a:sym typeface="Times New Roman"/>
                        </a:rPr>
                        <a:t>Negative</a:t>
                      </a:r>
                      <a:endParaRPr sz="1300" b="1">
                        <a:solidFill>
                          <a:srgbClr val="FF0000"/>
                        </a:solidFill>
                        <a:highlight>
                          <a:srgbClr val="FFFFFE"/>
                        </a:highlight>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130202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Review 2 :</a:t>
                      </a:r>
                      <a:r>
                        <a:rPr lang="en">
                          <a:latin typeface="Times New Roman"/>
                          <a:ea typeface="Times New Roman"/>
                          <a:cs typeface="Times New Roman"/>
                          <a:sym typeface="Times New Roman"/>
                        </a:rPr>
                        <a:t> </a:t>
                      </a:r>
                      <a:r>
                        <a:rPr lang="en" sz="1300">
                          <a:solidFill>
                            <a:schemeClr val="dk1"/>
                          </a:solidFill>
                          <a:highlight>
                            <a:srgbClr val="FFFFFE"/>
                          </a:highlight>
                          <a:latin typeface="Times New Roman"/>
                          <a:ea typeface="Times New Roman"/>
                          <a:cs typeface="Times New Roman"/>
                          <a:sym typeface="Times New Roman"/>
                        </a:rPr>
                        <a:t>These are delicious and healthy snacks!  I with they were more affordable because they're really tasty and convenient.  I purchased these because they're lower in sugar than many other brands and really enjoy them.</a:t>
                      </a:r>
                      <a:endParaRPr sz="13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Prediction 2 :</a:t>
                      </a:r>
                      <a:r>
                        <a:rPr lang="en">
                          <a:latin typeface="Times New Roman"/>
                          <a:ea typeface="Times New Roman"/>
                          <a:cs typeface="Times New Roman"/>
                          <a:sym typeface="Times New Roman"/>
                        </a:rPr>
                        <a:t>   </a:t>
                      </a:r>
                      <a:r>
                        <a:rPr lang="en" sz="1300" b="1">
                          <a:solidFill>
                            <a:srgbClr val="38761D"/>
                          </a:solidFill>
                          <a:latin typeface="Times New Roman"/>
                          <a:ea typeface="Times New Roman"/>
                          <a:cs typeface="Times New Roman"/>
                          <a:sym typeface="Times New Roman"/>
                        </a:rPr>
                        <a:t>Positive</a:t>
                      </a:r>
                      <a:endParaRPr sz="1300" b="1">
                        <a:solidFill>
                          <a:srgbClr val="38761D"/>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10904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Review 3 :</a:t>
                      </a:r>
                      <a:r>
                        <a:rPr lang="en">
                          <a:latin typeface="Times New Roman"/>
                          <a:ea typeface="Times New Roman"/>
                          <a:cs typeface="Times New Roman"/>
                          <a:sym typeface="Times New Roman"/>
                        </a:rPr>
                        <a:t> </a:t>
                      </a:r>
                      <a:r>
                        <a:rPr lang="en" sz="1300">
                          <a:solidFill>
                            <a:schemeClr val="dk1"/>
                          </a:solidFill>
                          <a:highlight>
                            <a:srgbClr val="FFFFFE"/>
                          </a:highlight>
                          <a:latin typeface="Times New Roman"/>
                          <a:ea typeface="Times New Roman"/>
                          <a:cs typeface="Times New Roman"/>
                          <a:sym typeface="Times New Roman"/>
                        </a:rPr>
                        <a:t>Excellent. Only complaint is they stick to the wrapper and are hard to remove. But taste and nutrition are great.</a:t>
                      </a:r>
                      <a:endParaRPr sz="13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Prediction 3 :</a:t>
                      </a:r>
                      <a:r>
                        <a:rPr lang="en">
                          <a:latin typeface="Times New Roman"/>
                          <a:ea typeface="Times New Roman"/>
                          <a:cs typeface="Times New Roman"/>
                          <a:sym typeface="Times New Roman"/>
                        </a:rPr>
                        <a:t>   </a:t>
                      </a:r>
                      <a:r>
                        <a:rPr lang="en" sz="1300" b="1">
                          <a:solidFill>
                            <a:srgbClr val="BF9000"/>
                          </a:solidFill>
                          <a:latin typeface="Times New Roman"/>
                          <a:ea typeface="Times New Roman"/>
                          <a:cs typeface="Times New Roman"/>
                          <a:sym typeface="Times New Roman"/>
                        </a:rPr>
                        <a:t>Neutral</a:t>
                      </a:r>
                      <a:endParaRPr sz="1300" b="1">
                        <a:solidFill>
                          <a:srgbClr val="BF9000"/>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245075" y="1712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Clustering Analysis</a:t>
            </a:r>
            <a:endParaRPr b="1">
              <a:latin typeface="Times New Roman"/>
              <a:ea typeface="Times New Roman"/>
              <a:cs typeface="Times New Roman"/>
              <a:sym typeface="Times New Roman"/>
            </a:endParaRPr>
          </a:p>
        </p:txBody>
      </p:sp>
      <p:sp>
        <p:nvSpPr>
          <p:cNvPr id="219" name="Google Shape;219;p24"/>
          <p:cNvSpPr txBox="1">
            <a:spLocks noGrp="1"/>
          </p:cNvSpPr>
          <p:nvPr>
            <p:ph type="body" idx="1"/>
          </p:nvPr>
        </p:nvSpPr>
        <p:spPr>
          <a:xfrm>
            <a:off x="145925" y="858475"/>
            <a:ext cx="8875500" cy="76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8">
                <a:solidFill>
                  <a:srgbClr val="202124"/>
                </a:solidFill>
                <a:highlight>
                  <a:srgbClr val="FFFFFF"/>
                </a:highlight>
                <a:latin typeface="Times New Roman"/>
                <a:ea typeface="Times New Roman"/>
                <a:cs typeface="Times New Roman"/>
                <a:sym typeface="Times New Roman"/>
              </a:rPr>
              <a:t>      </a:t>
            </a:r>
            <a:r>
              <a:rPr lang="en" sz="1408" b="1">
                <a:solidFill>
                  <a:srgbClr val="202124"/>
                </a:solidFill>
                <a:highlight>
                  <a:srgbClr val="FFFFFF"/>
                </a:highlight>
                <a:latin typeface="Times New Roman"/>
                <a:ea typeface="Times New Roman"/>
                <a:cs typeface="Times New Roman"/>
                <a:sym typeface="Times New Roman"/>
              </a:rPr>
              <a:t>Objective: </a:t>
            </a:r>
            <a:r>
              <a:rPr lang="en" sz="1408">
                <a:solidFill>
                  <a:srgbClr val="202124"/>
                </a:solidFill>
                <a:highlight>
                  <a:srgbClr val="FFFFFF"/>
                </a:highlight>
                <a:latin typeface="Times New Roman"/>
                <a:ea typeface="Times New Roman"/>
                <a:cs typeface="Times New Roman"/>
                <a:sym typeface="Times New Roman"/>
              </a:rPr>
              <a:t>The main objective of clustering is to identify the products which are performing best, average and worst.</a:t>
            </a:r>
            <a:endParaRPr sz="1208">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408">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Clr>
                <a:schemeClr val="dk1"/>
              </a:buClr>
              <a:buSzPts val="1100"/>
              <a:buFont typeface="Arial"/>
              <a:buNone/>
            </a:pPr>
            <a:r>
              <a:rPr lang="en" sz="1200" u="sng">
                <a:solidFill>
                  <a:schemeClr val="hlink"/>
                </a:solidFill>
                <a:highlight>
                  <a:schemeClr val="lt1"/>
                </a:highlight>
                <a:latin typeface="Times New Roman"/>
                <a:ea typeface="Times New Roman"/>
                <a:cs typeface="Times New Roman"/>
                <a:sym typeface="Times New Roman"/>
                <a:hlinkClick r:id="rId3"/>
              </a:rPr>
              <a:t>Clustering Analysis</a:t>
            </a: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1200"/>
              </a:spcAft>
              <a:buNone/>
            </a:pPr>
            <a:endParaRPr sz="1400">
              <a:latin typeface="Times New Roman"/>
              <a:ea typeface="Times New Roman"/>
              <a:cs typeface="Times New Roman"/>
              <a:sym typeface="Times New Roman"/>
            </a:endParaRPr>
          </a:p>
        </p:txBody>
      </p:sp>
      <p:sp>
        <p:nvSpPr>
          <p:cNvPr id="220" name="Google Shape;220;p24"/>
          <p:cNvSpPr/>
          <p:nvPr/>
        </p:nvSpPr>
        <p:spPr>
          <a:xfrm>
            <a:off x="2164963" y="22481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21" name="Google Shape;221;p24"/>
          <p:cNvGrpSpPr/>
          <p:nvPr/>
        </p:nvGrpSpPr>
        <p:grpSpPr>
          <a:xfrm>
            <a:off x="571536" y="1957150"/>
            <a:ext cx="1755000" cy="1897977"/>
            <a:chOff x="571536" y="1957150"/>
            <a:chExt cx="1755000" cy="1897977"/>
          </a:xfrm>
        </p:grpSpPr>
        <p:sp>
          <p:nvSpPr>
            <p:cNvPr id="222" name="Google Shape;222;p24"/>
            <p:cNvSpPr/>
            <p:nvPr/>
          </p:nvSpPr>
          <p:spPr>
            <a:xfrm>
              <a:off x="11518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p:nvPr/>
          </p:nvSpPr>
          <p:spPr>
            <a:xfrm>
              <a:off x="123063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1</a:t>
              </a:r>
              <a:endParaRPr b="1">
                <a:solidFill>
                  <a:schemeClr val="dk1"/>
                </a:solidFill>
                <a:latin typeface="Roboto"/>
                <a:ea typeface="Roboto"/>
                <a:cs typeface="Roboto"/>
                <a:sym typeface="Roboto"/>
              </a:endParaRPr>
            </a:p>
          </p:txBody>
        </p:sp>
        <p:sp>
          <p:nvSpPr>
            <p:cNvPr id="224" name="Google Shape;224;p24"/>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Feature Selection</a:t>
              </a:r>
              <a:endParaRPr sz="1000" b="1">
                <a:solidFill>
                  <a:schemeClr val="dk1"/>
                </a:solidFill>
                <a:latin typeface="Roboto"/>
                <a:ea typeface="Roboto"/>
                <a:cs typeface="Roboto"/>
                <a:sym typeface="Roboto"/>
              </a:endParaRPr>
            </a:p>
          </p:txBody>
        </p:sp>
        <p:sp>
          <p:nvSpPr>
            <p:cNvPr id="225" name="Google Shape;225;p24"/>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Selecting the columns for cluster formation</a:t>
              </a:r>
              <a:endParaRPr sz="800">
                <a:solidFill>
                  <a:schemeClr val="dk1"/>
                </a:solidFill>
                <a:latin typeface="Roboto"/>
                <a:ea typeface="Roboto"/>
                <a:cs typeface="Roboto"/>
                <a:sym typeface="Roboto"/>
              </a:endParaRPr>
            </a:p>
          </p:txBody>
        </p:sp>
      </p:grpSp>
      <p:grpSp>
        <p:nvGrpSpPr>
          <p:cNvPr id="226" name="Google Shape;226;p24"/>
          <p:cNvGrpSpPr/>
          <p:nvPr/>
        </p:nvGrpSpPr>
        <p:grpSpPr>
          <a:xfrm>
            <a:off x="2699423" y="1957150"/>
            <a:ext cx="1709103" cy="1897977"/>
            <a:chOff x="2699423" y="1957150"/>
            <a:chExt cx="1709103" cy="1897977"/>
          </a:xfrm>
        </p:grpSpPr>
        <p:sp>
          <p:nvSpPr>
            <p:cNvPr id="227" name="Google Shape;227;p24"/>
            <p:cNvSpPr/>
            <p:nvPr/>
          </p:nvSpPr>
          <p:spPr>
            <a:xfrm>
              <a:off x="3256823"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Cluster Selection</a:t>
              </a:r>
              <a:endParaRPr sz="1000" b="1">
                <a:solidFill>
                  <a:schemeClr val="dk1"/>
                </a:solidFill>
                <a:latin typeface="Roboto"/>
                <a:ea typeface="Roboto"/>
                <a:cs typeface="Roboto"/>
                <a:sym typeface="Roboto"/>
              </a:endParaRPr>
            </a:p>
          </p:txBody>
        </p:sp>
        <p:sp>
          <p:nvSpPr>
            <p:cNvPr id="229" name="Google Shape;229;p24"/>
            <p:cNvSpPr txBox="1"/>
            <p:nvPr/>
          </p:nvSpPr>
          <p:spPr>
            <a:xfrm>
              <a:off x="2699423"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Selecting the number of clusters by Elbow curve,  Dendrogram</a:t>
              </a:r>
              <a:endParaRPr sz="800">
                <a:solidFill>
                  <a:schemeClr val="dk1"/>
                </a:solidFill>
                <a:latin typeface="Roboto"/>
                <a:ea typeface="Roboto"/>
                <a:cs typeface="Roboto"/>
                <a:sym typeface="Roboto"/>
              </a:endParaRPr>
            </a:p>
          </p:txBody>
        </p:sp>
        <p:sp>
          <p:nvSpPr>
            <p:cNvPr id="230" name="Google Shape;230;p24"/>
            <p:cNvSpPr txBox="1"/>
            <p:nvPr/>
          </p:nvSpPr>
          <p:spPr>
            <a:xfrm>
              <a:off x="3335573"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2</a:t>
              </a:r>
              <a:endParaRPr b="1">
                <a:solidFill>
                  <a:schemeClr val="dk1"/>
                </a:solidFill>
                <a:latin typeface="Roboto"/>
                <a:ea typeface="Roboto"/>
                <a:cs typeface="Roboto"/>
                <a:sym typeface="Roboto"/>
              </a:endParaRPr>
            </a:p>
          </p:txBody>
        </p:sp>
      </p:grpSp>
      <p:grpSp>
        <p:nvGrpSpPr>
          <p:cNvPr id="231" name="Google Shape;231;p24"/>
          <p:cNvGrpSpPr/>
          <p:nvPr/>
        </p:nvGrpSpPr>
        <p:grpSpPr>
          <a:xfrm>
            <a:off x="4781408" y="1957150"/>
            <a:ext cx="1709106" cy="1897975"/>
            <a:chOff x="4781408" y="1957150"/>
            <a:chExt cx="1709106" cy="1897975"/>
          </a:xfrm>
        </p:grpSpPr>
        <p:sp>
          <p:nvSpPr>
            <p:cNvPr id="232" name="Google Shape;232;p24"/>
            <p:cNvSpPr/>
            <p:nvPr/>
          </p:nvSpPr>
          <p:spPr>
            <a:xfrm>
              <a:off x="5338808"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txBox="1"/>
            <p:nvPr/>
          </p:nvSpPr>
          <p:spPr>
            <a:xfrm>
              <a:off x="4781413"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1000" b="1">
                  <a:solidFill>
                    <a:schemeClr val="dk1"/>
                  </a:solidFill>
                  <a:latin typeface="Roboto"/>
                  <a:ea typeface="Roboto"/>
                  <a:cs typeface="Roboto"/>
                  <a:sym typeface="Roboto"/>
                </a:rPr>
                <a:t>Model Building</a:t>
              </a:r>
              <a:endParaRPr sz="1000" b="1">
                <a:solidFill>
                  <a:schemeClr val="dk1"/>
                </a:solidFill>
                <a:latin typeface="Roboto"/>
                <a:ea typeface="Roboto"/>
                <a:cs typeface="Roboto"/>
                <a:sym typeface="Roboto"/>
              </a:endParaRPr>
            </a:p>
          </p:txBody>
        </p:sp>
        <p:sp>
          <p:nvSpPr>
            <p:cNvPr id="234" name="Google Shape;234;p24"/>
            <p:cNvSpPr txBox="1"/>
            <p:nvPr/>
          </p:nvSpPr>
          <p:spPr>
            <a:xfrm>
              <a:off x="4781408" y="31177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Building 2 Models to obtain the best clusters</a:t>
              </a:r>
              <a:endParaRPr sz="800">
                <a:solidFill>
                  <a:schemeClr val="dk1"/>
                </a:solidFill>
                <a:latin typeface="Roboto"/>
                <a:ea typeface="Roboto"/>
                <a:cs typeface="Roboto"/>
                <a:sym typeface="Roboto"/>
              </a:endParaRPr>
            </a:p>
          </p:txBody>
        </p:sp>
        <p:sp>
          <p:nvSpPr>
            <p:cNvPr id="235" name="Google Shape;235;p24"/>
            <p:cNvSpPr txBox="1"/>
            <p:nvPr/>
          </p:nvSpPr>
          <p:spPr>
            <a:xfrm>
              <a:off x="5417558"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3</a:t>
              </a:r>
              <a:endParaRPr b="1">
                <a:solidFill>
                  <a:schemeClr val="dk1"/>
                </a:solidFill>
                <a:latin typeface="Roboto"/>
                <a:ea typeface="Roboto"/>
                <a:cs typeface="Roboto"/>
                <a:sym typeface="Roboto"/>
              </a:endParaRPr>
            </a:p>
          </p:txBody>
        </p:sp>
      </p:grpSp>
      <p:grpSp>
        <p:nvGrpSpPr>
          <p:cNvPr id="236" name="Google Shape;236;p24"/>
          <p:cNvGrpSpPr/>
          <p:nvPr/>
        </p:nvGrpSpPr>
        <p:grpSpPr>
          <a:xfrm>
            <a:off x="6863386" y="1957150"/>
            <a:ext cx="1709102" cy="1897977"/>
            <a:chOff x="6863386" y="1957150"/>
            <a:chExt cx="1709102" cy="1897977"/>
          </a:xfrm>
        </p:grpSpPr>
        <p:sp>
          <p:nvSpPr>
            <p:cNvPr id="237" name="Google Shape;237;p24"/>
            <p:cNvSpPr/>
            <p:nvPr/>
          </p:nvSpPr>
          <p:spPr>
            <a:xfrm>
              <a:off x="74207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1000" b="1">
                  <a:solidFill>
                    <a:schemeClr val="dk1"/>
                  </a:solidFill>
                  <a:latin typeface="Roboto"/>
                  <a:ea typeface="Roboto"/>
                  <a:cs typeface="Roboto"/>
                  <a:sym typeface="Roboto"/>
                </a:rPr>
                <a:t>Model Evaluation</a:t>
              </a:r>
              <a:endParaRPr sz="1000" b="1">
                <a:solidFill>
                  <a:schemeClr val="dk1"/>
                </a:solidFill>
                <a:latin typeface="Roboto"/>
                <a:ea typeface="Roboto"/>
                <a:cs typeface="Roboto"/>
                <a:sym typeface="Roboto"/>
              </a:endParaRPr>
            </a:p>
          </p:txBody>
        </p:sp>
        <p:sp>
          <p:nvSpPr>
            <p:cNvPr id="239" name="Google Shape;239;p24"/>
            <p:cNvSpPr txBox="1"/>
            <p:nvPr/>
          </p:nvSpPr>
          <p:spPr>
            <a:xfrm>
              <a:off x="6863386"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Evaluating best model by cluster formation on Scatter plot</a:t>
              </a:r>
              <a:endParaRPr sz="800">
                <a:solidFill>
                  <a:schemeClr val="dk1"/>
                </a:solidFill>
                <a:latin typeface="Roboto"/>
                <a:ea typeface="Roboto"/>
                <a:cs typeface="Roboto"/>
                <a:sym typeface="Roboto"/>
              </a:endParaRPr>
            </a:p>
          </p:txBody>
        </p:sp>
        <p:sp>
          <p:nvSpPr>
            <p:cNvPr id="240" name="Google Shape;240;p24"/>
            <p:cNvSpPr txBox="1"/>
            <p:nvPr/>
          </p:nvSpPr>
          <p:spPr>
            <a:xfrm>
              <a:off x="749953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4</a:t>
              </a:r>
              <a:endParaRPr b="1">
                <a:solidFill>
                  <a:schemeClr val="dk1"/>
                </a:solidFill>
                <a:latin typeface="Roboto"/>
                <a:ea typeface="Roboto"/>
                <a:cs typeface="Roboto"/>
                <a:sym typeface="Roboto"/>
              </a:endParaRPr>
            </a:p>
          </p:txBody>
        </p:sp>
      </p:grpSp>
      <p:sp>
        <p:nvSpPr>
          <p:cNvPr id="241" name="Google Shape;241;p24"/>
          <p:cNvSpPr/>
          <p:nvPr/>
        </p:nvSpPr>
        <p:spPr>
          <a:xfrm>
            <a:off x="4337175" y="22481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6419150" y="22481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234500"/>
            <a:ext cx="8520600" cy="687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520" b="1">
                <a:latin typeface="Times New Roman"/>
                <a:ea typeface="Times New Roman"/>
                <a:cs typeface="Times New Roman"/>
                <a:sym typeface="Times New Roman"/>
              </a:rPr>
              <a:t>Clustering Analysis (Contd.)</a:t>
            </a:r>
            <a:endParaRPr sz="2520" b="1">
              <a:latin typeface="Times New Roman"/>
              <a:ea typeface="Times New Roman"/>
              <a:cs typeface="Times New Roman"/>
              <a:sym typeface="Times New Roman"/>
            </a:endParaRPr>
          </a:p>
        </p:txBody>
      </p:sp>
      <p:sp>
        <p:nvSpPr>
          <p:cNvPr id="249" name="Google Shape;249;p25"/>
          <p:cNvSpPr txBox="1">
            <a:spLocks noGrp="1"/>
          </p:cNvSpPr>
          <p:nvPr>
            <p:ph type="body" idx="1"/>
          </p:nvPr>
        </p:nvSpPr>
        <p:spPr>
          <a:xfrm>
            <a:off x="311700" y="1152475"/>
            <a:ext cx="3159300" cy="17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Feature Selection: </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Rating</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Price</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Polarity</a:t>
            </a:r>
            <a:endParaRPr sz="1500">
              <a:solidFill>
                <a:schemeClr val="dk1"/>
              </a:solidFill>
            </a:endParaRPr>
          </a:p>
        </p:txBody>
      </p:sp>
      <p:pic>
        <p:nvPicPr>
          <p:cNvPr id="250" name="Google Shape;250;p25"/>
          <p:cNvPicPr preferRelativeResize="0"/>
          <p:nvPr/>
        </p:nvPicPr>
        <p:blipFill rotWithShape="1">
          <a:blip r:embed="rId3">
            <a:alphaModFix/>
          </a:blip>
          <a:srcRect l="3053" b="12303"/>
          <a:stretch/>
        </p:blipFill>
        <p:spPr>
          <a:xfrm>
            <a:off x="4012750" y="2558275"/>
            <a:ext cx="4819549" cy="2104951"/>
          </a:xfrm>
          <a:prstGeom prst="rect">
            <a:avLst/>
          </a:prstGeom>
          <a:noFill/>
          <a:ln>
            <a:noFill/>
          </a:ln>
        </p:spPr>
      </p:pic>
      <p:sp>
        <p:nvSpPr>
          <p:cNvPr id="251" name="Google Shape;2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252" name="Google Shape;252;p25"/>
          <p:cNvSpPr txBox="1">
            <a:spLocks noGrp="1"/>
          </p:cNvSpPr>
          <p:nvPr>
            <p:ph type="body" idx="2"/>
          </p:nvPr>
        </p:nvSpPr>
        <p:spPr>
          <a:xfrm>
            <a:off x="3302400" y="1152475"/>
            <a:ext cx="5225400" cy="3936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0"/>
              </a:spcBef>
              <a:spcAft>
                <a:spcPts val="0"/>
              </a:spcAft>
              <a:buClr>
                <a:schemeClr val="dk1"/>
              </a:buClr>
              <a:buSzPts val="275"/>
              <a:buFont typeface="Arial"/>
              <a:buNone/>
            </a:pPr>
            <a:r>
              <a:rPr lang="en" sz="5600">
                <a:solidFill>
                  <a:schemeClr val="dk1"/>
                </a:solidFill>
              </a:rPr>
              <a:t>Elbow method: To find the optimal value for k</a:t>
            </a:r>
            <a:endParaRPr sz="5600">
              <a:solidFill>
                <a:schemeClr val="dk1"/>
              </a:solidFill>
            </a:endParaRPr>
          </a:p>
          <a:p>
            <a:pPr marL="0" lvl="0" indent="0" algn="l" rtl="0">
              <a:spcBef>
                <a:spcPts val="1200"/>
              </a:spcBef>
              <a:spcAft>
                <a:spcPts val="1200"/>
              </a:spcAft>
              <a:buNone/>
            </a:pPr>
            <a:endParaRPr/>
          </a:p>
        </p:txBody>
      </p:sp>
      <p:graphicFrame>
        <p:nvGraphicFramePr>
          <p:cNvPr id="253" name="Google Shape;253;p25"/>
          <p:cNvGraphicFramePr/>
          <p:nvPr/>
        </p:nvGraphicFramePr>
        <p:xfrm>
          <a:off x="311700" y="2720125"/>
          <a:ext cx="3000000" cy="3000000"/>
        </p:xfrm>
        <a:graphic>
          <a:graphicData uri="http://schemas.openxmlformats.org/drawingml/2006/table">
            <a:tbl>
              <a:tblPr>
                <a:noFill/>
                <a:tableStyleId>{FE5C25A9-EDF1-47F6-A92D-33BCC5775516}</a:tableStyleId>
              </a:tblPr>
              <a:tblGrid>
                <a:gridCol w="1887550"/>
                <a:gridCol w="1271750"/>
              </a:tblGrid>
              <a:tr h="582375">
                <a:tc gridSpan="2">
                  <a:txBody>
                    <a:bodyPr/>
                    <a:lstStyle/>
                    <a:p>
                      <a:pPr marL="0" lvl="0" indent="0" algn="ctr" rtl="0">
                        <a:lnSpc>
                          <a:spcPct val="115000"/>
                        </a:lnSpc>
                        <a:spcBef>
                          <a:spcPts val="1200"/>
                        </a:spcBef>
                        <a:spcAft>
                          <a:spcPts val="0"/>
                        </a:spcAft>
                        <a:buNone/>
                      </a:pPr>
                      <a:r>
                        <a:rPr lang="en" sz="1600" b="1">
                          <a:latin typeface="Times New Roman"/>
                          <a:ea typeface="Times New Roman"/>
                          <a:cs typeface="Times New Roman"/>
                          <a:sym typeface="Times New Roman"/>
                        </a:rPr>
                        <a:t>Silhouette score</a:t>
                      </a:r>
                      <a:endParaRPr sz="1600" b="1">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r>
              <a:tr h="634425">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K-Means</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0.5904</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96025">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Hierarchical -Agglomerative</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0.4408</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254" name="Google Shape;254;p25"/>
          <p:cNvSpPr txBox="1"/>
          <p:nvPr/>
        </p:nvSpPr>
        <p:spPr>
          <a:xfrm>
            <a:off x="5002700" y="4537800"/>
            <a:ext cx="294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KValues</a:t>
            </a:r>
            <a:endParaRPr>
              <a:latin typeface="Times New Roman"/>
              <a:ea typeface="Times New Roman"/>
              <a:cs typeface="Times New Roman"/>
              <a:sym typeface="Times New Roman"/>
            </a:endParaRPr>
          </a:p>
        </p:txBody>
      </p:sp>
      <p:sp>
        <p:nvSpPr>
          <p:cNvPr id="255" name="Google Shape;255;p25"/>
          <p:cNvSpPr txBox="1"/>
          <p:nvPr/>
        </p:nvSpPr>
        <p:spPr>
          <a:xfrm rot="-5400000">
            <a:off x="3355550" y="3273750"/>
            <a:ext cx="95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WCSS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869700" y="81425"/>
            <a:ext cx="7404600" cy="555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                        </a:t>
            </a:r>
            <a:r>
              <a:rPr lang="en" sz="2400" b="1">
                <a:latin typeface="Times New Roman"/>
                <a:ea typeface="Times New Roman"/>
                <a:cs typeface="Times New Roman"/>
                <a:sym typeface="Times New Roman"/>
              </a:rPr>
              <a:t>Evaluation of Clustering</a:t>
            </a:r>
            <a:endParaRPr sz="2400" b="1">
              <a:solidFill>
                <a:schemeClr val="dk1"/>
              </a:solidFill>
              <a:latin typeface="Times New Roman"/>
              <a:ea typeface="Times New Roman"/>
              <a:cs typeface="Times New Roman"/>
              <a:sym typeface="Times New Roman"/>
            </a:endParaRPr>
          </a:p>
        </p:txBody>
      </p:sp>
      <p:sp>
        <p:nvSpPr>
          <p:cNvPr id="261" name="Google Shape;261;p26"/>
          <p:cNvSpPr txBox="1">
            <a:spLocks noGrp="1"/>
          </p:cNvSpPr>
          <p:nvPr>
            <p:ph type="body" idx="1"/>
          </p:nvPr>
        </p:nvSpPr>
        <p:spPr>
          <a:xfrm>
            <a:off x="431700" y="888025"/>
            <a:ext cx="3431400" cy="408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Getting Optimum Clusters By </a:t>
            </a:r>
            <a:r>
              <a:rPr lang="en" sz="1200" b="1">
                <a:solidFill>
                  <a:schemeClr val="dk1"/>
                </a:solidFill>
                <a:latin typeface="Times New Roman"/>
                <a:ea typeface="Times New Roman"/>
                <a:cs typeface="Times New Roman"/>
                <a:sym typeface="Times New Roman"/>
              </a:rPr>
              <a:t> </a:t>
            </a:r>
            <a:r>
              <a:rPr lang="en" sz="1200" b="1">
                <a:solidFill>
                  <a:schemeClr val="dk1"/>
                </a:solidFill>
                <a:highlight>
                  <a:srgbClr val="FFFFFF"/>
                </a:highlight>
                <a:latin typeface="Times New Roman"/>
                <a:ea typeface="Times New Roman"/>
                <a:cs typeface="Times New Roman"/>
                <a:sym typeface="Times New Roman"/>
              </a:rPr>
              <a:t>K-Means</a:t>
            </a:r>
            <a:endParaRPr sz="1200" b="1">
              <a:solidFill>
                <a:schemeClr val="dk1"/>
              </a:solidFill>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From 2D plotting we can’t interpret properly.</a:t>
            </a: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b="1">
              <a:latin typeface="Times New Roman"/>
              <a:ea typeface="Times New Roman"/>
              <a:cs typeface="Times New Roman"/>
              <a:sym typeface="Times New Roman"/>
            </a:endParaRPr>
          </a:p>
        </p:txBody>
      </p:sp>
      <p:sp>
        <p:nvSpPr>
          <p:cNvPr id="262" name="Google Shape;262;p26"/>
          <p:cNvSpPr txBox="1">
            <a:spLocks noGrp="1"/>
          </p:cNvSpPr>
          <p:nvPr>
            <p:ph type="body" idx="2"/>
          </p:nvPr>
        </p:nvSpPr>
        <p:spPr>
          <a:xfrm>
            <a:off x="4270225" y="828900"/>
            <a:ext cx="4750800" cy="55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By 3D plotting now we can Interpret the clusters properly.</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263" name="Google Shape;26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264" name="Google Shape;264;p26"/>
          <p:cNvPicPr preferRelativeResize="0"/>
          <p:nvPr/>
        </p:nvPicPr>
        <p:blipFill rotWithShape="1">
          <a:blip r:embed="rId3">
            <a:alphaModFix/>
          </a:blip>
          <a:srcRect l="5022" r="18770"/>
          <a:stretch/>
        </p:blipFill>
        <p:spPr>
          <a:xfrm>
            <a:off x="239725" y="1266625"/>
            <a:ext cx="4192349" cy="2751225"/>
          </a:xfrm>
          <a:prstGeom prst="rect">
            <a:avLst/>
          </a:prstGeom>
          <a:noFill/>
          <a:ln>
            <a:noFill/>
          </a:ln>
          <a:effectLst>
            <a:outerShdw blurRad="57150" dist="19050" dir="5400000" algn="bl" rotWithShape="0">
              <a:srgbClr val="000000">
                <a:alpha val="50000"/>
              </a:srgbClr>
            </a:outerShdw>
          </a:effectLst>
        </p:spPr>
      </p:pic>
      <p:pic>
        <p:nvPicPr>
          <p:cNvPr id="265" name="Google Shape;265;p26"/>
          <p:cNvPicPr preferRelativeResize="0"/>
          <p:nvPr/>
        </p:nvPicPr>
        <p:blipFill>
          <a:blip r:embed="rId4">
            <a:alphaModFix/>
          </a:blip>
          <a:stretch>
            <a:fillRect/>
          </a:stretch>
        </p:blipFill>
        <p:spPr>
          <a:xfrm>
            <a:off x="4584475" y="1383900"/>
            <a:ext cx="4436550" cy="312692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311700" y="20945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420" b="1">
                <a:latin typeface="Times New Roman"/>
                <a:ea typeface="Times New Roman"/>
                <a:cs typeface="Times New Roman"/>
                <a:sym typeface="Times New Roman"/>
              </a:rPr>
              <a:t>Insights of Clustering</a:t>
            </a:r>
            <a:endParaRPr sz="2420" b="1">
              <a:latin typeface="Times New Roman"/>
              <a:ea typeface="Times New Roman"/>
              <a:cs typeface="Times New Roman"/>
              <a:sym typeface="Times New Roman"/>
            </a:endParaRPr>
          </a:p>
        </p:txBody>
      </p:sp>
      <p:sp>
        <p:nvSpPr>
          <p:cNvPr id="271" name="Google Shape;271;p27"/>
          <p:cNvSpPr txBox="1">
            <a:spLocks noGrp="1"/>
          </p:cNvSpPr>
          <p:nvPr>
            <p:ph type="body" idx="2"/>
          </p:nvPr>
        </p:nvSpPr>
        <p:spPr>
          <a:xfrm>
            <a:off x="4771175" y="1141275"/>
            <a:ext cx="3999900" cy="3481200"/>
          </a:xfrm>
          <a:prstGeom prst="rect">
            <a:avLst/>
          </a:prstGeom>
        </p:spPr>
        <p:txBody>
          <a:bodyPr spcFirstLastPara="1" wrap="square" lIns="91425" tIns="91425" rIns="91425" bIns="91425" anchor="t" anchorCtr="0">
            <a:noAutofit/>
          </a:bodyPr>
          <a:lstStyle/>
          <a:p>
            <a:pPr marL="457200" lvl="0" indent="-317500" algn="just" rtl="0">
              <a:spcBef>
                <a:spcPts val="1200"/>
              </a:spcBef>
              <a:spcAft>
                <a:spcPts val="0"/>
              </a:spcAft>
              <a:buClr>
                <a:srgbClr val="333333"/>
              </a:buClr>
              <a:buSzPts val="1400"/>
              <a:buFont typeface="Times New Roman"/>
              <a:buChar char="●"/>
            </a:pPr>
            <a:r>
              <a:rPr lang="en">
                <a:solidFill>
                  <a:srgbClr val="333333"/>
                </a:solidFill>
                <a:highlight>
                  <a:srgbClr val="FFFFFF"/>
                </a:highlight>
                <a:latin typeface="Times New Roman"/>
                <a:ea typeface="Times New Roman"/>
                <a:cs typeface="Times New Roman"/>
                <a:sym typeface="Times New Roman"/>
              </a:rPr>
              <a:t>The clusters 0 represents products with positive review and having maximum sales.</a:t>
            </a:r>
            <a:endParaRPr>
              <a:solidFill>
                <a:srgbClr val="333333"/>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333333"/>
              </a:buClr>
              <a:buSzPts val="1400"/>
              <a:buFont typeface="Times New Roman"/>
              <a:buChar char="●"/>
            </a:pPr>
            <a:r>
              <a:rPr lang="en">
                <a:solidFill>
                  <a:srgbClr val="333333"/>
                </a:solidFill>
                <a:highlight>
                  <a:srgbClr val="FFFFFF"/>
                </a:highlight>
                <a:latin typeface="Times New Roman"/>
                <a:ea typeface="Times New Roman"/>
                <a:cs typeface="Times New Roman"/>
                <a:sym typeface="Times New Roman"/>
              </a:rPr>
              <a:t>The cluster 1 represents products with neutral reviews.</a:t>
            </a:r>
            <a:endParaRPr>
              <a:solidFill>
                <a:srgbClr val="333333"/>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333333"/>
              </a:buClr>
              <a:buSzPts val="1400"/>
              <a:buFont typeface="Times New Roman"/>
              <a:buChar char="●"/>
            </a:pPr>
            <a:r>
              <a:rPr lang="en">
                <a:solidFill>
                  <a:srgbClr val="333333"/>
                </a:solidFill>
                <a:highlight>
                  <a:srgbClr val="FFFFFF"/>
                </a:highlight>
                <a:latin typeface="Times New Roman"/>
                <a:ea typeface="Times New Roman"/>
                <a:cs typeface="Times New Roman"/>
                <a:sym typeface="Times New Roman"/>
              </a:rPr>
              <a:t>Cluster 2 represents products with negative reviews having lesser sales compare to other two clusters.</a:t>
            </a:r>
            <a:endParaRPr>
              <a:solidFill>
                <a:srgbClr val="333333"/>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333333"/>
              </a:buClr>
              <a:buSzPts val="1400"/>
              <a:buFont typeface="Times New Roman"/>
              <a:buChar char="●"/>
            </a:pPr>
            <a:r>
              <a:rPr lang="en">
                <a:solidFill>
                  <a:srgbClr val="333333"/>
                </a:solidFill>
                <a:highlight>
                  <a:schemeClr val="lt1"/>
                </a:highlight>
                <a:latin typeface="Times New Roman"/>
                <a:ea typeface="Times New Roman"/>
                <a:cs typeface="Times New Roman"/>
                <a:sym typeface="Times New Roman"/>
              </a:rPr>
              <a:t>So, we need to focus on products belonging to cluster 2 such as Tapatio, Ancient Harvest. So we can increase the quality of those products.</a:t>
            </a:r>
            <a:endParaRPr>
              <a:solidFill>
                <a:srgbClr val="333333"/>
              </a:solidFill>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272" name="Google Shape;27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73" name="Google Shape;273;p27"/>
          <p:cNvPicPr preferRelativeResize="0"/>
          <p:nvPr/>
        </p:nvPicPr>
        <p:blipFill>
          <a:blip r:embed="rId3">
            <a:alphaModFix/>
          </a:blip>
          <a:stretch>
            <a:fillRect/>
          </a:stretch>
        </p:blipFill>
        <p:spPr>
          <a:xfrm>
            <a:off x="505500" y="938013"/>
            <a:ext cx="3877150" cy="2860975"/>
          </a:xfrm>
          <a:prstGeom prst="rect">
            <a:avLst/>
          </a:prstGeom>
          <a:noFill/>
          <a:ln>
            <a:noFill/>
          </a:ln>
          <a:effectLst>
            <a:outerShdw blurRad="57150" dist="19050" dir="5400000" algn="bl" rotWithShape="0">
              <a:srgbClr val="000000">
                <a:alpha val="50000"/>
              </a:srgbClr>
            </a:outerShdw>
          </a:effectLst>
        </p:spPr>
      </p:pic>
      <p:sp>
        <p:nvSpPr>
          <p:cNvPr id="274" name="Google Shape;274;p27"/>
          <p:cNvSpPr txBox="1"/>
          <p:nvPr/>
        </p:nvSpPr>
        <p:spPr>
          <a:xfrm>
            <a:off x="505500" y="4142925"/>
            <a:ext cx="18975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Cluster 0 = Best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Cluster 1 = Average</a:t>
            </a: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Cluster 2 = Worst</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256175" y="1305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a:latin typeface="Times New Roman"/>
                <a:ea typeface="Times New Roman"/>
                <a:cs typeface="Times New Roman"/>
                <a:sym typeface="Times New Roman"/>
              </a:rPr>
              <a:t>              </a:t>
            </a:r>
            <a:r>
              <a:rPr lang="en" sz="2288" b="1">
                <a:latin typeface="Times New Roman"/>
                <a:ea typeface="Times New Roman"/>
                <a:cs typeface="Times New Roman"/>
                <a:sym typeface="Times New Roman"/>
              </a:rPr>
              <a:t> Brand Recommendation (According to Clustering)</a:t>
            </a:r>
            <a:endParaRPr sz="2288" b="1">
              <a:latin typeface="Times New Roman"/>
              <a:ea typeface="Times New Roman"/>
              <a:cs typeface="Times New Roman"/>
              <a:sym typeface="Times New Roman"/>
            </a:endParaRPr>
          </a:p>
        </p:txBody>
      </p:sp>
      <p:sp>
        <p:nvSpPr>
          <p:cNvPr id="280" name="Google Shape;28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graphicFrame>
        <p:nvGraphicFramePr>
          <p:cNvPr id="281" name="Google Shape;281;p28"/>
          <p:cNvGraphicFramePr/>
          <p:nvPr/>
        </p:nvGraphicFramePr>
        <p:xfrm>
          <a:off x="952500" y="977175"/>
          <a:ext cx="3000000" cy="3000000"/>
        </p:xfrm>
        <a:graphic>
          <a:graphicData uri="http://schemas.openxmlformats.org/drawingml/2006/table">
            <a:tbl>
              <a:tblPr>
                <a:noFill/>
                <a:tableStyleId>{33C01E23-CDBC-4D14-BEC6-03BF96D5778B}</a:tableStyleId>
              </a:tblPr>
              <a:tblGrid>
                <a:gridCol w="2413000"/>
                <a:gridCol w="2413000"/>
                <a:gridCol w="2413000"/>
              </a:tblGrid>
              <a:tr h="381000">
                <a:tc>
                  <a:txBody>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Product Cluster </a:t>
                      </a:r>
                      <a:endParaRPr sz="1500" b="1">
                        <a:solidFill>
                          <a:schemeClr val="dk1"/>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Brands</a:t>
                      </a:r>
                      <a:endParaRPr sz="1500" b="1">
                        <a:solidFill>
                          <a:schemeClr val="dk1"/>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Sales ($)</a:t>
                      </a:r>
                      <a:endParaRPr sz="1500" b="1">
                        <a:solidFill>
                          <a:schemeClr val="dk1"/>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Best </a:t>
                      </a:r>
                      <a:endParaRPr b="1">
                        <a:solidFill>
                          <a:srgbClr val="858585"/>
                        </a:solidFill>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Quaker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Barilla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Progresso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Method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Glad</a:t>
                      </a:r>
                      <a:endParaRPr sz="1200" b="1">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Average</a:t>
                      </a:r>
                      <a:endParaRPr b="1">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c>
                  <a:txBody>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Planters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Frito Lay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Downy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Hostess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Viva Labs</a:t>
                      </a:r>
                      <a:endParaRPr sz="1200" b="1">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Worst</a:t>
                      </a:r>
                      <a:endParaRPr b="1">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Tide</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Bounty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Happy Belly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Finish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Bounce</a:t>
                      </a:r>
                      <a:endParaRPr sz="1200" b="1">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r>
            </a:tbl>
          </a:graphicData>
        </a:graphic>
      </p:graphicFrame>
      <p:sp>
        <p:nvSpPr>
          <p:cNvPr id="282" name="Google Shape;282;p28"/>
          <p:cNvSpPr txBox="1"/>
          <p:nvPr/>
        </p:nvSpPr>
        <p:spPr>
          <a:xfrm>
            <a:off x="6519672" y="2792200"/>
            <a:ext cx="94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2,70,450</a:t>
            </a:r>
            <a:endParaRPr b="1">
              <a:latin typeface="Times New Roman"/>
              <a:ea typeface="Times New Roman"/>
              <a:cs typeface="Times New Roman"/>
              <a:sym typeface="Times New Roman"/>
            </a:endParaRPr>
          </a:p>
        </p:txBody>
      </p:sp>
      <p:sp>
        <p:nvSpPr>
          <p:cNvPr id="283" name="Google Shape;283;p28"/>
          <p:cNvSpPr txBox="1"/>
          <p:nvPr/>
        </p:nvSpPr>
        <p:spPr>
          <a:xfrm>
            <a:off x="6523275" y="1730825"/>
            <a:ext cx="94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2,95,844</a:t>
            </a:r>
            <a:endParaRPr b="1">
              <a:latin typeface="Times New Roman"/>
              <a:ea typeface="Times New Roman"/>
              <a:cs typeface="Times New Roman"/>
              <a:sym typeface="Times New Roman"/>
            </a:endParaRPr>
          </a:p>
        </p:txBody>
      </p:sp>
      <p:sp>
        <p:nvSpPr>
          <p:cNvPr id="284" name="Google Shape;284;p28"/>
          <p:cNvSpPr txBox="1"/>
          <p:nvPr/>
        </p:nvSpPr>
        <p:spPr>
          <a:xfrm>
            <a:off x="6519672" y="3939275"/>
            <a:ext cx="100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1,08,483</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311700" y="1712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Time Series Analysis</a:t>
            </a:r>
            <a:endParaRPr b="1">
              <a:latin typeface="Times New Roman"/>
              <a:ea typeface="Times New Roman"/>
              <a:cs typeface="Times New Roman"/>
              <a:sym typeface="Times New Roman"/>
            </a:endParaRPr>
          </a:p>
        </p:txBody>
      </p:sp>
      <p:sp>
        <p:nvSpPr>
          <p:cNvPr id="290" name="Google Shape;290;p29"/>
          <p:cNvSpPr/>
          <p:nvPr/>
        </p:nvSpPr>
        <p:spPr>
          <a:xfrm>
            <a:off x="16629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9"/>
          <p:cNvGrpSpPr/>
          <p:nvPr/>
        </p:nvGrpSpPr>
        <p:grpSpPr>
          <a:xfrm>
            <a:off x="519875" y="1948510"/>
            <a:ext cx="1496400" cy="2170361"/>
            <a:chOff x="519875" y="1948510"/>
            <a:chExt cx="1496400" cy="2170361"/>
          </a:xfrm>
        </p:grpSpPr>
        <p:sp>
          <p:nvSpPr>
            <p:cNvPr id="292" name="Google Shape;292;p29"/>
            <p:cNvSpPr/>
            <p:nvPr/>
          </p:nvSpPr>
          <p:spPr>
            <a:xfrm>
              <a:off x="87794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txBox="1"/>
            <p:nvPr/>
          </p:nvSpPr>
          <p:spPr>
            <a:xfrm>
              <a:off x="956697"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1</a:t>
              </a:r>
              <a:endParaRPr b="1">
                <a:solidFill>
                  <a:schemeClr val="dk1"/>
                </a:solidFill>
                <a:latin typeface="Roboto"/>
                <a:ea typeface="Roboto"/>
                <a:cs typeface="Roboto"/>
                <a:sym typeface="Roboto"/>
              </a:endParaRPr>
            </a:p>
          </p:txBody>
        </p:sp>
        <p:sp>
          <p:nvSpPr>
            <p:cNvPr id="294" name="Google Shape;294;p29"/>
            <p:cNvSpPr txBox="1"/>
            <p:nvPr/>
          </p:nvSpPr>
          <p:spPr>
            <a:xfrm>
              <a:off x="519878"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Splitting Sentiment</a:t>
              </a:r>
              <a:endParaRPr sz="1000" b="1">
                <a:solidFill>
                  <a:schemeClr val="dk1"/>
                </a:solidFill>
                <a:latin typeface="Roboto"/>
                <a:ea typeface="Roboto"/>
                <a:cs typeface="Roboto"/>
                <a:sym typeface="Roboto"/>
              </a:endParaRPr>
            </a:p>
          </p:txBody>
        </p:sp>
        <p:sp>
          <p:nvSpPr>
            <p:cNvPr id="295" name="Google Shape;295;p29"/>
            <p:cNvSpPr txBox="1"/>
            <p:nvPr/>
          </p:nvSpPr>
          <p:spPr>
            <a:xfrm>
              <a:off x="519875" y="3109071"/>
              <a:ext cx="1496400" cy="1009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Split overall sentiments into 3 different column Positive,Neutral,Negativ</a:t>
              </a:r>
              <a:r>
                <a:rPr lang="en" sz="800">
                  <a:solidFill>
                    <a:schemeClr val="dk1"/>
                  </a:solidFill>
                  <a:latin typeface="Roboto"/>
                  <a:ea typeface="Roboto"/>
                  <a:cs typeface="Roboto"/>
                  <a:sym typeface="Roboto"/>
                </a:rPr>
                <a:t>e</a:t>
              </a:r>
              <a:endParaRPr sz="800">
                <a:solidFill>
                  <a:schemeClr val="dk1"/>
                </a:solidFill>
                <a:latin typeface="Roboto"/>
                <a:ea typeface="Roboto"/>
                <a:cs typeface="Roboto"/>
                <a:sym typeface="Roboto"/>
              </a:endParaRPr>
            </a:p>
          </p:txBody>
        </p:sp>
      </p:grpSp>
      <p:grpSp>
        <p:nvGrpSpPr>
          <p:cNvPr id="296" name="Google Shape;296;p29"/>
          <p:cNvGrpSpPr/>
          <p:nvPr/>
        </p:nvGrpSpPr>
        <p:grpSpPr>
          <a:xfrm>
            <a:off x="1848940" y="1948510"/>
            <a:ext cx="1310400" cy="1897975"/>
            <a:chOff x="1848940" y="1948510"/>
            <a:chExt cx="1310400" cy="1897975"/>
          </a:xfrm>
        </p:grpSpPr>
        <p:sp>
          <p:nvSpPr>
            <p:cNvPr id="297" name="Google Shape;297;p29"/>
            <p:cNvSpPr/>
            <p:nvPr/>
          </p:nvSpPr>
          <p:spPr>
            <a:xfrm>
              <a:off x="2206990"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txBox="1"/>
            <p:nvPr/>
          </p:nvSpPr>
          <p:spPr>
            <a:xfrm>
              <a:off x="184894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Resampling</a:t>
              </a:r>
              <a:endParaRPr sz="1000" b="1">
                <a:solidFill>
                  <a:schemeClr val="dk1"/>
                </a:solidFill>
                <a:latin typeface="Roboto"/>
                <a:ea typeface="Roboto"/>
                <a:cs typeface="Roboto"/>
                <a:sym typeface="Roboto"/>
              </a:endParaRPr>
            </a:p>
          </p:txBody>
        </p:sp>
        <p:sp>
          <p:nvSpPr>
            <p:cNvPr id="299" name="Google Shape;299;p29"/>
            <p:cNvSpPr txBox="1"/>
            <p:nvPr/>
          </p:nvSpPr>
          <p:spPr>
            <a:xfrm>
              <a:off x="1848940"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Resampling the data Quarterly to get the continuity in the data</a:t>
              </a:r>
              <a:endParaRPr sz="900">
                <a:solidFill>
                  <a:schemeClr val="dk1"/>
                </a:solidFill>
                <a:latin typeface="Roboto"/>
                <a:ea typeface="Roboto"/>
                <a:cs typeface="Roboto"/>
                <a:sym typeface="Roboto"/>
              </a:endParaRPr>
            </a:p>
          </p:txBody>
        </p:sp>
        <p:sp>
          <p:nvSpPr>
            <p:cNvPr id="300" name="Google Shape;300;p29"/>
            <p:cNvSpPr txBox="1"/>
            <p:nvPr/>
          </p:nvSpPr>
          <p:spPr>
            <a:xfrm>
              <a:off x="2285740"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2</a:t>
              </a:r>
              <a:endParaRPr b="1">
                <a:solidFill>
                  <a:schemeClr val="dk1"/>
                </a:solidFill>
                <a:latin typeface="Roboto"/>
                <a:ea typeface="Roboto"/>
                <a:cs typeface="Roboto"/>
                <a:sym typeface="Roboto"/>
              </a:endParaRPr>
            </a:p>
          </p:txBody>
        </p:sp>
      </p:grpSp>
      <p:grpSp>
        <p:nvGrpSpPr>
          <p:cNvPr id="301" name="Google Shape;301;p29"/>
          <p:cNvGrpSpPr/>
          <p:nvPr/>
        </p:nvGrpSpPr>
        <p:grpSpPr>
          <a:xfrm>
            <a:off x="3178034" y="1948510"/>
            <a:ext cx="1359902" cy="1897974"/>
            <a:chOff x="3178034" y="1948510"/>
            <a:chExt cx="1359902" cy="1897974"/>
          </a:xfrm>
        </p:grpSpPr>
        <p:sp>
          <p:nvSpPr>
            <p:cNvPr id="302" name="Google Shape;302;p29"/>
            <p:cNvSpPr/>
            <p:nvPr/>
          </p:nvSpPr>
          <p:spPr>
            <a:xfrm>
              <a:off x="356082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txBox="1"/>
            <p:nvPr/>
          </p:nvSpPr>
          <p:spPr>
            <a:xfrm>
              <a:off x="3178034"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Decomposition</a:t>
              </a:r>
              <a:endParaRPr sz="1000" b="1">
                <a:solidFill>
                  <a:schemeClr val="dk1"/>
                </a:solidFill>
                <a:latin typeface="Roboto"/>
                <a:ea typeface="Roboto"/>
                <a:cs typeface="Roboto"/>
                <a:sym typeface="Roboto"/>
              </a:endParaRPr>
            </a:p>
          </p:txBody>
        </p:sp>
        <p:sp>
          <p:nvSpPr>
            <p:cNvPr id="304" name="Google Shape;304;p29"/>
            <p:cNvSpPr txBox="1"/>
            <p:nvPr/>
          </p:nvSpPr>
          <p:spPr>
            <a:xfrm>
              <a:off x="3178036" y="3109084"/>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To visualize time series components </a:t>
              </a:r>
              <a:endParaRPr sz="900">
                <a:solidFill>
                  <a:schemeClr val="dk1"/>
                </a:solidFill>
                <a:latin typeface="Roboto"/>
                <a:ea typeface="Roboto"/>
                <a:cs typeface="Roboto"/>
                <a:sym typeface="Roboto"/>
              </a:endParaRPr>
            </a:p>
          </p:txBody>
        </p:sp>
        <p:sp>
          <p:nvSpPr>
            <p:cNvPr id="305" name="Google Shape;305;p29"/>
            <p:cNvSpPr txBox="1"/>
            <p:nvPr/>
          </p:nvSpPr>
          <p:spPr>
            <a:xfrm>
              <a:off x="3639577"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3</a:t>
              </a:r>
              <a:endParaRPr b="1">
                <a:solidFill>
                  <a:schemeClr val="dk1"/>
                </a:solidFill>
                <a:latin typeface="Roboto"/>
                <a:ea typeface="Roboto"/>
                <a:cs typeface="Roboto"/>
                <a:sym typeface="Roboto"/>
              </a:endParaRPr>
            </a:p>
          </p:txBody>
        </p:sp>
      </p:grpSp>
      <p:grpSp>
        <p:nvGrpSpPr>
          <p:cNvPr id="306" name="Google Shape;306;p29"/>
          <p:cNvGrpSpPr/>
          <p:nvPr/>
        </p:nvGrpSpPr>
        <p:grpSpPr>
          <a:xfrm>
            <a:off x="4557650" y="1948510"/>
            <a:ext cx="1310403" cy="1897975"/>
            <a:chOff x="4557650" y="1948510"/>
            <a:chExt cx="1310403" cy="1897975"/>
          </a:xfrm>
        </p:grpSpPr>
        <p:sp>
          <p:nvSpPr>
            <p:cNvPr id="307" name="Google Shape;307;p29"/>
            <p:cNvSpPr/>
            <p:nvPr/>
          </p:nvSpPr>
          <p:spPr>
            <a:xfrm>
              <a:off x="4915703"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txBox="1"/>
            <p:nvPr/>
          </p:nvSpPr>
          <p:spPr>
            <a:xfrm>
              <a:off x="455765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Check Stationarity</a:t>
              </a:r>
              <a:endParaRPr sz="1000" b="1">
                <a:solidFill>
                  <a:schemeClr val="dk1"/>
                </a:solidFill>
                <a:latin typeface="Roboto"/>
                <a:ea typeface="Roboto"/>
                <a:cs typeface="Roboto"/>
                <a:sym typeface="Roboto"/>
              </a:endParaRPr>
            </a:p>
          </p:txBody>
        </p:sp>
        <p:sp>
          <p:nvSpPr>
            <p:cNvPr id="309" name="Google Shape;309;p29"/>
            <p:cNvSpPr txBox="1"/>
            <p:nvPr/>
          </p:nvSpPr>
          <p:spPr>
            <a:xfrm>
              <a:off x="4557653"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Checking the stationarity of the data by ADF test</a:t>
              </a:r>
              <a:endParaRPr sz="900">
                <a:solidFill>
                  <a:schemeClr val="dk1"/>
                </a:solidFill>
                <a:latin typeface="Roboto"/>
                <a:ea typeface="Roboto"/>
                <a:cs typeface="Roboto"/>
                <a:sym typeface="Roboto"/>
              </a:endParaRPr>
            </a:p>
          </p:txBody>
        </p:sp>
        <p:sp>
          <p:nvSpPr>
            <p:cNvPr id="310" name="Google Shape;310;p29"/>
            <p:cNvSpPr txBox="1"/>
            <p:nvPr/>
          </p:nvSpPr>
          <p:spPr>
            <a:xfrm>
              <a:off x="4994453"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4</a:t>
              </a:r>
              <a:endParaRPr b="1">
                <a:solidFill>
                  <a:schemeClr val="dk1"/>
                </a:solidFill>
                <a:latin typeface="Roboto"/>
                <a:ea typeface="Roboto"/>
                <a:cs typeface="Roboto"/>
                <a:sym typeface="Roboto"/>
              </a:endParaRPr>
            </a:p>
          </p:txBody>
        </p:sp>
      </p:grpSp>
      <p:grpSp>
        <p:nvGrpSpPr>
          <p:cNvPr id="311" name="Google Shape;311;p29"/>
          <p:cNvGrpSpPr/>
          <p:nvPr/>
        </p:nvGrpSpPr>
        <p:grpSpPr>
          <a:xfrm>
            <a:off x="5887800" y="1948510"/>
            <a:ext cx="1359905" cy="1897975"/>
            <a:chOff x="5887800" y="1948510"/>
            <a:chExt cx="1359905" cy="1897975"/>
          </a:xfrm>
        </p:grpSpPr>
        <p:sp>
          <p:nvSpPr>
            <p:cNvPr id="312" name="Google Shape;312;p29"/>
            <p:cNvSpPr/>
            <p:nvPr/>
          </p:nvSpPr>
          <p:spPr>
            <a:xfrm>
              <a:off x="6270606"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txBox="1"/>
            <p:nvPr/>
          </p:nvSpPr>
          <p:spPr>
            <a:xfrm>
              <a:off x="5887800"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Time Series Model</a:t>
              </a:r>
              <a:endParaRPr sz="1000" b="1">
                <a:solidFill>
                  <a:schemeClr val="dk1"/>
                </a:solidFill>
                <a:latin typeface="Roboto"/>
                <a:ea typeface="Roboto"/>
                <a:cs typeface="Roboto"/>
                <a:sym typeface="Roboto"/>
              </a:endParaRPr>
            </a:p>
          </p:txBody>
        </p:sp>
        <p:sp>
          <p:nvSpPr>
            <p:cNvPr id="314" name="Google Shape;314;p29"/>
            <p:cNvSpPr txBox="1"/>
            <p:nvPr/>
          </p:nvSpPr>
          <p:spPr>
            <a:xfrm>
              <a:off x="5887806"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ARIMA, SARIMA models on Positive, Neutral, Negative Sentiments</a:t>
              </a:r>
              <a:endParaRPr sz="900">
                <a:solidFill>
                  <a:schemeClr val="dk1"/>
                </a:solidFill>
                <a:latin typeface="Roboto"/>
                <a:ea typeface="Roboto"/>
                <a:cs typeface="Roboto"/>
                <a:sym typeface="Roboto"/>
              </a:endParaRPr>
            </a:p>
          </p:txBody>
        </p:sp>
        <p:sp>
          <p:nvSpPr>
            <p:cNvPr id="315" name="Google Shape;315;p29"/>
            <p:cNvSpPr txBox="1"/>
            <p:nvPr/>
          </p:nvSpPr>
          <p:spPr>
            <a:xfrm>
              <a:off x="634935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5</a:t>
              </a:r>
              <a:endParaRPr b="1">
                <a:solidFill>
                  <a:schemeClr val="dk1"/>
                </a:solidFill>
                <a:latin typeface="Roboto"/>
                <a:ea typeface="Roboto"/>
                <a:cs typeface="Roboto"/>
                <a:sym typeface="Roboto"/>
              </a:endParaRPr>
            </a:p>
          </p:txBody>
        </p:sp>
      </p:grpSp>
      <p:grpSp>
        <p:nvGrpSpPr>
          <p:cNvPr id="316" name="Google Shape;316;p29"/>
          <p:cNvGrpSpPr/>
          <p:nvPr/>
        </p:nvGrpSpPr>
        <p:grpSpPr>
          <a:xfrm>
            <a:off x="7264213" y="1948510"/>
            <a:ext cx="1359905" cy="1897975"/>
            <a:chOff x="7264213" y="1948510"/>
            <a:chExt cx="1359905" cy="1897975"/>
          </a:xfrm>
        </p:grpSpPr>
        <p:sp>
          <p:nvSpPr>
            <p:cNvPr id="317" name="Google Shape;317;p29"/>
            <p:cNvSpPr/>
            <p:nvPr/>
          </p:nvSpPr>
          <p:spPr>
            <a:xfrm>
              <a:off x="7647018"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txBox="1"/>
            <p:nvPr/>
          </p:nvSpPr>
          <p:spPr>
            <a:xfrm>
              <a:off x="7264213"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Sentiment Forecasting</a:t>
              </a:r>
              <a:endParaRPr sz="1000" b="1">
                <a:solidFill>
                  <a:schemeClr val="dk1"/>
                </a:solidFill>
                <a:latin typeface="Roboto"/>
                <a:ea typeface="Roboto"/>
                <a:cs typeface="Roboto"/>
                <a:sym typeface="Roboto"/>
              </a:endParaRPr>
            </a:p>
          </p:txBody>
        </p:sp>
        <p:sp>
          <p:nvSpPr>
            <p:cNvPr id="319" name="Google Shape;319;p29"/>
            <p:cNvSpPr txBox="1"/>
            <p:nvPr/>
          </p:nvSpPr>
          <p:spPr>
            <a:xfrm>
              <a:off x="7264218"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On the best model we will forecast the upcoming sentiments</a:t>
              </a:r>
              <a:endParaRPr sz="900">
                <a:solidFill>
                  <a:schemeClr val="dk1"/>
                </a:solidFill>
                <a:latin typeface="Roboto"/>
                <a:ea typeface="Roboto"/>
                <a:cs typeface="Roboto"/>
                <a:sym typeface="Roboto"/>
              </a:endParaRPr>
            </a:p>
          </p:txBody>
        </p:sp>
        <p:sp>
          <p:nvSpPr>
            <p:cNvPr id="320" name="Google Shape;320;p29"/>
            <p:cNvSpPr txBox="1"/>
            <p:nvPr/>
          </p:nvSpPr>
          <p:spPr>
            <a:xfrm>
              <a:off x="7725768"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6</a:t>
              </a:r>
              <a:endParaRPr b="1">
                <a:solidFill>
                  <a:schemeClr val="dk1"/>
                </a:solidFill>
                <a:latin typeface="Roboto"/>
                <a:ea typeface="Roboto"/>
                <a:cs typeface="Roboto"/>
                <a:sym typeface="Roboto"/>
              </a:endParaRPr>
            </a:p>
          </p:txBody>
        </p:sp>
      </p:grpSp>
      <p:sp>
        <p:nvSpPr>
          <p:cNvPr id="321" name="Google Shape;321;p29"/>
          <p:cNvSpPr/>
          <p:nvPr/>
        </p:nvSpPr>
        <p:spPr>
          <a:xfrm>
            <a:off x="30043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72A1E"/>
              </a:solidFill>
            </a:endParaRPr>
          </a:p>
        </p:txBody>
      </p:sp>
      <p:sp>
        <p:nvSpPr>
          <p:cNvPr id="322" name="Google Shape;322;p29"/>
          <p:cNvSpPr/>
          <p:nvPr/>
        </p:nvSpPr>
        <p:spPr>
          <a:xfrm>
            <a:off x="43587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5713595"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70792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txBox="1">
            <a:spLocks noGrp="1"/>
          </p:cNvSpPr>
          <p:nvPr>
            <p:ph type="body" idx="1"/>
          </p:nvPr>
        </p:nvSpPr>
        <p:spPr>
          <a:xfrm>
            <a:off x="214625" y="873275"/>
            <a:ext cx="8520600" cy="653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en" sz="5600" b="1">
                <a:solidFill>
                  <a:schemeClr val="dk1"/>
                </a:solidFill>
                <a:highlight>
                  <a:schemeClr val="lt1"/>
                </a:highlight>
                <a:latin typeface="Times New Roman"/>
                <a:ea typeface="Times New Roman"/>
                <a:cs typeface="Times New Roman"/>
                <a:sym typeface="Times New Roman"/>
              </a:rPr>
              <a:t>Objectives: </a:t>
            </a:r>
            <a:r>
              <a:rPr lang="en" sz="5600">
                <a:solidFill>
                  <a:schemeClr val="dk1"/>
                </a:solidFill>
                <a:latin typeface="Times New Roman"/>
                <a:ea typeface="Times New Roman"/>
                <a:cs typeface="Times New Roman"/>
                <a:sym typeface="Times New Roman"/>
              </a:rPr>
              <a:t>Through Time Series Analysis we are going to predict/forecast the future sentiment of the customers shopping on Amazon Prime Pantry.</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p:txBody>
      </p:sp>
      <p:sp>
        <p:nvSpPr>
          <p:cNvPr id="326" name="Google Shape;3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327" name="Google Shape;327;p29"/>
          <p:cNvSpPr txBox="1"/>
          <p:nvPr/>
        </p:nvSpPr>
        <p:spPr>
          <a:xfrm>
            <a:off x="379650" y="4425050"/>
            <a:ext cx="5878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200"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Analysis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82075" y="750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                                   </a:t>
            </a:r>
            <a:r>
              <a:rPr lang="en" sz="2761" b="1">
                <a:solidFill>
                  <a:schemeClr val="dk1"/>
                </a:solidFill>
                <a:latin typeface="Times New Roman"/>
                <a:ea typeface="Times New Roman"/>
                <a:cs typeface="Times New Roman"/>
                <a:sym typeface="Times New Roman"/>
              </a:rPr>
              <a:t>Time Series Analysis(Contd.)</a:t>
            </a:r>
            <a:endParaRPr sz="2761" b="1">
              <a:solidFill>
                <a:schemeClr val="dk1"/>
              </a:solidFill>
              <a:latin typeface="Times New Roman"/>
              <a:ea typeface="Times New Roman"/>
              <a:cs typeface="Times New Roman"/>
              <a:sym typeface="Times New Roman"/>
            </a:endParaRPr>
          </a:p>
        </p:txBody>
      </p:sp>
      <p:sp>
        <p:nvSpPr>
          <p:cNvPr id="333" name="Google Shape;333;p30"/>
          <p:cNvSpPr txBox="1">
            <a:spLocks noGrp="1"/>
          </p:cNvSpPr>
          <p:nvPr>
            <p:ph type="body" idx="1"/>
          </p:nvPr>
        </p:nvSpPr>
        <p:spPr>
          <a:xfrm>
            <a:off x="311700" y="1152475"/>
            <a:ext cx="3398400" cy="9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Data Understanding :</a:t>
            </a: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Split overall sentiments into 3 different column Positive,Neutral,Negative.</a:t>
            </a:r>
            <a:endParaRPr sz="1200" b="1">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1200"/>
              </a:spcAft>
              <a:buNone/>
            </a:pPr>
            <a:endParaRPr sz="1100">
              <a:latin typeface="Times New Roman"/>
              <a:ea typeface="Times New Roman"/>
              <a:cs typeface="Times New Roman"/>
              <a:sym typeface="Times New Roman"/>
            </a:endParaRPr>
          </a:p>
        </p:txBody>
      </p:sp>
      <p:sp>
        <p:nvSpPr>
          <p:cNvPr id="334" name="Google Shape;334;p30"/>
          <p:cNvSpPr txBox="1">
            <a:spLocks noGrp="1"/>
          </p:cNvSpPr>
          <p:nvPr>
            <p:ph type="body" idx="2"/>
          </p:nvPr>
        </p:nvSpPr>
        <p:spPr>
          <a:xfrm>
            <a:off x="3710075" y="1152475"/>
            <a:ext cx="5311200" cy="853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500" b="1">
                <a:solidFill>
                  <a:schemeClr val="dk1"/>
                </a:solidFill>
                <a:latin typeface="Times New Roman"/>
                <a:ea typeface="Times New Roman"/>
                <a:cs typeface="Times New Roman"/>
                <a:sym typeface="Times New Roman"/>
              </a:rPr>
              <a:t>Plot of Sentiments</a:t>
            </a:r>
            <a:r>
              <a:rPr lang="en" sz="5500" b="1">
                <a:latin typeface="Times New Roman"/>
                <a:ea typeface="Times New Roman"/>
                <a:cs typeface="Times New Roman"/>
                <a:sym typeface="Times New Roman"/>
              </a:rPr>
              <a:t>:</a:t>
            </a:r>
            <a:endParaRPr sz="5500" b="1">
              <a:latin typeface="Times New Roman"/>
              <a:ea typeface="Times New Roman"/>
              <a:cs typeface="Times New Roman"/>
              <a:sym typeface="Times New Roman"/>
            </a:endParaRPr>
          </a:p>
          <a:p>
            <a:pPr marL="457200" lvl="0" indent="-305593" algn="l" rtl="0">
              <a:spcBef>
                <a:spcPts val="1200"/>
              </a:spcBef>
              <a:spcAft>
                <a:spcPts val="0"/>
              </a:spcAft>
              <a:buClr>
                <a:schemeClr val="dk1"/>
              </a:buClr>
              <a:buSzPct val="100000"/>
              <a:buFont typeface="Times New Roman"/>
              <a:buChar char="●"/>
            </a:pPr>
            <a:r>
              <a:rPr lang="en" sz="4850">
                <a:solidFill>
                  <a:schemeClr val="dk1"/>
                </a:solidFill>
                <a:latin typeface="Times New Roman"/>
                <a:ea typeface="Times New Roman"/>
                <a:cs typeface="Times New Roman"/>
                <a:sym typeface="Times New Roman"/>
              </a:rPr>
              <a:t>Here we can see the various sentiment are plotted over time period from 2012-2018.</a:t>
            </a:r>
            <a:endParaRPr sz="4850">
              <a:solidFill>
                <a:schemeClr val="dk1"/>
              </a:solidFill>
              <a:latin typeface="Times New Roman"/>
              <a:ea typeface="Times New Roman"/>
              <a:cs typeface="Times New Roman"/>
              <a:sym typeface="Times New Roman"/>
            </a:endParaRPr>
          </a:p>
        </p:txBody>
      </p:sp>
      <p:pic>
        <p:nvPicPr>
          <p:cNvPr id="335" name="Google Shape;335;p30"/>
          <p:cNvPicPr preferRelativeResize="0"/>
          <p:nvPr/>
        </p:nvPicPr>
        <p:blipFill rotWithShape="1">
          <a:blip r:embed="rId3">
            <a:alphaModFix/>
          </a:blip>
          <a:srcRect l="4853" t="40087" r="48526"/>
          <a:stretch/>
        </p:blipFill>
        <p:spPr>
          <a:xfrm>
            <a:off x="220850" y="2116525"/>
            <a:ext cx="3489226" cy="2459725"/>
          </a:xfrm>
          <a:prstGeom prst="rect">
            <a:avLst/>
          </a:prstGeom>
          <a:noFill/>
          <a:ln>
            <a:noFill/>
          </a:ln>
          <a:effectLst>
            <a:outerShdw blurRad="57150" dist="19050" dir="5400000" algn="bl" rotWithShape="0">
              <a:srgbClr val="000000">
                <a:alpha val="50000"/>
              </a:srgbClr>
            </a:outerShdw>
          </a:effectLst>
        </p:spPr>
      </p:pic>
      <p:sp>
        <p:nvSpPr>
          <p:cNvPr id="336" name="Google Shape;33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pic>
        <p:nvPicPr>
          <p:cNvPr id="337" name="Google Shape;337;p30"/>
          <p:cNvPicPr preferRelativeResize="0"/>
          <p:nvPr/>
        </p:nvPicPr>
        <p:blipFill rotWithShape="1">
          <a:blip r:embed="rId4">
            <a:alphaModFix/>
          </a:blip>
          <a:srcRect l="5140" t="26496" r="23851" b="16213"/>
          <a:stretch/>
        </p:blipFill>
        <p:spPr>
          <a:xfrm>
            <a:off x="3888775" y="2116525"/>
            <a:ext cx="5193792" cy="245973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185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2500" b="1">
                <a:latin typeface="Times New Roman"/>
                <a:ea typeface="Times New Roman"/>
                <a:cs typeface="Times New Roman"/>
                <a:sym typeface="Times New Roman"/>
              </a:rPr>
              <a:t>Methodology</a:t>
            </a:r>
            <a:endParaRPr sz="2500" b="1">
              <a:latin typeface="Times New Roman"/>
              <a:ea typeface="Times New Roman"/>
              <a:cs typeface="Times New Roman"/>
              <a:sym typeface="Times New Roman"/>
            </a:endParaRPr>
          </a:p>
        </p:txBody>
      </p:sp>
      <p:sp>
        <p:nvSpPr>
          <p:cNvPr id="343" name="Google Shape;34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344" name="Google Shape;344;p31"/>
          <p:cNvSpPr txBox="1"/>
          <p:nvPr/>
        </p:nvSpPr>
        <p:spPr>
          <a:xfrm>
            <a:off x="7506929" y="196396"/>
            <a:ext cx="384384" cy="1678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Roboto"/>
              <a:ea typeface="Roboto"/>
              <a:cs typeface="Roboto"/>
              <a:sym typeface="Roboto"/>
            </a:endParaRPr>
          </a:p>
        </p:txBody>
      </p:sp>
      <p:grpSp>
        <p:nvGrpSpPr>
          <p:cNvPr id="345" name="Google Shape;345;p31"/>
          <p:cNvGrpSpPr/>
          <p:nvPr/>
        </p:nvGrpSpPr>
        <p:grpSpPr>
          <a:xfrm>
            <a:off x="475488" y="639393"/>
            <a:ext cx="8273467" cy="2011172"/>
            <a:chOff x="841959" y="639368"/>
            <a:chExt cx="7924777" cy="2032719"/>
          </a:xfrm>
        </p:grpSpPr>
        <p:grpSp>
          <p:nvGrpSpPr>
            <p:cNvPr id="346" name="Google Shape;346;p31"/>
            <p:cNvGrpSpPr/>
            <p:nvPr/>
          </p:nvGrpSpPr>
          <p:grpSpPr>
            <a:xfrm>
              <a:off x="841959" y="639368"/>
              <a:ext cx="1051464" cy="923510"/>
              <a:chOff x="296521" y="1888402"/>
              <a:chExt cx="1113603" cy="1179300"/>
            </a:xfrm>
          </p:grpSpPr>
          <p:sp>
            <p:nvSpPr>
              <p:cNvPr id="347" name="Google Shape;347;p31"/>
              <p:cNvSpPr/>
              <p:nvPr/>
            </p:nvSpPr>
            <p:spPr>
              <a:xfrm>
                <a:off x="296521" y="1888402"/>
                <a:ext cx="1113600" cy="1179300"/>
              </a:xfrm>
              <a:prstGeom prst="ellipse">
                <a:avLst/>
              </a:prstGeom>
              <a:noFill/>
              <a:ln w="114300" cap="flat" cmpd="sng">
                <a:solidFill>
                  <a:srgbClr val="F5C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txBox="1"/>
              <p:nvPr/>
            </p:nvSpPr>
            <p:spPr>
              <a:xfrm>
                <a:off x="340024" y="2273844"/>
                <a:ext cx="1070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Stationarity </a:t>
                </a:r>
                <a:endParaRPr sz="1200">
                  <a:solidFill>
                    <a:srgbClr val="000000"/>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Check</a:t>
                </a:r>
                <a:endParaRPr sz="20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349" name="Google Shape;349;p31"/>
            <p:cNvGrpSpPr/>
            <p:nvPr/>
          </p:nvGrpSpPr>
          <p:grpSpPr>
            <a:xfrm>
              <a:off x="2262680" y="768787"/>
              <a:ext cx="1210370" cy="572759"/>
              <a:chOff x="1775922" y="2050363"/>
              <a:chExt cx="1281900" cy="731400"/>
            </a:xfrm>
          </p:grpSpPr>
          <p:sp>
            <p:nvSpPr>
              <p:cNvPr id="350" name="Google Shape;350;p31"/>
              <p:cNvSpPr/>
              <p:nvPr/>
            </p:nvSpPr>
            <p:spPr>
              <a:xfrm>
                <a:off x="1881826" y="2050363"/>
                <a:ext cx="1070100" cy="731400"/>
              </a:xfrm>
              <a:prstGeom prst="rect">
                <a:avLst/>
              </a:prstGeom>
              <a:noFill/>
              <a:ln w="38100" cap="flat" cmpd="sng">
                <a:solidFill>
                  <a:srgbClr val="67C2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1" name="Google Shape;351;p31"/>
              <p:cNvSpPr txBox="1"/>
              <p:nvPr/>
            </p:nvSpPr>
            <p:spPr>
              <a:xfrm>
                <a:off x="1775922" y="2198247"/>
                <a:ext cx="12819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000000"/>
                    </a:solidFill>
                    <a:latin typeface="Roboto"/>
                    <a:ea typeface="Roboto"/>
                    <a:cs typeface="Roboto"/>
                    <a:sym typeface="Roboto"/>
                  </a:rPr>
                  <a:t>TSA Data</a:t>
                </a:r>
                <a:endParaRPr sz="1600">
                  <a:solidFill>
                    <a:srgbClr val="000000"/>
                  </a:solidFill>
                  <a:latin typeface="Roboto"/>
                  <a:ea typeface="Roboto"/>
                  <a:cs typeface="Roboto"/>
                  <a:sym typeface="Roboto"/>
                </a:endParaRPr>
              </a:p>
            </p:txBody>
          </p:sp>
        </p:grpSp>
        <p:grpSp>
          <p:nvGrpSpPr>
            <p:cNvPr id="352" name="Google Shape;352;p31"/>
            <p:cNvGrpSpPr/>
            <p:nvPr/>
          </p:nvGrpSpPr>
          <p:grpSpPr>
            <a:xfrm>
              <a:off x="3740364" y="748803"/>
              <a:ext cx="1464235" cy="714820"/>
              <a:chOff x="3668524" y="1930351"/>
              <a:chExt cx="1789800" cy="978000"/>
            </a:xfrm>
          </p:grpSpPr>
          <p:sp>
            <p:nvSpPr>
              <p:cNvPr id="353" name="Google Shape;353;p31"/>
              <p:cNvSpPr/>
              <p:nvPr/>
            </p:nvSpPr>
            <p:spPr>
              <a:xfrm>
                <a:off x="3668524" y="1930351"/>
                <a:ext cx="1789800" cy="978000"/>
              </a:xfrm>
              <a:prstGeom prst="diamond">
                <a:avLst/>
              </a:prstGeom>
              <a:noFill/>
              <a:ln w="38100" cap="flat" cmpd="sng">
                <a:solidFill>
                  <a:srgbClr val="67C2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4" name="Google Shape;354;p31"/>
              <p:cNvSpPr txBox="1"/>
              <p:nvPr/>
            </p:nvSpPr>
            <p:spPr>
              <a:xfrm>
                <a:off x="3892019" y="2201551"/>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000000"/>
                    </a:solidFill>
                    <a:latin typeface="Roboto"/>
                    <a:ea typeface="Roboto"/>
                    <a:cs typeface="Roboto"/>
                    <a:sym typeface="Roboto"/>
                  </a:rPr>
                  <a:t>ADF Test</a:t>
                </a:r>
                <a:endParaRPr sz="1600">
                  <a:solidFill>
                    <a:srgbClr val="000000"/>
                  </a:solidFill>
                  <a:latin typeface="Roboto"/>
                  <a:ea typeface="Roboto"/>
                  <a:cs typeface="Roboto"/>
                  <a:sym typeface="Roboto"/>
                </a:endParaRPr>
              </a:p>
            </p:txBody>
          </p:sp>
        </p:grpSp>
        <p:grpSp>
          <p:nvGrpSpPr>
            <p:cNvPr id="355" name="Google Shape;355;p31"/>
            <p:cNvGrpSpPr/>
            <p:nvPr/>
          </p:nvGrpSpPr>
          <p:grpSpPr>
            <a:xfrm>
              <a:off x="5641848" y="817215"/>
              <a:ext cx="1325657" cy="577928"/>
              <a:chOff x="5123457" y="2050351"/>
              <a:chExt cx="1404000" cy="738000"/>
            </a:xfrm>
          </p:grpSpPr>
          <p:sp>
            <p:nvSpPr>
              <p:cNvPr id="356" name="Google Shape;356;p31"/>
              <p:cNvSpPr/>
              <p:nvPr/>
            </p:nvSpPr>
            <p:spPr>
              <a:xfrm>
                <a:off x="5123457" y="2050351"/>
                <a:ext cx="1404000" cy="738000"/>
              </a:xfrm>
              <a:prstGeom prst="roundRect">
                <a:avLst>
                  <a:gd name="adj" fmla="val 36121"/>
                </a:avLst>
              </a:prstGeom>
              <a:noFill/>
              <a:ln w="381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7" name="Google Shape;357;p31"/>
              <p:cNvSpPr txBox="1"/>
              <p:nvPr/>
            </p:nvSpPr>
            <p:spPr>
              <a:xfrm>
                <a:off x="5154201" y="2201551"/>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Data is Stationary</a:t>
                </a:r>
                <a:endParaRPr>
                  <a:solidFill>
                    <a:srgbClr val="000000"/>
                  </a:solidFill>
                  <a:latin typeface="Roboto"/>
                  <a:ea typeface="Roboto"/>
                  <a:cs typeface="Roboto"/>
                  <a:sym typeface="Roboto"/>
                </a:endParaRPr>
              </a:p>
            </p:txBody>
          </p:sp>
        </p:grpSp>
        <p:grpSp>
          <p:nvGrpSpPr>
            <p:cNvPr id="358" name="Google Shape;358;p31"/>
            <p:cNvGrpSpPr/>
            <p:nvPr/>
          </p:nvGrpSpPr>
          <p:grpSpPr>
            <a:xfrm>
              <a:off x="7568580" y="1746117"/>
              <a:ext cx="1098182" cy="925970"/>
              <a:chOff x="7674009" y="1608583"/>
              <a:chExt cx="1019100" cy="978000"/>
            </a:xfrm>
          </p:grpSpPr>
          <p:sp>
            <p:nvSpPr>
              <p:cNvPr id="359" name="Google Shape;359;p31"/>
              <p:cNvSpPr/>
              <p:nvPr/>
            </p:nvSpPr>
            <p:spPr>
              <a:xfrm>
                <a:off x="7675788" y="1608583"/>
                <a:ext cx="978000" cy="978000"/>
              </a:xfrm>
              <a:prstGeom prst="ellipse">
                <a:avLst/>
              </a:prstGeom>
              <a:noFill/>
              <a:ln w="1143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txBox="1"/>
              <p:nvPr/>
            </p:nvSpPr>
            <p:spPr>
              <a:xfrm>
                <a:off x="7674009" y="1767912"/>
                <a:ext cx="1019100" cy="6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Proceed</a:t>
                </a:r>
                <a:endParaRPr sz="1200">
                  <a:solidFill>
                    <a:srgbClr val="000000"/>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for  modelling</a:t>
                </a:r>
                <a:endParaRPr sz="12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361" name="Google Shape;361;p31"/>
            <p:cNvGrpSpPr/>
            <p:nvPr/>
          </p:nvGrpSpPr>
          <p:grpSpPr>
            <a:xfrm>
              <a:off x="3851073" y="1820009"/>
              <a:ext cx="1242837" cy="577900"/>
              <a:chOff x="3668524" y="3336401"/>
              <a:chExt cx="1789800" cy="978000"/>
            </a:xfrm>
          </p:grpSpPr>
          <p:sp>
            <p:nvSpPr>
              <p:cNvPr id="362" name="Google Shape;362;p31"/>
              <p:cNvSpPr/>
              <p:nvPr/>
            </p:nvSpPr>
            <p:spPr>
              <a:xfrm>
                <a:off x="3668524" y="3336401"/>
                <a:ext cx="1789800" cy="978000"/>
              </a:xfrm>
              <a:prstGeom prst="diamond">
                <a:avLst/>
              </a:prstGeom>
              <a:noFill/>
              <a:ln w="38100" cap="flat" cmpd="sng">
                <a:solidFill>
                  <a:srgbClr val="EA54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31"/>
              <p:cNvSpPr txBox="1"/>
              <p:nvPr/>
            </p:nvSpPr>
            <p:spPr>
              <a:xfrm>
                <a:off x="3892019" y="3607651"/>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0000"/>
                    </a:solidFill>
                    <a:latin typeface="Fira Sans Extra Condensed Medium"/>
                    <a:ea typeface="Fira Sans Extra Condensed Medium"/>
                    <a:cs typeface="Fira Sans Extra Condensed Medium"/>
                    <a:sym typeface="Fira Sans Extra Condensed Medium"/>
                  </a:rPr>
                  <a:t>Take lags</a:t>
                </a:r>
                <a:endParaRPr sz="1900">
                  <a:solidFill>
                    <a:srgbClr val="000000"/>
                  </a:solidFill>
                  <a:latin typeface="Roboto"/>
                  <a:ea typeface="Roboto"/>
                  <a:cs typeface="Roboto"/>
                  <a:sym typeface="Roboto"/>
                </a:endParaRPr>
              </a:p>
            </p:txBody>
          </p:sp>
        </p:grpSp>
        <p:cxnSp>
          <p:nvCxnSpPr>
            <p:cNvPr id="364" name="Google Shape;364;p31"/>
            <p:cNvCxnSpPr/>
            <p:nvPr/>
          </p:nvCxnSpPr>
          <p:spPr>
            <a:xfrm rot="214580">
              <a:off x="4472622" y="1463176"/>
              <a:ext cx="9619" cy="369215"/>
            </a:xfrm>
            <a:prstGeom prst="straightConnector1">
              <a:avLst/>
            </a:prstGeom>
            <a:noFill/>
            <a:ln w="19050" cap="flat" cmpd="sng">
              <a:solidFill>
                <a:schemeClr val="dk1"/>
              </a:solidFill>
              <a:prstDash val="solid"/>
              <a:round/>
              <a:headEnd type="none" w="med" len="med"/>
              <a:tailEnd type="stealth" w="med" len="med"/>
            </a:ln>
          </p:spPr>
        </p:cxnSp>
        <p:grpSp>
          <p:nvGrpSpPr>
            <p:cNvPr id="365" name="Google Shape;365;p31"/>
            <p:cNvGrpSpPr/>
            <p:nvPr/>
          </p:nvGrpSpPr>
          <p:grpSpPr>
            <a:xfrm>
              <a:off x="5632704" y="1819656"/>
              <a:ext cx="1243553" cy="576042"/>
              <a:chOff x="3668524" y="2067936"/>
              <a:chExt cx="1789800" cy="978000"/>
            </a:xfrm>
          </p:grpSpPr>
          <p:sp>
            <p:nvSpPr>
              <p:cNvPr id="366" name="Google Shape;366;p31"/>
              <p:cNvSpPr/>
              <p:nvPr/>
            </p:nvSpPr>
            <p:spPr>
              <a:xfrm>
                <a:off x="3668524" y="2067936"/>
                <a:ext cx="1789800" cy="978000"/>
              </a:xfrm>
              <a:prstGeom prst="diamond">
                <a:avLst/>
              </a:prstGeom>
              <a:noFill/>
              <a:ln w="38100" cap="flat" cmpd="sng">
                <a:solidFill>
                  <a:srgbClr val="91C57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7" name="Google Shape;367;p31"/>
              <p:cNvSpPr txBox="1"/>
              <p:nvPr/>
            </p:nvSpPr>
            <p:spPr>
              <a:xfrm>
                <a:off x="3892163" y="2339136"/>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ADF Test</a:t>
                </a:r>
                <a:endParaRPr>
                  <a:solidFill>
                    <a:srgbClr val="000000"/>
                  </a:solidFill>
                  <a:latin typeface="Roboto"/>
                  <a:ea typeface="Roboto"/>
                  <a:cs typeface="Roboto"/>
                  <a:sym typeface="Roboto"/>
                </a:endParaRPr>
              </a:p>
            </p:txBody>
          </p:sp>
        </p:grpSp>
        <p:cxnSp>
          <p:nvCxnSpPr>
            <p:cNvPr id="368" name="Google Shape;368;p31"/>
            <p:cNvCxnSpPr>
              <a:endCxn id="366" idx="1"/>
            </p:cNvCxnSpPr>
            <p:nvPr/>
          </p:nvCxnSpPr>
          <p:spPr>
            <a:xfrm rot="10800000" flipH="1">
              <a:off x="5093904" y="2107677"/>
              <a:ext cx="538800" cy="1200"/>
            </a:xfrm>
            <a:prstGeom prst="straightConnector1">
              <a:avLst/>
            </a:prstGeom>
            <a:noFill/>
            <a:ln w="19050" cap="flat" cmpd="sng">
              <a:solidFill>
                <a:schemeClr val="dk1"/>
              </a:solidFill>
              <a:prstDash val="solid"/>
              <a:round/>
              <a:headEnd type="none" w="med" len="med"/>
              <a:tailEnd type="stealth" w="med" len="med"/>
            </a:ln>
          </p:spPr>
        </p:cxnSp>
        <p:cxnSp>
          <p:nvCxnSpPr>
            <p:cNvPr id="369" name="Google Shape;369;p31"/>
            <p:cNvCxnSpPr/>
            <p:nvPr/>
          </p:nvCxnSpPr>
          <p:spPr>
            <a:xfrm>
              <a:off x="6974283" y="1105672"/>
              <a:ext cx="402300" cy="12300"/>
            </a:xfrm>
            <a:prstGeom prst="straightConnector1">
              <a:avLst/>
            </a:prstGeom>
            <a:noFill/>
            <a:ln w="19050" cap="flat" cmpd="sng">
              <a:solidFill>
                <a:schemeClr val="dk1"/>
              </a:solidFill>
              <a:prstDash val="solid"/>
              <a:round/>
              <a:headEnd type="none" w="med" len="med"/>
              <a:tailEnd type="stealth" w="med" len="med"/>
            </a:ln>
          </p:spPr>
        </p:cxnSp>
        <p:cxnSp>
          <p:nvCxnSpPr>
            <p:cNvPr id="370" name="Google Shape;370;p31"/>
            <p:cNvCxnSpPr/>
            <p:nvPr/>
          </p:nvCxnSpPr>
          <p:spPr>
            <a:xfrm>
              <a:off x="1928111" y="1055154"/>
              <a:ext cx="399900" cy="0"/>
            </a:xfrm>
            <a:prstGeom prst="straightConnector1">
              <a:avLst/>
            </a:prstGeom>
            <a:noFill/>
            <a:ln w="19050" cap="flat" cmpd="sng">
              <a:solidFill>
                <a:schemeClr val="dk1"/>
              </a:solidFill>
              <a:prstDash val="solid"/>
              <a:round/>
              <a:headEnd type="none" w="med" len="med"/>
              <a:tailEnd type="stealth" w="med" len="med"/>
            </a:ln>
          </p:spPr>
        </p:cxnSp>
        <p:cxnSp>
          <p:nvCxnSpPr>
            <p:cNvPr id="371" name="Google Shape;371;p31"/>
            <p:cNvCxnSpPr/>
            <p:nvPr/>
          </p:nvCxnSpPr>
          <p:spPr>
            <a:xfrm flipH="1">
              <a:off x="6253600" y="1404051"/>
              <a:ext cx="8100" cy="402300"/>
            </a:xfrm>
            <a:prstGeom prst="straightConnector1">
              <a:avLst/>
            </a:prstGeom>
            <a:noFill/>
            <a:ln w="19050" cap="flat" cmpd="sng">
              <a:solidFill>
                <a:schemeClr val="dk1"/>
              </a:solidFill>
              <a:prstDash val="solid"/>
              <a:round/>
              <a:headEnd type="stealth" w="med" len="med"/>
              <a:tailEnd type="none" w="med" len="med"/>
            </a:ln>
          </p:spPr>
        </p:cxnSp>
        <p:cxnSp>
          <p:nvCxnSpPr>
            <p:cNvPr id="372" name="Google Shape;372;p31"/>
            <p:cNvCxnSpPr/>
            <p:nvPr/>
          </p:nvCxnSpPr>
          <p:spPr>
            <a:xfrm>
              <a:off x="3388466" y="1101125"/>
              <a:ext cx="334530" cy="0"/>
            </a:xfrm>
            <a:prstGeom prst="straightConnector1">
              <a:avLst/>
            </a:prstGeom>
            <a:noFill/>
            <a:ln w="19050" cap="flat" cmpd="sng">
              <a:solidFill>
                <a:schemeClr val="dk1"/>
              </a:solidFill>
              <a:prstDash val="solid"/>
              <a:round/>
              <a:headEnd type="none" w="med" len="med"/>
              <a:tailEnd type="stealth" w="med" len="med"/>
            </a:ln>
          </p:spPr>
        </p:cxnSp>
        <p:cxnSp>
          <p:nvCxnSpPr>
            <p:cNvPr id="373" name="Google Shape;373;p31"/>
            <p:cNvCxnSpPr/>
            <p:nvPr/>
          </p:nvCxnSpPr>
          <p:spPr>
            <a:xfrm>
              <a:off x="5216975" y="1097598"/>
              <a:ext cx="418092" cy="0"/>
            </a:xfrm>
            <a:prstGeom prst="straightConnector1">
              <a:avLst/>
            </a:prstGeom>
            <a:noFill/>
            <a:ln w="19050" cap="flat" cmpd="sng">
              <a:solidFill>
                <a:schemeClr val="dk1"/>
              </a:solidFill>
              <a:prstDash val="solid"/>
              <a:round/>
              <a:headEnd type="none" w="med" len="med"/>
              <a:tailEnd type="stealth" w="med" len="med"/>
            </a:ln>
          </p:spPr>
        </p:cxnSp>
        <p:sp>
          <p:nvSpPr>
            <p:cNvPr id="374" name="Google Shape;374;p31"/>
            <p:cNvSpPr txBox="1"/>
            <p:nvPr/>
          </p:nvSpPr>
          <p:spPr>
            <a:xfrm>
              <a:off x="6320382" y="1563776"/>
              <a:ext cx="510300" cy="16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000000"/>
                  </a:solidFill>
                  <a:latin typeface="Roboto"/>
                  <a:ea typeface="Roboto"/>
                  <a:cs typeface="Roboto"/>
                  <a:sym typeface="Roboto"/>
                </a:rPr>
                <a:t>Pass</a:t>
              </a:r>
              <a:endParaRPr sz="1200">
                <a:solidFill>
                  <a:srgbClr val="000000"/>
                </a:solidFill>
                <a:latin typeface="Roboto"/>
                <a:ea typeface="Roboto"/>
                <a:cs typeface="Roboto"/>
                <a:sym typeface="Roboto"/>
              </a:endParaRPr>
            </a:p>
          </p:txBody>
        </p:sp>
        <p:sp>
          <p:nvSpPr>
            <p:cNvPr id="375" name="Google Shape;375;p31"/>
            <p:cNvSpPr txBox="1"/>
            <p:nvPr/>
          </p:nvSpPr>
          <p:spPr>
            <a:xfrm>
              <a:off x="4044092" y="1557810"/>
              <a:ext cx="487200" cy="16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Fail</a:t>
              </a:r>
              <a:endParaRPr sz="1200">
                <a:solidFill>
                  <a:srgbClr val="000000"/>
                </a:solidFill>
                <a:latin typeface="Roboto"/>
                <a:ea typeface="Roboto"/>
                <a:cs typeface="Roboto"/>
                <a:sym typeface="Roboto"/>
              </a:endParaRPr>
            </a:p>
          </p:txBody>
        </p:sp>
        <p:sp>
          <p:nvSpPr>
            <p:cNvPr id="376" name="Google Shape;376;p31"/>
            <p:cNvSpPr txBox="1"/>
            <p:nvPr/>
          </p:nvSpPr>
          <p:spPr>
            <a:xfrm>
              <a:off x="5138201" y="803355"/>
              <a:ext cx="510435" cy="1678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000000"/>
                  </a:solidFill>
                  <a:latin typeface="Roboto"/>
                  <a:ea typeface="Roboto"/>
                  <a:cs typeface="Roboto"/>
                  <a:sym typeface="Roboto"/>
                </a:rPr>
                <a:t>Pass</a:t>
              </a:r>
              <a:endParaRPr sz="1100">
                <a:solidFill>
                  <a:srgbClr val="000000"/>
                </a:solidFill>
                <a:latin typeface="Roboto"/>
                <a:ea typeface="Roboto"/>
                <a:cs typeface="Roboto"/>
                <a:sym typeface="Roboto"/>
              </a:endParaRPr>
            </a:p>
          </p:txBody>
        </p:sp>
        <p:grpSp>
          <p:nvGrpSpPr>
            <p:cNvPr id="377" name="Google Shape;377;p31"/>
            <p:cNvGrpSpPr/>
            <p:nvPr/>
          </p:nvGrpSpPr>
          <p:grpSpPr>
            <a:xfrm>
              <a:off x="7383366" y="646775"/>
              <a:ext cx="1383370" cy="816852"/>
              <a:chOff x="1869294" y="1840364"/>
              <a:chExt cx="1465124" cy="1043100"/>
            </a:xfrm>
          </p:grpSpPr>
          <p:sp>
            <p:nvSpPr>
              <p:cNvPr id="378" name="Google Shape;378;p31"/>
              <p:cNvSpPr/>
              <p:nvPr/>
            </p:nvSpPr>
            <p:spPr>
              <a:xfrm>
                <a:off x="1881817" y="1840364"/>
                <a:ext cx="1452600" cy="1043100"/>
              </a:xfrm>
              <a:prstGeom prst="rect">
                <a:avLst/>
              </a:prstGeom>
              <a:noFill/>
              <a:ln w="38100" cap="flat" cmpd="sng">
                <a:solidFill>
                  <a:srgbClr val="67C2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79" name="Google Shape;379;p31"/>
              <p:cNvSpPr txBox="1"/>
              <p:nvPr/>
            </p:nvSpPr>
            <p:spPr>
              <a:xfrm>
                <a:off x="1869294" y="1950797"/>
                <a:ext cx="1452600" cy="91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Picking best values of p,q,P and Q on basis of low AIC Score.</a:t>
                </a:r>
                <a:endParaRPr sz="1200">
                  <a:solidFill>
                    <a:srgbClr val="000000"/>
                  </a:solidFill>
                  <a:latin typeface="Roboto"/>
                  <a:ea typeface="Roboto"/>
                  <a:cs typeface="Roboto"/>
                  <a:sym typeface="Roboto"/>
                </a:endParaRPr>
              </a:p>
            </p:txBody>
          </p:sp>
        </p:grpSp>
        <p:cxnSp>
          <p:nvCxnSpPr>
            <p:cNvPr id="380" name="Google Shape;380;p31"/>
            <p:cNvCxnSpPr>
              <a:stCxn id="379" idx="2"/>
            </p:cNvCxnSpPr>
            <p:nvPr/>
          </p:nvCxnSpPr>
          <p:spPr>
            <a:xfrm>
              <a:off x="8069139" y="1448147"/>
              <a:ext cx="15300" cy="309300"/>
            </a:xfrm>
            <a:prstGeom prst="straightConnector1">
              <a:avLst/>
            </a:prstGeom>
            <a:noFill/>
            <a:ln w="19050" cap="flat" cmpd="sng">
              <a:solidFill>
                <a:schemeClr val="dk1"/>
              </a:solidFill>
              <a:prstDash val="solid"/>
              <a:round/>
              <a:headEnd type="none" w="med" len="med"/>
              <a:tailEnd type="stealth" w="med" len="med"/>
            </a:ln>
          </p:spPr>
        </p:cxnSp>
      </p:grpSp>
      <p:grpSp>
        <p:nvGrpSpPr>
          <p:cNvPr id="381" name="Google Shape;381;p31"/>
          <p:cNvGrpSpPr/>
          <p:nvPr/>
        </p:nvGrpSpPr>
        <p:grpSpPr>
          <a:xfrm>
            <a:off x="3" y="2757274"/>
            <a:ext cx="6763241" cy="2177605"/>
            <a:chOff x="841950" y="2976820"/>
            <a:chExt cx="6763241" cy="2177605"/>
          </a:xfrm>
        </p:grpSpPr>
        <p:sp>
          <p:nvSpPr>
            <p:cNvPr id="382" name="Google Shape;382;p31"/>
            <p:cNvSpPr/>
            <p:nvPr/>
          </p:nvSpPr>
          <p:spPr>
            <a:xfrm>
              <a:off x="5227391" y="2976820"/>
              <a:ext cx="2377800" cy="2166900"/>
            </a:xfrm>
            <a:prstGeom prst="roundRect">
              <a:avLst>
                <a:gd name="adj" fmla="val 5851"/>
              </a:avLst>
            </a:prstGeom>
            <a:solidFill>
              <a:srgbClr val="FFFFFF"/>
            </a:solidFill>
            <a:ln w="9525" cap="flat" cmpd="sng">
              <a:solidFill>
                <a:srgbClr val="A72A1E"/>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3" name="Google Shape;383;p31"/>
            <p:cNvSpPr/>
            <p:nvPr/>
          </p:nvSpPr>
          <p:spPr>
            <a:xfrm>
              <a:off x="958897" y="2976820"/>
              <a:ext cx="2377931" cy="2166865"/>
            </a:xfrm>
            <a:prstGeom prst="roundRect">
              <a:avLst>
                <a:gd name="adj" fmla="val 5851"/>
              </a:avLst>
            </a:prstGeom>
            <a:solidFill>
              <a:srgbClr val="FFFFFF"/>
            </a:solidFill>
            <a:ln w="9525" cap="flat" cmpd="sng">
              <a:solidFill>
                <a:srgbClr val="A72A1E"/>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4" name="Google Shape;384;p31"/>
            <p:cNvSpPr txBox="1"/>
            <p:nvPr/>
          </p:nvSpPr>
          <p:spPr>
            <a:xfrm>
              <a:off x="1014952" y="3004287"/>
              <a:ext cx="1324200" cy="2895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rgbClr val="A72A1E"/>
                  </a:solidFill>
                  <a:latin typeface="Staatliches"/>
                  <a:ea typeface="Staatliches"/>
                  <a:cs typeface="Staatliches"/>
                  <a:sym typeface="Staatliches"/>
                </a:rPr>
                <a:t>ARIMA</a:t>
              </a:r>
              <a:endParaRPr sz="2500">
                <a:solidFill>
                  <a:schemeClr val="dk1"/>
                </a:solidFill>
                <a:latin typeface="Staatliches"/>
                <a:ea typeface="Staatliches"/>
                <a:cs typeface="Staatliches"/>
                <a:sym typeface="Staatliches"/>
              </a:endParaRPr>
            </a:p>
          </p:txBody>
        </p:sp>
        <p:sp>
          <p:nvSpPr>
            <p:cNvPr id="385" name="Google Shape;385;p31"/>
            <p:cNvSpPr txBox="1"/>
            <p:nvPr/>
          </p:nvSpPr>
          <p:spPr>
            <a:xfrm>
              <a:off x="5521721" y="2976825"/>
              <a:ext cx="996300" cy="343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rgbClr val="A72A1E"/>
                  </a:solidFill>
                  <a:latin typeface="Staatliches"/>
                  <a:ea typeface="Staatliches"/>
                  <a:cs typeface="Staatliches"/>
                  <a:sym typeface="Staatliches"/>
                </a:rPr>
                <a:t>SARIMA</a:t>
              </a:r>
              <a:endParaRPr sz="2500">
                <a:solidFill>
                  <a:srgbClr val="A72A1E"/>
                </a:solidFill>
                <a:latin typeface="Staatliches"/>
                <a:ea typeface="Staatliches"/>
                <a:cs typeface="Staatliches"/>
                <a:sym typeface="Staatliches"/>
              </a:endParaRPr>
            </a:p>
          </p:txBody>
        </p:sp>
        <p:grpSp>
          <p:nvGrpSpPr>
            <p:cNvPr id="386" name="Google Shape;386;p31"/>
            <p:cNvGrpSpPr/>
            <p:nvPr/>
          </p:nvGrpSpPr>
          <p:grpSpPr>
            <a:xfrm>
              <a:off x="3194614" y="3284654"/>
              <a:ext cx="2167982" cy="1551189"/>
              <a:chOff x="3314372" y="1840240"/>
              <a:chExt cx="2515771" cy="2232433"/>
            </a:xfrm>
          </p:grpSpPr>
          <p:sp>
            <p:nvSpPr>
              <p:cNvPr id="387" name="Google Shape;387;p31"/>
              <p:cNvSpPr/>
              <p:nvPr/>
            </p:nvSpPr>
            <p:spPr>
              <a:xfrm>
                <a:off x="3653829" y="2972035"/>
                <a:ext cx="90516" cy="51524"/>
              </a:xfrm>
              <a:custGeom>
                <a:avLst/>
                <a:gdLst/>
                <a:ahLst/>
                <a:cxnLst/>
                <a:rect l="l" t="t" r="r" b="b"/>
                <a:pathLst>
                  <a:path w="6342" h="3610" extrusionOk="0">
                    <a:moveTo>
                      <a:pt x="1" y="0"/>
                    </a:moveTo>
                    <a:lnTo>
                      <a:pt x="1" y="3609"/>
                    </a:lnTo>
                    <a:lnTo>
                      <a:pt x="6341" y="3609"/>
                    </a:lnTo>
                    <a:lnTo>
                      <a:pt x="6341" y="0"/>
                    </a:lnTo>
                    <a:close/>
                  </a:path>
                </a:pathLst>
              </a:custGeom>
              <a:solidFill>
                <a:srgbClr val="B8D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8" name="Google Shape;388;p31"/>
              <p:cNvSpPr/>
              <p:nvPr/>
            </p:nvSpPr>
            <p:spPr>
              <a:xfrm>
                <a:off x="3653829" y="3043212"/>
                <a:ext cx="90516" cy="51167"/>
              </a:xfrm>
              <a:custGeom>
                <a:avLst/>
                <a:gdLst/>
                <a:ahLst/>
                <a:cxnLst/>
                <a:rect l="l" t="t" r="r" b="b"/>
                <a:pathLst>
                  <a:path w="6342" h="3585" extrusionOk="0">
                    <a:moveTo>
                      <a:pt x="1" y="1"/>
                    </a:moveTo>
                    <a:lnTo>
                      <a:pt x="1" y="3585"/>
                    </a:lnTo>
                    <a:lnTo>
                      <a:pt x="6341" y="3585"/>
                    </a:lnTo>
                    <a:lnTo>
                      <a:pt x="6341" y="1"/>
                    </a:lnTo>
                    <a:close/>
                  </a:path>
                </a:pathLst>
              </a:custGeom>
              <a:solidFill>
                <a:srgbClr val="B8D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9" name="Google Shape;389;p31"/>
              <p:cNvSpPr/>
              <p:nvPr/>
            </p:nvSpPr>
            <p:spPr>
              <a:xfrm>
                <a:off x="3887056" y="2990989"/>
                <a:ext cx="1370388" cy="568417"/>
              </a:xfrm>
              <a:custGeom>
                <a:avLst/>
                <a:gdLst/>
                <a:ahLst/>
                <a:cxnLst/>
                <a:rect l="l" t="t" r="r" b="b"/>
                <a:pathLst>
                  <a:path w="96016" h="39826" extrusionOk="0">
                    <a:moveTo>
                      <a:pt x="48021" y="0"/>
                    </a:moveTo>
                    <a:lnTo>
                      <a:pt x="0" y="9650"/>
                    </a:lnTo>
                    <a:lnTo>
                      <a:pt x="48021" y="39825"/>
                    </a:lnTo>
                    <a:lnTo>
                      <a:pt x="96016" y="9650"/>
                    </a:lnTo>
                    <a:lnTo>
                      <a:pt x="48021"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0" name="Google Shape;390;p31"/>
              <p:cNvSpPr/>
              <p:nvPr/>
            </p:nvSpPr>
            <p:spPr>
              <a:xfrm>
                <a:off x="4098817" y="2267701"/>
                <a:ext cx="946866" cy="1051341"/>
              </a:xfrm>
              <a:custGeom>
                <a:avLst/>
                <a:gdLst/>
                <a:ahLst/>
                <a:cxnLst/>
                <a:rect l="l" t="t" r="r" b="b"/>
                <a:pathLst>
                  <a:path w="66342" h="73662" extrusionOk="0">
                    <a:moveTo>
                      <a:pt x="26016" y="1"/>
                    </a:moveTo>
                    <a:lnTo>
                      <a:pt x="2031" y="7219"/>
                    </a:lnTo>
                    <a:lnTo>
                      <a:pt x="11279" y="48171"/>
                    </a:lnTo>
                    <a:lnTo>
                      <a:pt x="9549" y="51705"/>
                    </a:lnTo>
                    <a:lnTo>
                      <a:pt x="1" y="56943"/>
                    </a:lnTo>
                    <a:lnTo>
                      <a:pt x="22256" y="72833"/>
                    </a:lnTo>
                    <a:cubicBezTo>
                      <a:pt x="23201" y="73399"/>
                      <a:pt x="24224" y="73661"/>
                      <a:pt x="25226" y="73661"/>
                    </a:cubicBezTo>
                    <a:cubicBezTo>
                      <a:pt x="27733" y="73661"/>
                      <a:pt x="30112" y="72017"/>
                      <a:pt x="30828" y="69349"/>
                    </a:cubicBezTo>
                    <a:lnTo>
                      <a:pt x="33184" y="60753"/>
                    </a:lnTo>
                    <a:lnTo>
                      <a:pt x="35514" y="69349"/>
                    </a:lnTo>
                    <a:cubicBezTo>
                      <a:pt x="36231" y="72017"/>
                      <a:pt x="38622" y="73661"/>
                      <a:pt x="41127" y="73661"/>
                    </a:cubicBezTo>
                    <a:cubicBezTo>
                      <a:pt x="42128" y="73661"/>
                      <a:pt x="43148" y="73399"/>
                      <a:pt x="44086" y="72833"/>
                    </a:cubicBezTo>
                    <a:lnTo>
                      <a:pt x="66342" y="56943"/>
                    </a:lnTo>
                    <a:lnTo>
                      <a:pt x="56793" y="51705"/>
                    </a:lnTo>
                    <a:lnTo>
                      <a:pt x="55063" y="48171"/>
                    </a:lnTo>
                    <a:lnTo>
                      <a:pt x="64311" y="7219"/>
                    </a:lnTo>
                    <a:lnTo>
                      <a:pt x="40352" y="1"/>
                    </a:ln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1" name="Google Shape;391;p31"/>
              <p:cNvSpPr/>
              <p:nvPr/>
            </p:nvSpPr>
            <p:spPr>
              <a:xfrm>
                <a:off x="4470116" y="2281289"/>
                <a:ext cx="204268" cy="494014"/>
              </a:xfrm>
              <a:custGeom>
                <a:avLst/>
                <a:gdLst/>
                <a:ahLst/>
                <a:cxnLst/>
                <a:rect l="l" t="t" r="r" b="b"/>
                <a:pathLst>
                  <a:path w="14312" h="34613" extrusionOk="0">
                    <a:moveTo>
                      <a:pt x="1" y="1"/>
                    </a:moveTo>
                    <a:lnTo>
                      <a:pt x="7169" y="34613"/>
                    </a:lnTo>
                    <a:lnTo>
                      <a:pt x="14311" y="1"/>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2" name="Google Shape;392;p31"/>
              <p:cNvSpPr/>
              <p:nvPr/>
            </p:nvSpPr>
            <p:spPr>
              <a:xfrm>
                <a:off x="4313447" y="2281289"/>
                <a:ext cx="517963" cy="578793"/>
              </a:xfrm>
              <a:custGeom>
                <a:avLst/>
                <a:gdLst/>
                <a:ahLst/>
                <a:cxnLst/>
                <a:rect l="l" t="t" r="r" b="b"/>
                <a:pathLst>
                  <a:path w="36291" h="40553" extrusionOk="0">
                    <a:moveTo>
                      <a:pt x="10978" y="1"/>
                    </a:moveTo>
                    <a:cubicBezTo>
                      <a:pt x="4461" y="3585"/>
                      <a:pt x="0" y="11580"/>
                      <a:pt x="0" y="11580"/>
                    </a:cubicBezTo>
                    <a:lnTo>
                      <a:pt x="6441" y="15339"/>
                    </a:lnTo>
                    <a:lnTo>
                      <a:pt x="0" y="15214"/>
                    </a:lnTo>
                    <a:lnTo>
                      <a:pt x="0" y="15214"/>
                    </a:lnTo>
                    <a:cubicBezTo>
                      <a:pt x="0" y="15214"/>
                      <a:pt x="5740" y="28247"/>
                      <a:pt x="19674" y="40553"/>
                    </a:cubicBezTo>
                    <a:cubicBezTo>
                      <a:pt x="23208" y="36568"/>
                      <a:pt x="31930" y="26041"/>
                      <a:pt x="36291" y="15214"/>
                    </a:cubicBezTo>
                    <a:lnTo>
                      <a:pt x="36291" y="15214"/>
                    </a:lnTo>
                    <a:lnTo>
                      <a:pt x="29825" y="15339"/>
                    </a:lnTo>
                    <a:lnTo>
                      <a:pt x="36291" y="11580"/>
                    </a:lnTo>
                    <a:cubicBezTo>
                      <a:pt x="36291" y="11580"/>
                      <a:pt x="31805" y="3585"/>
                      <a:pt x="25288" y="1"/>
                    </a:cubicBezTo>
                    <a:lnTo>
                      <a:pt x="18146" y="34613"/>
                    </a:lnTo>
                    <a:lnTo>
                      <a:pt x="1097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3" name="Google Shape;393;p31"/>
              <p:cNvSpPr/>
              <p:nvPr/>
            </p:nvSpPr>
            <p:spPr>
              <a:xfrm>
                <a:off x="4477995" y="2243024"/>
                <a:ext cx="188169" cy="89431"/>
              </a:xfrm>
              <a:custGeom>
                <a:avLst/>
                <a:gdLst/>
                <a:ahLst/>
                <a:cxnLst/>
                <a:rect l="l" t="t" r="r" b="b"/>
                <a:pathLst>
                  <a:path w="13184" h="6266" extrusionOk="0">
                    <a:moveTo>
                      <a:pt x="0" y="0"/>
                    </a:moveTo>
                    <a:lnTo>
                      <a:pt x="6592" y="6266"/>
                    </a:lnTo>
                    <a:lnTo>
                      <a:pt x="1318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4" name="Google Shape;394;p31"/>
              <p:cNvSpPr/>
              <p:nvPr/>
            </p:nvSpPr>
            <p:spPr>
              <a:xfrm>
                <a:off x="4411813" y="1840240"/>
                <a:ext cx="291188" cy="240392"/>
              </a:xfrm>
              <a:custGeom>
                <a:avLst/>
                <a:gdLst/>
                <a:ahLst/>
                <a:cxnLst/>
                <a:rect l="l" t="t" r="r" b="b"/>
                <a:pathLst>
                  <a:path w="20402" h="16843" extrusionOk="0">
                    <a:moveTo>
                      <a:pt x="10727" y="0"/>
                    </a:moveTo>
                    <a:cubicBezTo>
                      <a:pt x="10452" y="0"/>
                      <a:pt x="10326" y="376"/>
                      <a:pt x="10577" y="527"/>
                    </a:cubicBezTo>
                    <a:cubicBezTo>
                      <a:pt x="11780" y="1329"/>
                      <a:pt x="12281" y="2457"/>
                      <a:pt x="12281" y="2457"/>
                    </a:cubicBezTo>
                    <a:cubicBezTo>
                      <a:pt x="12281" y="2457"/>
                      <a:pt x="11450" y="2260"/>
                      <a:pt x="10165" y="2260"/>
                    </a:cubicBezTo>
                    <a:cubicBezTo>
                      <a:pt x="8584" y="2260"/>
                      <a:pt x="6315" y="2558"/>
                      <a:pt x="4061" y="3885"/>
                    </a:cubicBezTo>
                    <a:cubicBezTo>
                      <a:pt x="0" y="6266"/>
                      <a:pt x="727" y="8021"/>
                      <a:pt x="2657" y="9123"/>
                    </a:cubicBezTo>
                    <a:cubicBezTo>
                      <a:pt x="2657" y="9123"/>
                      <a:pt x="2807" y="12908"/>
                      <a:pt x="3860" y="16717"/>
                    </a:cubicBezTo>
                    <a:lnTo>
                      <a:pt x="18396" y="16843"/>
                    </a:lnTo>
                    <a:cubicBezTo>
                      <a:pt x="18396" y="16843"/>
                      <a:pt x="19224" y="13785"/>
                      <a:pt x="19800" y="11128"/>
                    </a:cubicBezTo>
                    <a:cubicBezTo>
                      <a:pt x="20401" y="8447"/>
                      <a:pt x="19098" y="7194"/>
                      <a:pt x="18071" y="6742"/>
                    </a:cubicBezTo>
                    <a:cubicBezTo>
                      <a:pt x="17193" y="1980"/>
                      <a:pt x="13935" y="0"/>
                      <a:pt x="10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5" name="Google Shape;395;p31"/>
              <p:cNvSpPr/>
              <p:nvPr/>
            </p:nvSpPr>
            <p:spPr>
              <a:xfrm>
                <a:off x="4572421" y="2775289"/>
                <a:ext cx="50096" cy="344852"/>
              </a:xfrm>
              <a:custGeom>
                <a:avLst/>
                <a:gdLst/>
                <a:ahLst/>
                <a:cxnLst/>
                <a:rect l="l" t="t" r="r" b="b"/>
                <a:pathLst>
                  <a:path w="3510" h="24162" fill="none" extrusionOk="0">
                    <a:moveTo>
                      <a:pt x="1" y="1"/>
                    </a:moveTo>
                    <a:cubicBezTo>
                      <a:pt x="1103" y="5640"/>
                      <a:pt x="3509" y="11755"/>
                      <a:pt x="3509" y="11755"/>
                    </a:cubicBezTo>
                    <a:lnTo>
                      <a:pt x="276" y="24161"/>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6" name="Google Shape;396;p31"/>
              <p:cNvSpPr/>
              <p:nvPr/>
            </p:nvSpPr>
            <p:spPr>
              <a:xfrm>
                <a:off x="4554181" y="2922666"/>
                <a:ext cx="37565" cy="37579"/>
              </a:xfrm>
              <a:custGeom>
                <a:avLst/>
                <a:gdLst/>
                <a:ahLst/>
                <a:cxnLst/>
                <a:rect l="l" t="t" r="r" b="b"/>
                <a:pathLst>
                  <a:path w="2632" h="2633" extrusionOk="0">
                    <a:moveTo>
                      <a:pt x="1304" y="0"/>
                    </a:moveTo>
                    <a:cubicBezTo>
                      <a:pt x="577" y="0"/>
                      <a:pt x="0" y="602"/>
                      <a:pt x="0" y="1329"/>
                    </a:cubicBezTo>
                    <a:cubicBezTo>
                      <a:pt x="0" y="2056"/>
                      <a:pt x="577" y="2632"/>
                      <a:pt x="1304" y="2632"/>
                    </a:cubicBezTo>
                    <a:cubicBezTo>
                      <a:pt x="2030" y="2632"/>
                      <a:pt x="2632" y="2056"/>
                      <a:pt x="2632" y="1329"/>
                    </a:cubicBezTo>
                    <a:cubicBezTo>
                      <a:pt x="2632" y="602"/>
                      <a:pt x="2030" y="0"/>
                      <a:pt x="1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7" name="Google Shape;397;p31"/>
              <p:cNvSpPr/>
              <p:nvPr/>
            </p:nvSpPr>
            <p:spPr>
              <a:xfrm>
                <a:off x="4515902" y="3091153"/>
                <a:ext cx="37579" cy="37565"/>
              </a:xfrm>
              <a:custGeom>
                <a:avLst/>
                <a:gdLst/>
                <a:ahLst/>
                <a:cxnLst/>
                <a:rect l="l" t="t" r="r" b="b"/>
                <a:pathLst>
                  <a:path w="2633" h="2632" extrusionOk="0">
                    <a:moveTo>
                      <a:pt x="1304" y="0"/>
                    </a:moveTo>
                    <a:cubicBezTo>
                      <a:pt x="577" y="0"/>
                      <a:pt x="1" y="602"/>
                      <a:pt x="1" y="1328"/>
                    </a:cubicBezTo>
                    <a:cubicBezTo>
                      <a:pt x="1" y="2030"/>
                      <a:pt x="577" y="2632"/>
                      <a:pt x="1304" y="2632"/>
                    </a:cubicBezTo>
                    <a:cubicBezTo>
                      <a:pt x="2031" y="2632"/>
                      <a:pt x="2632" y="2030"/>
                      <a:pt x="2632" y="1328"/>
                    </a:cubicBezTo>
                    <a:cubicBezTo>
                      <a:pt x="2632" y="602"/>
                      <a:pt x="2031" y="0"/>
                      <a:pt x="1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8" name="Google Shape;398;p31"/>
              <p:cNvSpPr/>
              <p:nvPr/>
            </p:nvSpPr>
            <p:spPr>
              <a:xfrm>
                <a:off x="4492652" y="2834676"/>
                <a:ext cx="90159" cy="79055"/>
              </a:xfrm>
              <a:custGeom>
                <a:avLst/>
                <a:gdLst/>
                <a:ahLst/>
                <a:cxnLst/>
                <a:rect l="l" t="t" r="r" b="b"/>
                <a:pathLst>
                  <a:path w="6317" h="5539" fill="none" extrusionOk="0">
                    <a:moveTo>
                      <a:pt x="1" y="0"/>
                    </a:moveTo>
                    <a:lnTo>
                      <a:pt x="6316" y="5539"/>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9" name="Google Shape;399;p31"/>
              <p:cNvSpPr/>
              <p:nvPr/>
            </p:nvSpPr>
            <p:spPr>
              <a:xfrm>
                <a:off x="4499446" y="2970237"/>
                <a:ext cx="63684" cy="41519"/>
              </a:xfrm>
              <a:custGeom>
                <a:avLst/>
                <a:gdLst/>
                <a:ahLst/>
                <a:cxnLst/>
                <a:rect l="l" t="t" r="r" b="b"/>
                <a:pathLst>
                  <a:path w="4462" h="2909" fill="none" extrusionOk="0">
                    <a:moveTo>
                      <a:pt x="4462" y="1"/>
                    </a:moveTo>
                    <a:lnTo>
                      <a:pt x="1" y="2908"/>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0" name="Google Shape;400;p31"/>
              <p:cNvSpPr/>
              <p:nvPr/>
            </p:nvSpPr>
            <p:spPr>
              <a:xfrm>
                <a:off x="4279821" y="3012098"/>
                <a:ext cx="179220" cy="69407"/>
              </a:xfrm>
              <a:custGeom>
                <a:avLst/>
                <a:gdLst/>
                <a:ahLst/>
                <a:cxnLst/>
                <a:rect l="l" t="t" r="r" b="b"/>
                <a:pathLst>
                  <a:path w="12557" h="4863" extrusionOk="0">
                    <a:moveTo>
                      <a:pt x="426" y="0"/>
                    </a:moveTo>
                    <a:lnTo>
                      <a:pt x="0" y="1679"/>
                    </a:lnTo>
                    <a:lnTo>
                      <a:pt x="12106" y="4862"/>
                    </a:lnTo>
                    <a:lnTo>
                      <a:pt x="12557" y="3208"/>
                    </a:lnTo>
                    <a:lnTo>
                      <a:pt x="426" y="0"/>
                    </a:ln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1" name="Google Shape;401;p31"/>
              <p:cNvSpPr/>
              <p:nvPr/>
            </p:nvSpPr>
            <p:spPr>
              <a:xfrm>
                <a:off x="4685816" y="3012098"/>
                <a:ext cx="178863" cy="69407"/>
              </a:xfrm>
              <a:custGeom>
                <a:avLst/>
                <a:gdLst/>
                <a:ahLst/>
                <a:cxnLst/>
                <a:rect l="l" t="t" r="r" b="b"/>
                <a:pathLst>
                  <a:path w="12532" h="4863" extrusionOk="0">
                    <a:moveTo>
                      <a:pt x="12106" y="0"/>
                    </a:moveTo>
                    <a:lnTo>
                      <a:pt x="0" y="3208"/>
                    </a:lnTo>
                    <a:lnTo>
                      <a:pt x="427" y="4862"/>
                    </a:lnTo>
                    <a:lnTo>
                      <a:pt x="12532" y="1679"/>
                    </a:lnTo>
                    <a:lnTo>
                      <a:pt x="12106" y="0"/>
                    </a:ln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2" name="Google Shape;402;p31"/>
              <p:cNvSpPr/>
              <p:nvPr/>
            </p:nvSpPr>
            <p:spPr>
              <a:xfrm>
                <a:off x="4769525" y="3613755"/>
                <a:ext cx="188525" cy="229316"/>
              </a:xfrm>
              <a:custGeom>
                <a:avLst/>
                <a:gdLst/>
                <a:ahLst/>
                <a:cxnLst/>
                <a:rect l="l" t="t" r="r" b="b"/>
                <a:pathLst>
                  <a:path w="13209" h="16067" extrusionOk="0">
                    <a:moveTo>
                      <a:pt x="4135" y="1"/>
                    </a:moveTo>
                    <a:lnTo>
                      <a:pt x="0" y="9224"/>
                    </a:lnTo>
                    <a:lnTo>
                      <a:pt x="11479" y="16066"/>
                    </a:lnTo>
                    <a:lnTo>
                      <a:pt x="13208" y="5164"/>
                    </a:lnTo>
                    <a:lnTo>
                      <a:pt x="4135"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3" name="Google Shape;403;p31"/>
              <p:cNvSpPr/>
              <p:nvPr/>
            </p:nvSpPr>
            <p:spPr>
              <a:xfrm>
                <a:off x="4837133" y="3656159"/>
                <a:ext cx="221780" cy="416514"/>
              </a:xfrm>
              <a:custGeom>
                <a:avLst/>
                <a:gdLst/>
                <a:ahLst/>
                <a:cxnLst/>
                <a:rect l="l" t="t" r="r" b="b"/>
                <a:pathLst>
                  <a:path w="15539" h="29183" extrusionOk="0">
                    <a:moveTo>
                      <a:pt x="6770" y="1"/>
                    </a:moveTo>
                    <a:cubicBezTo>
                      <a:pt x="6412" y="1"/>
                      <a:pt x="6043" y="20"/>
                      <a:pt x="5664" y="62"/>
                    </a:cubicBezTo>
                    <a:lnTo>
                      <a:pt x="6266" y="8684"/>
                    </a:lnTo>
                    <a:lnTo>
                      <a:pt x="6266" y="8684"/>
                    </a:lnTo>
                    <a:lnTo>
                      <a:pt x="4160" y="7030"/>
                    </a:lnTo>
                    <a:lnTo>
                      <a:pt x="0" y="10664"/>
                    </a:lnTo>
                    <a:lnTo>
                      <a:pt x="4461" y="13596"/>
                    </a:lnTo>
                    <a:lnTo>
                      <a:pt x="7945" y="22769"/>
                    </a:lnTo>
                    <a:lnTo>
                      <a:pt x="9474" y="28433"/>
                    </a:lnTo>
                    <a:cubicBezTo>
                      <a:pt x="9600" y="28908"/>
                      <a:pt x="10016" y="29182"/>
                      <a:pt x="10444" y="29182"/>
                    </a:cubicBezTo>
                    <a:cubicBezTo>
                      <a:pt x="10694" y="29182"/>
                      <a:pt x="10949" y="29088"/>
                      <a:pt x="11153" y="28885"/>
                    </a:cubicBezTo>
                    <a:cubicBezTo>
                      <a:pt x="12431" y="27631"/>
                      <a:pt x="14211" y="25200"/>
                      <a:pt x="14361" y="21366"/>
                    </a:cubicBezTo>
                    <a:cubicBezTo>
                      <a:pt x="14586" y="15125"/>
                      <a:pt x="13308" y="10063"/>
                      <a:pt x="13308" y="10062"/>
                    </a:cubicBezTo>
                    <a:lnTo>
                      <a:pt x="13308" y="10062"/>
                    </a:lnTo>
                    <a:lnTo>
                      <a:pt x="14937" y="10313"/>
                    </a:lnTo>
                    <a:lnTo>
                      <a:pt x="15539" y="2970"/>
                    </a:lnTo>
                    <a:lnTo>
                      <a:pt x="13810" y="2844"/>
                    </a:lnTo>
                    <a:cubicBezTo>
                      <a:pt x="13810" y="2844"/>
                      <a:pt x="11094" y="1"/>
                      <a:pt x="6770"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31"/>
              <p:cNvSpPr/>
              <p:nvPr/>
            </p:nvSpPr>
            <p:spPr>
              <a:xfrm>
                <a:off x="3712132" y="3122324"/>
                <a:ext cx="1155773" cy="733621"/>
              </a:xfrm>
              <a:custGeom>
                <a:avLst/>
                <a:gdLst/>
                <a:ahLst/>
                <a:cxnLst/>
                <a:rect l="l" t="t" r="r" b="b"/>
                <a:pathLst>
                  <a:path w="80979" h="51401" extrusionOk="0">
                    <a:moveTo>
                      <a:pt x="15558" y="1"/>
                    </a:moveTo>
                    <a:cubicBezTo>
                      <a:pt x="8515" y="1"/>
                      <a:pt x="2842" y="3581"/>
                      <a:pt x="1705" y="9445"/>
                    </a:cubicBezTo>
                    <a:cubicBezTo>
                      <a:pt x="1" y="18368"/>
                      <a:pt x="6567" y="28518"/>
                      <a:pt x="18798" y="32779"/>
                    </a:cubicBezTo>
                    <a:cubicBezTo>
                      <a:pt x="21805" y="33806"/>
                      <a:pt x="27720" y="35836"/>
                      <a:pt x="34587" y="38167"/>
                    </a:cubicBezTo>
                    <a:cubicBezTo>
                      <a:pt x="38673" y="39546"/>
                      <a:pt x="42783" y="39120"/>
                      <a:pt x="47169" y="40648"/>
                    </a:cubicBezTo>
                    <a:cubicBezTo>
                      <a:pt x="49951" y="41601"/>
                      <a:pt x="51530" y="43405"/>
                      <a:pt x="56342" y="45034"/>
                    </a:cubicBezTo>
                    <a:cubicBezTo>
                      <a:pt x="58656" y="45830"/>
                      <a:pt x="60066" y="45918"/>
                      <a:pt x="61244" y="45918"/>
                    </a:cubicBezTo>
                    <a:cubicBezTo>
                      <a:pt x="61580" y="45918"/>
                      <a:pt x="61897" y="45911"/>
                      <a:pt x="62210" y="45911"/>
                    </a:cubicBezTo>
                    <a:cubicBezTo>
                      <a:pt x="63083" y="45911"/>
                      <a:pt x="63931" y="45967"/>
                      <a:pt x="65089" y="46388"/>
                    </a:cubicBezTo>
                    <a:cubicBezTo>
                      <a:pt x="68773" y="47741"/>
                      <a:pt x="69249" y="49871"/>
                      <a:pt x="73836" y="51400"/>
                    </a:cubicBezTo>
                    <a:lnTo>
                      <a:pt x="80978" y="32779"/>
                    </a:lnTo>
                    <a:cubicBezTo>
                      <a:pt x="80978" y="32779"/>
                      <a:pt x="38848" y="9345"/>
                      <a:pt x="27244" y="3104"/>
                    </a:cubicBezTo>
                    <a:cubicBezTo>
                      <a:pt x="23276" y="974"/>
                      <a:pt x="19231" y="1"/>
                      <a:pt x="15558"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p31"/>
              <p:cNvSpPr/>
              <p:nvPr/>
            </p:nvSpPr>
            <p:spPr>
              <a:xfrm>
                <a:off x="5023133" y="3707839"/>
                <a:ext cx="7522" cy="77628"/>
              </a:xfrm>
              <a:custGeom>
                <a:avLst/>
                <a:gdLst/>
                <a:ahLst/>
                <a:cxnLst/>
                <a:rect l="l" t="t" r="r" b="b"/>
                <a:pathLst>
                  <a:path w="527" h="5439" fill="none" extrusionOk="0">
                    <a:moveTo>
                      <a:pt x="527" y="0"/>
                    </a:moveTo>
                    <a:lnTo>
                      <a:pt x="1" y="5439"/>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p31"/>
              <p:cNvSpPr/>
              <p:nvPr/>
            </p:nvSpPr>
            <p:spPr>
              <a:xfrm>
                <a:off x="4705841" y="3559391"/>
                <a:ext cx="162064" cy="296554"/>
              </a:xfrm>
              <a:custGeom>
                <a:avLst/>
                <a:gdLst/>
                <a:ahLst/>
                <a:cxnLst/>
                <a:rect l="l" t="t" r="r" b="b"/>
                <a:pathLst>
                  <a:path w="11355" h="20778" extrusionOk="0">
                    <a:moveTo>
                      <a:pt x="7520" y="0"/>
                    </a:moveTo>
                    <a:lnTo>
                      <a:pt x="1" y="18572"/>
                    </a:lnTo>
                    <a:cubicBezTo>
                      <a:pt x="1029" y="19349"/>
                      <a:pt x="2257" y="20126"/>
                      <a:pt x="4212" y="20777"/>
                    </a:cubicBezTo>
                    <a:lnTo>
                      <a:pt x="11354" y="2156"/>
                    </a:lnTo>
                    <a:cubicBezTo>
                      <a:pt x="11354" y="2156"/>
                      <a:pt x="9926" y="1354"/>
                      <a:pt x="7520" y="0"/>
                    </a:cubicBez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p31"/>
              <p:cNvSpPr/>
              <p:nvPr/>
            </p:nvSpPr>
            <p:spPr>
              <a:xfrm>
                <a:off x="4276595" y="3122324"/>
                <a:ext cx="1156130" cy="733621"/>
              </a:xfrm>
              <a:custGeom>
                <a:avLst/>
                <a:gdLst/>
                <a:ahLst/>
                <a:cxnLst/>
                <a:rect l="l" t="t" r="r" b="b"/>
                <a:pathLst>
                  <a:path w="81004" h="51401" extrusionOk="0">
                    <a:moveTo>
                      <a:pt x="65432" y="1"/>
                    </a:moveTo>
                    <a:cubicBezTo>
                      <a:pt x="61760" y="1"/>
                      <a:pt x="57712" y="974"/>
                      <a:pt x="53735" y="3104"/>
                    </a:cubicBezTo>
                    <a:cubicBezTo>
                      <a:pt x="42156" y="9345"/>
                      <a:pt x="1" y="32779"/>
                      <a:pt x="1" y="32779"/>
                    </a:cubicBezTo>
                    <a:lnTo>
                      <a:pt x="7144" y="51400"/>
                    </a:lnTo>
                    <a:cubicBezTo>
                      <a:pt x="11730" y="49871"/>
                      <a:pt x="12206" y="47741"/>
                      <a:pt x="15890" y="46388"/>
                    </a:cubicBezTo>
                    <a:cubicBezTo>
                      <a:pt x="17048" y="45967"/>
                      <a:pt x="17896" y="45911"/>
                      <a:pt x="18769" y="45911"/>
                    </a:cubicBezTo>
                    <a:cubicBezTo>
                      <a:pt x="19083" y="45911"/>
                      <a:pt x="19400" y="45918"/>
                      <a:pt x="19736" y="45918"/>
                    </a:cubicBezTo>
                    <a:cubicBezTo>
                      <a:pt x="20913" y="45918"/>
                      <a:pt x="22323" y="45830"/>
                      <a:pt x="24637" y="45034"/>
                    </a:cubicBezTo>
                    <a:cubicBezTo>
                      <a:pt x="29449" y="43405"/>
                      <a:pt x="31028" y="41601"/>
                      <a:pt x="33810" y="40648"/>
                    </a:cubicBezTo>
                    <a:cubicBezTo>
                      <a:pt x="38221" y="39120"/>
                      <a:pt x="42307" y="39546"/>
                      <a:pt x="46392" y="38167"/>
                    </a:cubicBezTo>
                    <a:cubicBezTo>
                      <a:pt x="53259" y="35836"/>
                      <a:pt x="59199" y="33806"/>
                      <a:pt x="62206" y="32779"/>
                    </a:cubicBezTo>
                    <a:cubicBezTo>
                      <a:pt x="74412" y="28518"/>
                      <a:pt x="81003" y="18368"/>
                      <a:pt x="79274" y="9445"/>
                    </a:cubicBezTo>
                    <a:cubicBezTo>
                      <a:pt x="78137" y="3581"/>
                      <a:pt x="72475" y="1"/>
                      <a:pt x="65432"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31"/>
              <p:cNvSpPr/>
              <p:nvPr/>
            </p:nvSpPr>
            <p:spPr>
              <a:xfrm>
                <a:off x="4186450" y="3613755"/>
                <a:ext cx="188525" cy="229316"/>
              </a:xfrm>
              <a:custGeom>
                <a:avLst/>
                <a:gdLst/>
                <a:ahLst/>
                <a:cxnLst/>
                <a:rect l="l" t="t" r="r" b="b"/>
                <a:pathLst>
                  <a:path w="13209" h="16067" extrusionOk="0">
                    <a:moveTo>
                      <a:pt x="9074" y="1"/>
                    </a:moveTo>
                    <a:lnTo>
                      <a:pt x="1" y="5164"/>
                    </a:lnTo>
                    <a:lnTo>
                      <a:pt x="1730" y="16066"/>
                    </a:lnTo>
                    <a:lnTo>
                      <a:pt x="13209" y="9224"/>
                    </a:lnTo>
                    <a:lnTo>
                      <a:pt x="907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31"/>
              <p:cNvSpPr/>
              <p:nvPr/>
            </p:nvSpPr>
            <p:spPr>
              <a:xfrm>
                <a:off x="4085586" y="3656159"/>
                <a:ext cx="221795" cy="416514"/>
              </a:xfrm>
              <a:custGeom>
                <a:avLst/>
                <a:gdLst/>
                <a:ahLst/>
                <a:cxnLst/>
                <a:rect l="l" t="t" r="r" b="b"/>
                <a:pathLst>
                  <a:path w="15540" h="29183" extrusionOk="0">
                    <a:moveTo>
                      <a:pt x="8770" y="1"/>
                    </a:moveTo>
                    <a:cubicBezTo>
                      <a:pt x="4445" y="1"/>
                      <a:pt x="1730" y="2844"/>
                      <a:pt x="1730" y="2844"/>
                    </a:cubicBezTo>
                    <a:lnTo>
                      <a:pt x="0" y="2970"/>
                    </a:lnTo>
                    <a:lnTo>
                      <a:pt x="602" y="10313"/>
                    </a:lnTo>
                    <a:lnTo>
                      <a:pt x="2231" y="10062"/>
                    </a:lnTo>
                    <a:lnTo>
                      <a:pt x="2231" y="10062"/>
                    </a:lnTo>
                    <a:cubicBezTo>
                      <a:pt x="2231" y="10063"/>
                      <a:pt x="953" y="15125"/>
                      <a:pt x="1178" y="21366"/>
                    </a:cubicBezTo>
                    <a:cubicBezTo>
                      <a:pt x="1329" y="25200"/>
                      <a:pt x="3108" y="27631"/>
                      <a:pt x="4386" y="28885"/>
                    </a:cubicBezTo>
                    <a:cubicBezTo>
                      <a:pt x="4590" y="29088"/>
                      <a:pt x="4845" y="29182"/>
                      <a:pt x="5097" y="29182"/>
                    </a:cubicBezTo>
                    <a:cubicBezTo>
                      <a:pt x="5527" y="29182"/>
                      <a:pt x="5948" y="28908"/>
                      <a:pt x="6090" y="28433"/>
                    </a:cubicBezTo>
                    <a:lnTo>
                      <a:pt x="7619" y="22769"/>
                    </a:lnTo>
                    <a:lnTo>
                      <a:pt x="11078" y="13596"/>
                    </a:lnTo>
                    <a:lnTo>
                      <a:pt x="15539" y="10664"/>
                    </a:lnTo>
                    <a:lnTo>
                      <a:pt x="11379" y="7030"/>
                    </a:lnTo>
                    <a:lnTo>
                      <a:pt x="9273" y="8684"/>
                    </a:lnTo>
                    <a:lnTo>
                      <a:pt x="9875" y="62"/>
                    </a:lnTo>
                    <a:cubicBezTo>
                      <a:pt x="9496" y="20"/>
                      <a:pt x="9127" y="1"/>
                      <a:pt x="8770"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0" name="Google Shape;410;p31"/>
              <p:cNvSpPr/>
              <p:nvPr/>
            </p:nvSpPr>
            <p:spPr>
              <a:xfrm>
                <a:off x="4114203" y="3707839"/>
                <a:ext cx="7165" cy="77628"/>
              </a:xfrm>
              <a:custGeom>
                <a:avLst/>
                <a:gdLst/>
                <a:ahLst/>
                <a:cxnLst/>
                <a:rect l="l" t="t" r="r" b="b"/>
                <a:pathLst>
                  <a:path w="502" h="5439" fill="none" extrusionOk="0">
                    <a:moveTo>
                      <a:pt x="0" y="0"/>
                    </a:moveTo>
                    <a:lnTo>
                      <a:pt x="502" y="5439"/>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1" name="Google Shape;411;p31"/>
              <p:cNvSpPr/>
              <p:nvPr/>
            </p:nvSpPr>
            <p:spPr>
              <a:xfrm>
                <a:off x="4276595" y="3559391"/>
                <a:ext cx="162064" cy="296554"/>
              </a:xfrm>
              <a:custGeom>
                <a:avLst/>
                <a:gdLst/>
                <a:ahLst/>
                <a:cxnLst/>
                <a:rect l="l" t="t" r="r" b="b"/>
                <a:pathLst>
                  <a:path w="11355" h="20778" extrusionOk="0">
                    <a:moveTo>
                      <a:pt x="3835" y="0"/>
                    </a:moveTo>
                    <a:cubicBezTo>
                      <a:pt x="1454" y="1354"/>
                      <a:pt x="1" y="2156"/>
                      <a:pt x="1" y="2156"/>
                    </a:cubicBezTo>
                    <a:lnTo>
                      <a:pt x="7144" y="20777"/>
                    </a:lnTo>
                    <a:cubicBezTo>
                      <a:pt x="9099" y="20126"/>
                      <a:pt x="10327" y="19349"/>
                      <a:pt x="11354" y="18572"/>
                    </a:cubicBezTo>
                    <a:lnTo>
                      <a:pt x="3835" y="0"/>
                    </a:ln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2" name="Google Shape;412;p31"/>
              <p:cNvSpPr/>
              <p:nvPr/>
            </p:nvSpPr>
            <p:spPr>
              <a:xfrm>
                <a:off x="3501085" y="2768138"/>
                <a:ext cx="129865" cy="184586"/>
              </a:xfrm>
              <a:custGeom>
                <a:avLst/>
                <a:gdLst/>
                <a:ahLst/>
                <a:cxnLst/>
                <a:rect l="l" t="t" r="r" b="b"/>
                <a:pathLst>
                  <a:path w="9099" h="12933" extrusionOk="0">
                    <a:moveTo>
                      <a:pt x="4938" y="0"/>
                    </a:moveTo>
                    <a:cubicBezTo>
                      <a:pt x="4938" y="0"/>
                      <a:pt x="1" y="11529"/>
                      <a:pt x="2407" y="12833"/>
                    </a:cubicBezTo>
                    <a:cubicBezTo>
                      <a:pt x="2529" y="12900"/>
                      <a:pt x="2657" y="12932"/>
                      <a:pt x="2788" y="12932"/>
                    </a:cubicBezTo>
                    <a:cubicBezTo>
                      <a:pt x="5238" y="12932"/>
                      <a:pt x="9099" y="1780"/>
                      <a:pt x="9099" y="1780"/>
                    </a:cubicBezTo>
                    <a:lnTo>
                      <a:pt x="493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3" name="Google Shape;413;p31"/>
              <p:cNvSpPr/>
              <p:nvPr/>
            </p:nvSpPr>
            <p:spPr>
              <a:xfrm>
                <a:off x="3314372" y="2649020"/>
                <a:ext cx="341255" cy="274731"/>
              </a:xfrm>
              <a:custGeom>
                <a:avLst/>
                <a:gdLst/>
                <a:ahLst/>
                <a:cxnLst/>
                <a:rect l="l" t="t" r="r" b="b"/>
                <a:pathLst>
                  <a:path w="23910" h="19249" extrusionOk="0">
                    <a:moveTo>
                      <a:pt x="10551" y="0"/>
                    </a:moveTo>
                    <a:lnTo>
                      <a:pt x="9599" y="878"/>
                    </a:lnTo>
                    <a:lnTo>
                      <a:pt x="11228" y="2807"/>
                    </a:lnTo>
                    <a:lnTo>
                      <a:pt x="11178" y="5239"/>
                    </a:lnTo>
                    <a:lnTo>
                      <a:pt x="6767" y="5239"/>
                    </a:lnTo>
                    <a:lnTo>
                      <a:pt x="1604" y="3660"/>
                    </a:lnTo>
                    <a:lnTo>
                      <a:pt x="1228" y="4888"/>
                    </a:lnTo>
                    <a:lnTo>
                      <a:pt x="652" y="4612"/>
                    </a:lnTo>
                    <a:lnTo>
                      <a:pt x="0" y="6391"/>
                    </a:lnTo>
                    <a:lnTo>
                      <a:pt x="1103" y="7043"/>
                    </a:lnTo>
                    <a:lnTo>
                      <a:pt x="576" y="8321"/>
                    </a:lnTo>
                    <a:lnTo>
                      <a:pt x="2807" y="9950"/>
                    </a:lnTo>
                    <a:lnTo>
                      <a:pt x="5288" y="10477"/>
                    </a:lnTo>
                    <a:lnTo>
                      <a:pt x="2506" y="10502"/>
                    </a:lnTo>
                    <a:lnTo>
                      <a:pt x="902" y="9524"/>
                    </a:lnTo>
                    <a:lnTo>
                      <a:pt x="576" y="10502"/>
                    </a:lnTo>
                    <a:lnTo>
                      <a:pt x="2582" y="11655"/>
                    </a:lnTo>
                    <a:cubicBezTo>
                      <a:pt x="2582" y="11655"/>
                      <a:pt x="5061" y="12638"/>
                      <a:pt x="8424" y="12638"/>
                    </a:cubicBezTo>
                    <a:cubicBezTo>
                      <a:pt x="9585" y="12638"/>
                      <a:pt x="10850" y="12521"/>
                      <a:pt x="12155" y="12206"/>
                    </a:cubicBezTo>
                    <a:lnTo>
                      <a:pt x="20476" y="19249"/>
                    </a:lnTo>
                    <a:lnTo>
                      <a:pt x="23910" y="10878"/>
                    </a:lnTo>
                    <a:lnTo>
                      <a:pt x="14812" y="6943"/>
                    </a:lnTo>
                    <a:cubicBezTo>
                      <a:pt x="14812" y="6943"/>
                      <a:pt x="15389" y="4286"/>
                      <a:pt x="13283" y="2281"/>
                    </a:cubicBezTo>
                    <a:cubicBezTo>
                      <a:pt x="12080" y="1128"/>
                      <a:pt x="10551" y="0"/>
                      <a:pt x="10551" y="0"/>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4" name="Google Shape;414;p31"/>
              <p:cNvSpPr/>
              <p:nvPr/>
            </p:nvSpPr>
            <p:spPr>
              <a:xfrm>
                <a:off x="3517184" y="2941620"/>
                <a:ext cx="142382" cy="107743"/>
              </a:xfrm>
              <a:custGeom>
                <a:avLst/>
                <a:gdLst/>
                <a:ahLst/>
                <a:cxnLst/>
                <a:rect l="l" t="t" r="r" b="b"/>
                <a:pathLst>
                  <a:path w="9976" h="7549" extrusionOk="0">
                    <a:moveTo>
                      <a:pt x="3209" y="1"/>
                    </a:moveTo>
                    <a:cubicBezTo>
                      <a:pt x="3209" y="1"/>
                      <a:pt x="1" y="6241"/>
                      <a:pt x="2081" y="7369"/>
                    </a:cubicBezTo>
                    <a:cubicBezTo>
                      <a:pt x="2308" y="7493"/>
                      <a:pt x="2567" y="7548"/>
                      <a:pt x="2849" y="7548"/>
                    </a:cubicBezTo>
                    <a:cubicBezTo>
                      <a:pt x="5433" y="7548"/>
                      <a:pt x="9976" y="2883"/>
                      <a:pt x="9976" y="2883"/>
                    </a:cubicBezTo>
                    <a:lnTo>
                      <a:pt x="320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5" name="Google Shape;415;p31"/>
              <p:cNvSpPr/>
              <p:nvPr/>
            </p:nvSpPr>
            <p:spPr>
              <a:xfrm>
                <a:off x="3535424" y="2782082"/>
                <a:ext cx="142382" cy="259003"/>
              </a:xfrm>
              <a:custGeom>
                <a:avLst/>
                <a:gdLst/>
                <a:ahLst/>
                <a:cxnLst/>
                <a:rect l="l" t="t" r="r" b="b"/>
                <a:pathLst>
                  <a:path w="9976" h="18147" extrusionOk="0">
                    <a:moveTo>
                      <a:pt x="4913" y="1"/>
                    </a:moveTo>
                    <a:cubicBezTo>
                      <a:pt x="4913" y="1"/>
                      <a:pt x="3485" y="10577"/>
                      <a:pt x="1" y="11856"/>
                    </a:cubicBezTo>
                    <a:lnTo>
                      <a:pt x="9976" y="18146"/>
                    </a:lnTo>
                    <a:lnTo>
                      <a:pt x="9976" y="1981"/>
                    </a:lnTo>
                    <a:lnTo>
                      <a:pt x="4913"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6" name="Google Shape;416;p31"/>
              <p:cNvSpPr/>
              <p:nvPr/>
            </p:nvSpPr>
            <p:spPr>
              <a:xfrm>
                <a:off x="3546871" y="2370720"/>
                <a:ext cx="668210" cy="823238"/>
              </a:xfrm>
              <a:custGeom>
                <a:avLst/>
                <a:gdLst/>
                <a:ahLst/>
                <a:cxnLst/>
                <a:rect l="l" t="t" r="r" b="b"/>
                <a:pathLst>
                  <a:path w="46818" h="57680" extrusionOk="0">
                    <a:moveTo>
                      <a:pt x="40703" y="1"/>
                    </a:moveTo>
                    <a:cubicBezTo>
                      <a:pt x="35364" y="5940"/>
                      <a:pt x="35364" y="10477"/>
                      <a:pt x="35364" y="10477"/>
                    </a:cubicBezTo>
                    <a:lnTo>
                      <a:pt x="21755" y="36216"/>
                    </a:lnTo>
                    <a:lnTo>
                      <a:pt x="9174" y="30803"/>
                    </a:lnTo>
                    <a:cubicBezTo>
                      <a:pt x="5036" y="46467"/>
                      <a:pt x="1055" y="47385"/>
                      <a:pt x="179" y="47385"/>
                    </a:cubicBezTo>
                    <a:cubicBezTo>
                      <a:pt x="62" y="47385"/>
                      <a:pt x="1" y="47369"/>
                      <a:pt x="1" y="47369"/>
                    </a:cubicBezTo>
                    <a:lnTo>
                      <a:pt x="1" y="47369"/>
                    </a:lnTo>
                    <a:lnTo>
                      <a:pt x="18422" y="56191"/>
                    </a:lnTo>
                    <a:cubicBezTo>
                      <a:pt x="20545" y="57204"/>
                      <a:pt x="22776" y="57680"/>
                      <a:pt x="24966" y="57680"/>
                    </a:cubicBezTo>
                    <a:cubicBezTo>
                      <a:pt x="31127" y="57680"/>
                      <a:pt x="36975" y="53914"/>
                      <a:pt x="39249" y="47720"/>
                    </a:cubicBezTo>
                    <a:lnTo>
                      <a:pt x="46818" y="27068"/>
                    </a:lnTo>
                    <a:lnTo>
                      <a:pt x="40703" y="1"/>
                    </a:ln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7" name="Google Shape;417;p31"/>
              <p:cNvSpPr/>
              <p:nvPr/>
            </p:nvSpPr>
            <p:spPr>
              <a:xfrm>
                <a:off x="3617349" y="2977758"/>
                <a:ext cx="191737" cy="94441"/>
              </a:xfrm>
              <a:custGeom>
                <a:avLst/>
                <a:gdLst/>
                <a:ahLst/>
                <a:cxnLst/>
                <a:rect l="l" t="t" r="r" b="b"/>
                <a:pathLst>
                  <a:path w="13434" h="6617" fill="none" extrusionOk="0">
                    <a:moveTo>
                      <a:pt x="0" y="0"/>
                    </a:moveTo>
                    <a:lnTo>
                      <a:pt x="13434" y="6617"/>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8" name="Google Shape;418;p31"/>
              <p:cNvSpPr/>
              <p:nvPr/>
            </p:nvSpPr>
            <p:spPr>
              <a:xfrm>
                <a:off x="3667416" y="2950569"/>
                <a:ext cx="25776" cy="25762"/>
              </a:xfrm>
              <a:custGeom>
                <a:avLst/>
                <a:gdLst/>
                <a:ahLst/>
                <a:cxnLst/>
                <a:rect l="l" t="t" r="r" b="b"/>
                <a:pathLst>
                  <a:path w="1806" h="1805" extrusionOk="0">
                    <a:moveTo>
                      <a:pt x="903" y="0"/>
                    </a:moveTo>
                    <a:cubicBezTo>
                      <a:pt x="402" y="0"/>
                      <a:pt x="1" y="401"/>
                      <a:pt x="1" y="903"/>
                    </a:cubicBezTo>
                    <a:cubicBezTo>
                      <a:pt x="1" y="1404"/>
                      <a:pt x="402" y="1805"/>
                      <a:pt x="903" y="1805"/>
                    </a:cubicBezTo>
                    <a:cubicBezTo>
                      <a:pt x="1404" y="1805"/>
                      <a:pt x="1805" y="1404"/>
                      <a:pt x="1805" y="903"/>
                    </a:cubicBezTo>
                    <a:cubicBezTo>
                      <a:pt x="1805" y="401"/>
                      <a:pt x="1404" y="0"/>
                      <a:pt x="903"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9" name="Google Shape;419;p31"/>
              <p:cNvSpPr/>
              <p:nvPr/>
            </p:nvSpPr>
            <p:spPr>
              <a:xfrm>
                <a:off x="3742547" y="2990989"/>
                <a:ext cx="25762" cy="26133"/>
              </a:xfrm>
              <a:custGeom>
                <a:avLst/>
                <a:gdLst/>
                <a:ahLst/>
                <a:cxnLst/>
                <a:rect l="l" t="t" r="r" b="b"/>
                <a:pathLst>
                  <a:path w="1805" h="1831" extrusionOk="0">
                    <a:moveTo>
                      <a:pt x="902" y="0"/>
                    </a:moveTo>
                    <a:cubicBezTo>
                      <a:pt x="401" y="0"/>
                      <a:pt x="0" y="401"/>
                      <a:pt x="0" y="903"/>
                    </a:cubicBezTo>
                    <a:cubicBezTo>
                      <a:pt x="0" y="1404"/>
                      <a:pt x="401" y="1830"/>
                      <a:pt x="902" y="1830"/>
                    </a:cubicBezTo>
                    <a:cubicBezTo>
                      <a:pt x="1404" y="1830"/>
                      <a:pt x="1805" y="1404"/>
                      <a:pt x="1805" y="903"/>
                    </a:cubicBezTo>
                    <a:cubicBezTo>
                      <a:pt x="1805" y="401"/>
                      <a:pt x="1404" y="0"/>
                      <a:pt x="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31"/>
              <p:cNvSpPr/>
              <p:nvPr/>
            </p:nvSpPr>
            <p:spPr>
              <a:xfrm>
                <a:off x="3857369" y="2887613"/>
                <a:ext cx="114837" cy="51524"/>
              </a:xfrm>
              <a:custGeom>
                <a:avLst/>
                <a:gdLst/>
                <a:ahLst/>
                <a:cxnLst/>
                <a:rect l="l" t="t" r="r" b="b"/>
                <a:pathLst>
                  <a:path w="8046" h="3610" fill="none" extrusionOk="0">
                    <a:moveTo>
                      <a:pt x="0" y="0"/>
                    </a:moveTo>
                    <a:lnTo>
                      <a:pt x="8045" y="3609"/>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1" name="Google Shape;421;p31"/>
              <p:cNvSpPr/>
              <p:nvPr/>
            </p:nvSpPr>
            <p:spPr>
              <a:xfrm>
                <a:off x="3887056" y="2882603"/>
                <a:ext cx="118419" cy="5024"/>
              </a:xfrm>
              <a:custGeom>
                <a:avLst/>
                <a:gdLst/>
                <a:ahLst/>
                <a:cxnLst/>
                <a:rect l="l" t="t" r="r" b="b"/>
                <a:pathLst>
                  <a:path w="8297" h="352" fill="none" extrusionOk="0">
                    <a:moveTo>
                      <a:pt x="0" y="0"/>
                    </a:moveTo>
                    <a:lnTo>
                      <a:pt x="8296" y="351"/>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2" name="Google Shape;422;p31"/>
              <p:cNvSpPr/>
              <p:nvPr/>
            </p:nvSpPr>
            <p:spPr>
              <a:xfrm>
                <a:off x="3419175" y="2737010"/>
                <a:ext cx="15400" cy="54749"/>
              </a:xfrm>
              <a:custGeom>
                <a:avLst/>
                <a:gdLst/>
                <a:ahLst/>
                <a:cxnLst/>
                <a:rect l="l" t="t" r="r" b="b"/>
                <a:pathLst>
                  <a:path w="1079" h="3836" fill="none" extrusionOk="0">
                    <a:moveTo>
                      <a:pt x="1078" y="1"/>
                    </a:moveTo>
                    <a:lnTo>
                      <a:pt x="0" y="383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3" name="Google Shape;423;p31"/>
              <p:cNvSpPr/>
              <p:nvPr/>
            </p:nvSpPr>
            <p:spPr>
              <a:xfrm>
                <a:off x="3430978" y="2759903"/>
                <a:ext cx="73703" cy="26490"/>
              </a:xfrm>
              <a:custGeom>
                <a:avLst/>
                <a:gdLst/>
                <a:ahLst/>
                <a:cxnLst/>
                <a:rect l="l" t="t" r="r" b="b"/>
                <a:pathLst>
                  <a:path w="5164" h="1856" fill="none" extrusionOk="0">
                    <a:moveTo>
                      <a:pt x="1" y="1856"/>
                    </a:moveTo>
                    <a:cubicBezTo>
                      <a:pt x="1128" y="978"/>
                      <a:pt x="3234" y="1"/>
                      <a:pt x="5163" y="1279"/>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4" name="Google Shape;424;p31"/>
              <p:cNvSpPr/>
              <p:nvPr/>
            </p:nvSpPr>
            <p:spPr>
              <a:xfrm>
                <a:off x="5513550" y="2768138"/>
                <a:ext cx="129865" cy="184586"/>
              </a:xfrm>
              <a:custGeom>
                <a:avLst/>
                <a:gdLst/>
                <a:ahLst/>
                <a:cxnLst/>
                <a:rect l="l" t="t" r="r" b="b"/>
                <a:pathLst>
                  <a:path w="9099" h="12933" extrusionOk="0">
                    <a:moveTo>
                      <a:pt x="4161" y="0"/>
                    </a:moveTo>
                    <a:lnTo>
                      <a:pt x="1" y="1780"/>
                    </a:lnTo>
                    <a:cubicBezTo>
                      <a:pt x="1" y="1780"/>
                      <a:pt x="3884" y="12932"/>
                      <a:pt x="6336" y="12932"/>
                    </a:cubicBezTo>
                    <a:cubicBezTo>
                      <a:pt x="6467" y="12932"/>
                      <a:pt x="6595" y="12900"/>
                      <a:pt x="6717" y="12833"/>
                    </a:cubicBezTo>
                    <a:cubicBezTo>
                      <a:pt x="9098" y="11529"/>
                      <a:pt x="4161" y="0"/>
                      <a:pt x="4161"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5" name="Google Shape;425;p31"/>
              <p:cNvSpPr/>
              <p:nvPr/>
            </p:nvSpPr>
            <p:spPr>
              <a:xfrm>
                <a:off x="5488873" y="2649020"/>
                <a:ext cx="341270" cy="274731"/>
              </a:xfrm>
              <a:custGeom>
                <a:avLst/>
                <a:gdLst/>
                <a:ahLst/>
                <a:cxnLst/>
                <a:rect l="l" t="t" r="r" b="b"/>
                <a:pathLst>
                  <a:path w="23911" h="19249" extrusionOk="0">
                    <a:moveTo>
                      <a:pt x="13384" y="0"/>
                    </a:moveTo>
                    <a:cubicBezTo>
                      <a:pt x="13384" y="0"/>
                      <a:pt x="11855" y="1128"/>
                      <a:pt x="10652" y="2281"/>
                    </a:cubicBezTo>
                    <a:cubicBezTo>
                      <a:pt x="8522" y="4286"/>
                      <a:pt x="9123" y="6943"/>
                      <a:pt x="9123" y="6943"/>
                    </a:cubicBezTo>
                    <a:lnTo>
                      <a:pt x="0" y="10878"/>
                    </a:lnTo>
                    <a:lnTo>
                      <a:pt x="3434" y="19249"/>
                    </a:lnTo>
                    <a:lnTo>
                      <a:pt x="11755" y="12206"/>
                    </a:lnTo>
                    <a:cubicBezTo>
                      <a:pt x="13060" y="12521"/>
                      <a:pt x="14326" y="12638"/>
                      <a:pt x="15486" y="12638"/>
                    </a:cubicBezTo>
                    <a:cubicBezTo>
                      <a:pt x="18849" y="12638"/>
                      <a:pt x="21329" y="11655"/>
                      <a:pt x="21329" y="11655"/>
                    </a:cubicBezTo>
                    <a:lnTo>
                      <a:pt x="23334" y="10502"/>
                    </a:lnTo>
                    <a:lnTo>
                      <a:pt x="23008" y="9524"/>
                    </a:lnTo>
                    <a:lnTo>
                      <a:pt x="21429" y="10502"/>
                    </a:lnTo>
                    <a:lnTo>
                      <a:pt x="18622" y="10477"/>
                    </a:lnTo>
                    <a:lnTo>
                      <a:pt x="21103" y="9950"/>
                    </a:lnTo>
                    <a:lnTo>
                      <a:pt x="23334" y="8321"/>
                    </a:lnTo>
                    <a:lnTo>
                      <a:pt x="22832" y="7043"/>
                    </a:lnTo>
                    <a:lnTo>
                      <a:pt x="23910" y="6391"/>
                    </a:lnTo>
                    <a:lnTo>
                      <a:pt x="23284" y="4612"/>
                    </a:lnTo>
                    <a:lnTo>
                      <a:pt x="22682" y="4888"/>
                    </a:lnTo>
                    <a:lnTo>
                      <a:pt x="22306" y="3660"/>
                    </a:lnTo>
                    <a:lnTo>
                      <a:pt x="17168" y="5239"/>
                    </a:lnTo>
                    <a:lnTo>
                      <a:pt x="12732" y="5239"/>
                    </a:lnTo>
                    <a:lnTo>
                      <a:pt x="12682" y="2807"/>
                    </a:lnTo>
                    <a:lnTo>
                      <a:pt x="14311" y="878"/>
                    </a:lnTo>
                    <a:lnTo>
                      <a:pt x="1338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6" name="Google Shape;426;p31"/>
              <p:cNvSpPr/>
              <p:nvPr/>
            </p:nvSpPr>
            <p:spPr>
              <a:xfrm>
                <a:off x="5484934" y="2941620"/>
                <a:ext cx="142382" cy="107743"/>
              </a:xfrm>
              <a:custGeom>
                <a:avLst/>
                <a:gdLst/>
                <a:ahLst/>
                <a:cxnLst/>
                <a:rect l="l" t="t" r="r" b="b"/>
                <a:pathLst>
                  <a:path w="9976" h="7549" extrusionOk="0">
                    <a:moveTo>
                      <a:pt x="6767" y="1"/>
                    </a:moveTo>
                    <a:lnTo>
                      <a:pt x="1" y="2883"/>
                    </a:lnTo>
                    <a:cubicBezTo>
                      <a:pt x="1" y="2883"/>
                      <a:pt x="4543" y="7548"/>
                      <a:pt x="7128" y="7548"/>
                    </a:cubicBezTo>
                    <a:cubicBezTo>
                      <a:pt x="7410" y="7548"/>
                      <a:pt x="7668" y="7493"/>
                      <a:pt x="7895" y="7369"/>
                    </a:cubicBezTo>
                    <a:cubicBezTo>
                      <a:pt x="9976" y="6241"/>
                      <a:pt x="6767" y="1"/>
                      <a:pt x="6767"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7" name="Google Shape;427;p31"/>
              <p:cNvSpPr/>
              <p:nvPr/>
            </p:nvSpPr>
            <p:spPr>
              <a:xfrm>
                <a:off x="5466693" y="2782082"/>
                <a:ext cx="142739" cy="259003"/>
              </a:xfrm>
              <a:custGeom>
                <a:avLst/>
                <a:gdLst/>
                <a:ahLst/>
                <a:cxnLst/>
                <a:rect l="l" t="t" r="r" b="b"/>
                <a:pathLst>
                  <a:path w="10001" h="18147" extrusionOk="0">
                    <a:moveTo>
                      <a:pt x="5063" y="1"/>
                    </a:moveTo>
                    <a:lnTo>
                      <a:pt x="0" y="1981"/>
                    </a:lnTo>
                    <a:lnTo>
                      <a:pt x="0" y="18146"/>
                    </a:lnTo>
                    <a:lnTo>
                      <a:pt x="10000" y="11856"/>
                    </a:lnTo>
                    <a:cubicBezTo>
                      <a:pt x="6517" y="10577"/>
                      <a:pt x="5063" y="1"/>
                      <a:pt x="5063"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8" name="Google Shape;428;p31"/>
              <p:cNvSpPr/>
              <p:nvPr/>
            </p:nvSpPr>
            <p:spPr>
              <a:xfrm>
                <a:off x="4929419" y="2370720"/>
                <a:ext cx="668210" cy="823238"/>
              </a:xfrm>
              <a:custGeom>
                <a:avLst/>
                <a:gdLst/>
                <a:ahLst/>
                <a:cxnLst/>
                <a:rect l="l" t="t" r="r" b="b"/>
                <a:pathLst>
                  <a:path w="46818" h="57680" extrusionOk="0">
                    <a:moveTo>
                      <a:pt x="6115" y="1"/>
                    </a:moveTo>
                    <a:lnTo>
                      <a:pt x="0" y="27068"/>
                    </a:lnTo>
                    <a:lnTo>
                      <a:pt x="7569" y="47720"/>
                    </a:lnTo>
                    <a:cubicBezTo>
                      <a:pt x="9862" y="53914"/>
                      <a:pt x="15714" y="57680"/>
                      <a:pt x="21866" y="57680"/>
                    </a:cubicBezTo>
                    <a:cubicBezTo>
                      <a:pt x="24054" y="57680"/>
                      <a:pt x="26279" y="57204"/>
                      <a:pt x="28396" y="56191"/>
                    </a:cubicBezTo>
                    <a:lnTo>
                      <a:pt x="46817" y="47369"/>
                    </a:lnTo>
                    <a:lnTo>
                      <a:pt x="46817" y="47369"/>
                    </a:lnTo>
                    <a:cubicBezTo>
                      <a:pt x="46817" y="47369"/>
                      <a:pt x="46756" y="47385"/>
                      <a:pt x="46640" y="47385"/>
                    </a:cubicBezTo>
                    <a:cubicBezTo>
                      <a:pt x="45768" y="47385"/>
                      <a:pt x="41804" y="46467"/>
                      <a:pt x="37644" y="30803"/>
                    </a:cubicBezTo>
                    <a:lnTo>
                      <a:pt x="25088" y="36216"/>
                    </a:lnTo>
                    <a:lnTo>
                      <a:pt x="11454" y="10477"/>
                    </a:lnTo>
                    <a:cubicBezTo>
                      <a:pt x="11454" y="10477"/>
                      <a:pt x="11454" y="5940"/>
                      <a:pt x="6115" y="1"/>
                    </a:cubicBez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9" name="Google Shape;429;p31"/>
              <p:cNvSpPr/>
              <p:nvPr/>
            </p:nvSpPr>
            <p:spPr>
              <a:xfrm>
                <a:off x="5335415" y="2977758"/>
                <a:ext cx="191737" cy="94441"/>
              </a:xfrm>
              <a:custGeom>
                <a:avLst/>
                <a:gdLst/>
                <a:ahLst/>
                <a:cxnLst/>
                <a:rect l="l" t="t" r="r" b="b"/>
                <a:pathLst>
                  <a:path w="13434" h="6617" fill="none" extrusionOk="0">
                    <a:moveTo>
                      <a:pt x="13434" y="0"/>
                    </a:moveTo>
                    <a:lnTo>
                      <a:pt x="0" y="6617"/>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0" name="Google Shape;430;p31"/>
              <p:cNvSpPr/>
              <p:nvPr/>
            </p:nvSpPr>
            <p:spPr>
              <a:xfrm>
                <a:off x="5451308" y="2950569"/>
                <a:ext cx="26133" cy="25762"/>
              </a:xfrm>
              <a:custGeom>
                <a:avLst/>
                <a:gdLst/>
                <a:ahLst/>
                <a:cxnLst/>
                <a:rect l="l" t="t" r="r" b="b"/>
                <a:pathLst>
                  <a:path w="1831" h="1805" extrusionOk="0">
                    <a:moveTo>
                      <a:pt x="903" y="0"/>
                    </a:moveTo>
                    <a:cubicBezTo>
                      <a:pt x="402" y="0"/>
                      <a:pt x="1" y="401"/>
                      <a:pt x="1" y="903"/>
                    </a:cubicBezTo>
                    <a:cubicBezTo>
                      <a:pt x="1" y="1404"/>
                      <a:pt x="402" y="1805"/>
                      <a:pt x="903" y="1805"/>
                    </a:cubicBezTo>
                    <a:cubicBezTo>
                      <a:pt x="1404" y="1805"/>
                      <a:pt x="1830" y="1404"/>
                      <a:pt x="1830" y="903"/>
                    </a:cubicBezTo>
                    <a:cubicBezTo>
                      <a:pt x="1830" y="401"/>
                      <a:pt x="1404" y="0"/>
                      <a:pt x="903"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1" name="Google Shape;431;p31"/>
              <p:cNvSpPr/>
              <p:nvPr/>
            </p:nvSpPr>
            <p:spPr>
              <a:xfrm>
                <a:off x="5376192" y="2990989"/>
                <a:ext cx="26133" cy="26133"/>
              </a:xfrm>
              <a:custGeom>
                <a:avLst/>
                <a:gdLst/>
                <a:ahLst/>
                <a:cxnLst/>
                <a:rect l="l" t="t" r="r" b="b"/>
                <a:pathLst>
                  <a:path w="1831" h="1831" extrusionOk="0">
                    <a:moveTo>
                      <a:pt x="903" y="0"/>
                    </a:moveTo>
                    <a:cubicBezTo>
                      <a:pt x="402" y="0"/>
                      <a:pt x="1" y="401"/>
                      <a:pt x="1" y="903"/>
                    </a:cubicBezTo>
                    <a:cubicBezTo>
                      <a:pt x="1" y="1404"/>
                      <a:pt x="402" y="1830"/>
                      <a:pt x="903" y="1830"/>
                    </a:cubicBezTo>
                    <a:cubicBezTo>
                      <a:pt x="1404" y="1830"/>
                      <a:pt x="1830" y="1404"/>
                      <a:pt x="1830" y="903"/>
                    </a:cubicBezTo>
                    <a:cubicBezTo>
                      <a:pt x="1830" y="401"/>
                      <a:pt x="1404" y="0"/>
                      <a:pt x="903"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2" name="Google Shape;432;p31"/>
              <p:cNvSpPr/>
              <p:nvPr/>
            </p:nvSpPr>
            <p:spPr>
              <a:xfrm>
                <a:off x="5172295" y="2887613"/>
                <a:ext cx="115193" cy="51524"/>
              </a:xfrm>
              <a:custGeom>
                <a:avLst/>
                <a:gdLst/>
                <a:ahLst/>
                <a:cxnLst/>
                <a:rect l="l" t="t" r="r" b="b"/>
                <a:pathLst>
                  <a:path w="8071" h="3610" fill="none" extrusionOk="0">
                    <a:moveTo>
                      <a:pt x="8071" y="0"/>
                    </a:moveTo>
                    <a:lnTo>
                      <a:pt x="1" y="3609"/>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3" name="Google Shape;433;p31"/>
              <p:cNvSpPr/>
              <p:nvPr/>
            </p:nvSpPr>
            <p:spPr>
              <a:xfrm>
                <a:off x="5139025" y="2882603"/>
                <a:ext cx="118419" cy="5024"/>
              </a:xfrm>
              <a:custGeom>
                <a:avLst/>
                <a:gdLst/>
                <a:ahLst/>
                <a:cxnLst/>
                <a:rect l="l" t="t" r="r" b="b"/>
                <a:pathLst>
                  <a:path w="8297" h="352" fill="none" extrusionOk="0">
                    <a:moveTo>
                      <a:pt x="8297" y="0"/>
                    </a:moveTo>
                    <a:lnTo>
                      <a:pt x="1" y="351"/>
                    </a:lnTo>
                  </a:path>
                </a:pathLst>
              </a:custGeom>
              <a:solidFill>
                <a:srgbClr val="A72A1E"/>
              </a:solid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4" name="Google Shape;434;p31"/>
              <p:cNvSpPr/>
              <p:nvPr/>
            </p:nvSpPr>
            <p:spPr>
              <a:xfrm>
                <a:off x="5713508" y="2718769"/>
                <a:ext cx="99094" cy="28631"/>
              </a:xfrm>
              <a:custGeom>
                <a:avLst/>
                <a:gdLst/>
                <a:ahLst/>
                <a:cxnLst/>
                <a:rect l="l" t="t" r="r" b="b"/>
                <a:pathLst>
                  <a:path w="6943" h="2006" fill="none" extrusionOk="0">
                    <a:moveTo>
                      <a:pt x="6943" y="1"/>
                    </a:moveTo>
                    <a:lnTo>
                      <a:pt x="1805" y="1855"/>
                    </a:lnTo>
                    <a:lnTo>
                      <a:pt x="1" y="200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5" name="Google Shape;435;p31"/>
              <p:cNvSpPr/>
              <p:nvPr/>
            </p:nvSpPr>
            <p:spPr>
              <a:xfrm>
                <a:off x="5722100" y="2749541"/>
                <a:ext cx="92657" cy="25405"/>
              </a:xfrm>
              <a:custGeom>
                <a:avLst/>
                <a:gdLst/>
                <a:ahLst/>
                <a:cxnLst/>
                <a:rect l="l" t="t" r="r" b="b"/>
                <a:pathLst>
                  <a:path w="6492" h="1780" fill="none" extrusionOk="0">
                    <a:moveTo>
                      <a:pt x="6491" y="0"/>
                    </a:moveTo>
                    <a:lnTo>
                      <a:pt x="3033" y="1504"/>
                    </a:lnTo>
                    <a:lnTo>
                      <a:pt x="0" y="1780"/>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6" name="Google Shape;436;p31"/>
              <p:cNvSpPr/>
              <p:nvPr/>
            </p:nvSpPr>
            <p:spPr>
              <a:xfrm>
                <a:off x="5709940" y="2737010"/>
                <a:ext cx="15743" cy="54749"/>
              </a:xfrm>
              <a:custGeom>
                <a:avLst/>
                <a:gdLst/>
                <a:ahLst/>
                <a:cxnLst/>
                <a:rect l="l" t="t" r="r" b="b"/>
                <a:pathLst>
                  <a:path w="1103" h="3836" fill="none" extrusionOk="0">
                    <a:moveTo>
                      <a:pt x="0" y="1"/>
                    </a:moveTo>
                    <a:lnTo>
                      <a:pt x="1103" y="383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7" name="Google Shape;437;p31"/>
              <p:cNvSpPr/>
              <p:nvPr/>
            </p:nvSpPr>
            <p:spPr>
              <a:xfrm>
                <a:off x="5640176" y="2759903"/>
                <a:ext cx="73346" cy="26490"/>
              </a:xfrm>
              <a:custGeom>
                <a:avLst/>
                <a:gdLst/>
                <a:ahLst/>
                <a:cxnLst/>
                <a:rect l="l" t="t" r="r" b="b"/>
                <a:pathLst>
                  <a:path w="5139" h="1856" fill="none" extrusionOk="0">
                    <a:moveTo>
                      <a:pt x="5139" y="1856"/>
                    </a:moveTo>
                    <a:cubicBezTo>
                      <a:pt x="4011" y="978"/>
                      <a:pt x="1906" y="1"/>
                      <a:pt x="1" y="1279"/>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8" name="Google Shape;438;p31"/>
              <p:cNvSpPr/>
              <p:nvPr/>
            </p:nvSpPr>
            <p:spPr>
              <a:xfrm>
                <a:off x="4494793" y="2135709"/>
                <a:ext cx="154557" cy="176365"/>
              </a:xfrm>
              <a:custGeom>
                <a:avLst/>
                <a:gdLst/>
                <a:ahLst/>
                <a:cxnLst/>
                <a:rect l="l" t="t" r="r" b="b"/>
                <a:pathLst>
                  <a:path w="10829" h="12357" extrusionOk="0">
                    <a:moveTo>
                      <a:pt x="527" y="0"/>
                    </a:moveTo>
                    <a:lnTo>
                      <a:pt x="1" y="9173"/>
                    </a:lnTo>
                    <a:lnTo>
                      <a:pt x="5415" y="12356"/>
                    </a:lnTo>
                    <a:lnTo>
                      <a:pt x="10828" y="9173"/>
                    </a:lnTo>
                    <a:lnTo>
                      <a:pt x="1030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9" name="Google Shape;439;p31"/>
              <p:cNvSpPr/>
              <p:nvPr/>
            </p:nvSpPr>
            <p:spPr>
              <a:xfrm>
                <a:off x="4535584" y="2288810"/>
                <a:ext cx="72975" cy="60101"/>
              </a:xfrm>
              <a:custGeom>
                <a:avLst/>
                <a:gdLst/>
                <a:ahLst/>
                <a:cxnLst/>
                <a:rect l="l" t="t" r="r" b="b"/>
                <a:pathLst>
                  <a:path w="5113" h="4211" extrusionOk="0">
                    <a:moveTo>
                      <a:pt x="0" y="0"/>
                    </a:moveTo>
                    <a:lnTo>
                      <a:pt x="1253" y="4211"/>
                    </a:lnTo>
                    <a:lnTo>
                      <a:pt x="3860" y="4211"/>
                    </a:lnTo>
                    <a:lnTo>
                      <a:pt x="511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31"/>
              <p:cNvSpPr/>
              <p:nvPr/>
            </p:nvSpPr>
            <p:spPr>
              <a:xfrm>
                <a:off x="4430410" y="2053386"/>
                <a:ext cx="71206" cy="67880"/>
              </a:xfrm>
              <a:custGeom>
                <a:avLst/>
                <a:gdLst/>
                <a:ahLst/>
                <a:cxnLst/>
                <a:rect l="l" t="t" r="r" b="b"/>
                <a:pathLst>
                  <a:path w="4989" h="4756" extrusionOk="0">
                    <a:moveTo>
                      <a:pt x="2235" y="1"/>
                    </a:moveTo>
                    <a:cubicBezTo>
                      <a:pt x="1941" y="1"/>
                      <a:pt x="1649" y="66"/>
                      <a:pt x="1379" y="204"/>
                    </a:cubicBezTo>
                    <a:cubicBezTo>
                      <a:pt x="352" y="756"/>
                      <a:pt x="1" y="2159"/>
                      <a:pt x="627" y="3362"/>
                    </a:cubicBezTo>
                    <a:cubicBezTo>
                      <a:pt x="1088" y="4228"/>
                      <a:pt x="1927" y="4755"/>
                      <a:pt x="2747" y="4755"/>
                    </a:cubicBezTo>
                    <a:cubicBezTo>
                      <a:pt x="3044" y="4755"/>
                      <a:pt x="3337" y="4686"/>
                      <a:pt x="3610" y="4540"/>
                    </a:cubicBezTo>
                    <a:cubicBezTo>
                      <a:pt x="4662" y="4014"/>
                      <a:pt x="4988" y="2610"/>
                      <a:pt x="4362" y="1407"/>
                    </a:cubicBezTo>
                    <a:cubicBezTo>
                      <a:pt x="3918" y="520"/>
                      <a:pt x="3065" y="1"/>
                      <a:pt x="2235"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1" name="Google Shape;441;p31"/>
              <p:cNvSpPr/>
              <p:nvPr/>
            </p:nvSpPr>
            <p:spPr>
              <a:xfrm>
                <a:off x="4449007" y="2062020"/>
                <a:ext cx="41162" cy="21480"/>
              </a:xfrm>
              <a:custGeom>
                <a:avLst/>
                <a:gdLst/>
                <a:ahLst/>
                <a:cxnLst/>
                <a:rect l="l" t="t" r="r" b="b"/>
                <a:pathLst>
                  <a:path w="2884" h="1505" fill="none" extrusionOk="0">
                    <a:moveTo>
                      <a:pt x="1" y="1429"/>
                    </a:moveTo>
                    <a:cubicBezTo>
                      <a:pt x="277" y="126"/>
                      <a:pt x="1705" y="0"/>
                      <a:pt x="2883" y="1504"/>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2" name="Google Shape;442;p31"/>
              <p:cNvSpPr/>
              <p:nvPr/>
            </p:nvSpPr>
            <p:spPr>
              <a:xfrm>
                <a:off x="4642528" y="2053386"/>
                <a:ext cx="71206" cy="67880"/>
              </a:xfrm>
              <a:custGeom>
                <a:avLst/>
                <a:gdLst/>
                <a:ahLst/>
                <a:cxnLst/>
                <a:rect l="l" t="t" r="r" b="b"/>
                <a:pathLst>
                  <a:path w="4989" h="4756" extrusionOk="0">
                    <a:moveTo>
                      <a:pt x="2754" y="1"/>
                    </a:moveTo>
                    <a:cubicBezTo>
                      <a:pt x="1924" y="1"/>
                      <a:pt x="1071" y="520"/>
                      <a:pt x="627" y="1407"/>
                    </a:cubicBezTo>
                    <a:cubicBezTo>
                      <a:pt x="1" y="2610"/>
                      <a:pt x="327" y="4014"/>
                      <a:pt x="1379" y="4540"/>
                    </a:cubicBezTo>
                    <a:cubicBezTo>
                      <a:pt x="1652" y="4686"/>
                      <a:pt x="1945" y="4755"/>
                      <a:pt x="2242" y="4755"/>
                    </a:cubicBezTo>
                    <a:cubicBezTo>
                      <a:pt x="3062" y="4755"/>
                      <a:pt x="3901" y="4228"/>
                      <a:pt x="4362" y="3362"/>
                    </a:cubicBezTo>
                    <a:cubicBezTo>
                      <a:pt x="4988" y="2159"/>
                      <a:pt x="4637" y="756"/>
                      <a:pt x="3610" y="204"/>
                    </a:cubicBezTo>
                    <a:cubicBezTo>
                      <a:pt x="3340" y="66"/>
                      <a:pt x="3048" y="1"/>
                      <a:pt x="2754"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3" name="Google Shape;443;p31"/>
              <p:cNvSpPr/>
              <p:nvPr/>
            </p:nvSpPr>
            <p:spPr>
              <a:xfrm>
                <a:off x="4653974" y="2062020"/>
                <a:ext cx="41162" cy="21480"/>
              </a:xfrm>
              <a:custGeom>
                <a:avLst/>
                <a:gdLst/>
                <a:ahLst/>
                <a:cxnLst/>
                <a:rect l="l" t="t" r="r" b="b"/>
                <a:pathLst>
                  <a:path w="2884" h="1505" fill="none" extrusionOk="0">
                    <a:moveTo>
                      <a:pt x="2883" y="1429"/>
                    </a:moveTo>
                    <a:cubicBezTo>
                      <a:pt x="2607" y="126"/>
                      <a:pt x="1179" y="0"/>
                      <a:pt x="1" y="1504"/>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31"/>
              <p:cNvSpPr/>
              <p:nvPr/>
            </p:nvSpPr>
            <p:spPr>
              <a:xfrm>
                <a:off x="4469759" y="1970448"/>
                <a:ext cx="204625" cy="216785"/>
              </a:xfrm>
              <a:custGeom>
                <a:avLst/>
                <a:gdLst/>
                <a:ahLst/>
                <a:cxnLst/>
                <a:rect l="l" t="t" r="r" b="b"/>
                <a:pathLst>
                  <a:path w="14337" h="15189" extrusionOk="0">
                    <a:moveTo>
                      <a:pt x="2507" y="0"/>
                    </a:moveTo>
                    <a:cubicBezTo>
                      <a:pt x="1955" y="0"/>
                      <a:pt x="1529" y="477"/>
                      <a:pt x="1630" y="1028"/>
                    </a:cubicBezTo>
                    <a:cubicBezTo>
                      <a:pt x="1805" y="2306"/>
                      <a:pt x="1429" y="3609"/>
                      <a:pt x="577" y="4587"/>
                    </a:cubicBezTo>
                    <a:lnTo>
                      <a:pt x="1" y="5238"/>
                    </a:lnTo>
                    <a:cubicBezTo>
                      <a:pt x="402" y="13384"/>
                      <a:pt x="5164" y="15188"/>
                      <a:pt x="7169" y="15188"/>
                    </a:cubicBezTo>
                    <a:cubicBezTo>
                      <a:pt x="9174" y="15188"/>
                      <a:pt x="13935" y="13384"/>
                      <a:pt x="14336" y="5238"/>
                    </a:cubicBezTo>
                    <a:lnTo>
                      <a:pt x="13760" y="4587"/>
                    </a:lnTo>
                    <a:cubicBezTo>
                      <a:pt x="12908" y="3609"/>
                      <a:pt x="12532" y="2306"/>
                      <a:pt x="12707" y="1028"/>
                    </a:cubicBezTo>
                    <a:cubicBezTo>
                      <a:pt x="12808" y="477"/>
                      <a:pt x="12382" y="0"/>
                      <a:pt x="11830" y="0"/>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31"/>
              <p:cNvSpPr/>
              <p:nvPr/>
            </p:nvSpPr>
            <p:spPr>
              <a:xfrm>
                <a:off x="4509822" y="2048790"/>
                <a:ext cx="40791" cy="12888"/>
              </a:xfrm>
              <a:custGeom>
                <a:avLst/>
                <a:gdLst/>
                <a:ahLst/>
                <a:cxnLst/>
                <a:rect l="l" t="t" r="r" b="b"/>
                <a:pathLst>
                  <a:path w="2858" h="903" fill="none" extrusionOk="0">
                    <a:moveTo>
                      <a:pt x="1" y="75"/>
                    </a:moveTo>
                    <a:cubicBezTo>
                      <a:pt x="627" y="902"/>
                      <a:pt x="1981" y="877"/>
                      <a:pt x="2858" y="0"/>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6" name="Google Shape;446;p31"/>
              <p:cNvSpPr/>
              <p:nvPr/>
            </p:nvSpPr>
            <p:spPr>
              <a:xfrm>
                <a:off x="4503029" y="2012295"/>
                <a:ext cx="49740" cy="10034"/>
              </a:xfrm>
              <a:custGeom>
                <a:avLst/>
                <a:gdLst/>
                <a:ahLst/>
                <a:cxnLst/>
                <a:rect l="l" t="t" r="r" b="b"/>
                <a:pathLst>
                  <a:path w="3485" h="703" fill="none" extrusionOk="0">
                    <a:moveTo>
                      <a:pt x="0" y="702"/>
                    </a:moveTo>
                    <a:cubicBezTo>
                      <a:pt x="1128" y="101"/>
                      <a:pt x="2381" y="1"/>
                      <a:pt x="3484" y="702"/>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7" name="Google Shape;447;p31"/>
              <p:cNvSpPr/>
              <p:nvPr/>
            </p:nvSpPr>
            <p:spPr>
              <a:xfrm>
                <a:off x="4593530" y="2048790"/>
                <a:ext cx="40791" cy="12888"/>
              </a:xfrm>
              <a:custGeom>
                <a:avLst/>
                <a:gdLst/>
                <a:ahLst/>
                <a:cxnLst/>
                <a:rect l="l" t="t" r="r" b="b"/>
                <a:pathLst>
                  <a:path w="2858" h="903" fill="none" extrusionOk="0">
                    <a:moveTo>
                      <a:pt x="2857" y="75"/>
                    </a:moveTo>
                    <a:cubicBezTo>
                      <a:pt x="2231" y="902"/>
                      <a:pt x="877" y="877"/>
                      <a:pt x="0" y="0"/>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8" name="Google Shape;448;p31"/>
              <p:cNvSpPr/>
              <p:nvPr/>
            </p:nvSpPr>
            <p:spPr>
              <a:xfrm>
                <a:off x="4591375" y="2012295"/>
                <a:ext cx="49740" cy="10034"/>
              </a:xfrm>
              <a:custGeom>
                <a:avLst/>
                <a:gdLst/>
                <a:ahLst/>
                <a:cxnLst/>
                <a:rect l="l" t="t" r="r" b="b"/>
                <a:pathLst>
                  <a:path w="3485" h="703" fill="none" extrusionOk="0">
                    <a:moveTo>
                      <a:pt x="3485" y="702"/>
                    </a:moveTo>
                    <a:cubicBezTo>
                      <a:pt x="2357" y="101"/>
                      <a:pt x="1104" y="1"/>
                      <a:pt x="1" y="702"/>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9" name="Google Shape;449;p31"/>
              <p:cNvSpPr/>
              <p:nvPr/>
            </p:nvSpPr>
            <p:spPr>
              <a:xfrm>
                <a:off x="4567412" y="2036615"/>
                <a:ext cx="19339" cy="42946"/>
              </a:xfrm>
              <a:custGeom>
                <a:avLst/>
                <a:gdLst/>
                <a:ahLst/>
                <a:cxnLst/>
                <a:rect l="l" t="t" r="r" b="b"/>
                <a:pathLst>
                  <a:path w="1355" h="3009" fill="none" extrusionOk="0">
                    <a:moveTo>
                      <a:pt x="1" y="1"/>
                    </a:moveTo>
                    <a:lnTo>
                      <a:pt x="1" y="3008"/>
                    </a:lnTo>
                    <a:lnTo>
                      <a:pt x="1354" y="2733"/>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0" name="Google Shape;450;p31"/>
              <p:cNvSpPr/>
              <p:nvPr/>
            </p:nvSpPr>
            <p:spPr>
              <a:xfrm>
                <a:off x="4538795" y="2093491"/>
                <a:ext cx="66553" cy="18269"/>
              </a:xfrm>
              <a:custGeom>
                <a:avLst/>
                <a:gdLst/>
                <a:ahLst/>
                <a:cxnLst/>
                <a:rect l="l" t="t" r="r" b="b"/>
                <a:pathLst>
                  <a:path w="4663" h="1280" fill="none" extrusionOk="0">
                    <a:moveTo>
                      <a:pt x="1" y="1"/>
                    </a:moveTo>
                    <a:cubicBezTo>
                      <a:pt x="1" y="1"/>
                      <a:pt x="1830" y="1279"/>
                      <a:pt x="4662" y="1"/>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1" name="Google Shape;451;p31"/>
              <p:cNvSpPr/>
              <p:nvPr/>
            </p:nvSpPr>
            <p:spPr>
              <a:xfrm>
                <a:off x="4560618" y="2119610"/>
                <a:ext cx="22907" cy="14"/>
              </a:xfrm>
              <a:custGeom>
                <a:avLst/>
                <a:gdLst/>
                <a:ahLst/>
                <a:cxnLst/>
                <a:rect l="l" t="t" r="r" b="b"/>
                <a:pathLst>
                  <a:path w="1605" h="1" fill="none" extrusionOk="0">
                    <a:moveTo>
                      <a:pt x="1" y="1"/>
                    </a:moveTo>
                    <a:lnTo>
                      <a:pt x="1605" y="1"/>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2" name="Google Shape;452;p31"/>
              <p:cNvSpPr/>
              <p:nvPr/>
            </p:nvSpPr>
            <p:spPr>
              <a:xfrm>
                <a:off x="4457242" y="2243024"/>
                <a:ext cx="105888" cy="99094"/>
              </a:xfrm>
              <a:custGeom>
                <a:avLst/>
                <a:gdLst/>
                <a:ahLst/>
                <a:cxnLst/>
                <a:rect l="l" t="t" r="r" b="b"/>
                <a:pathLst>
                  <a:path w="7419" h="6943" extrusionOk="0">
                    <a:moveTo>
                      <a:pt x="1454" y="0"/>
                    </a:moveTo>
                    <a:lnTo>
                      <a:pt x="0" y="2682"/>
                    </a:lnTo>
                    <a:lnTo>
                      <a:pt x="5665" y="6943"/>
                    </a:lnTo>
                    <a:lnTo>
                      <a:pt x="7419" y="3208"/>
                    </a:lnTo>
                    <a:lnTo>
                      <a:pt x="145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3" name="Google Shape;453;p31"/>
              <p:cNvSpPr/>
              <p:nvPr/>
            </p:nvSpPr>
            <p:spPr>
              <a:xfrm>
                <a:off x="4581013" y="2243024"/>
                <a:ext cx="105888" cy="99094"/>
              </a:xfrm>
              <a:custGeom>
                <a:avLst/>
                <a:gdLst/>
                <a:ahLst/>
                <a:cxnLst/>
                <a:rect l="l" t="t" r="r" b="b"/>
                <a:pathLst>
                  <a:path w="7419" h="6943" extrusionOk="0">
                    <a:moveTo>
                      <a:pt x="5965" y="0"/>
                    </a:moveTo>
                    <a:lnTo>
                      <a:pt x="0" y="3208"/>
                    </a:lnTo>
                    <a:lnTo>
                      <a:pt x="1754" y="6943"/>
                    </a:lnTo>
                    <a:lnTo>
                      <a:pt x="7419" y="2682"/>
                    </a:lnTo>
                    <a:lnTo>
                      <a:pt x="5965"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4" name="Google Shape;454;p31"/>
              <p:cNvSpPr/>
              <p:nvPr/>
            </p:nvSpPr>
            <p:spPr>
              <a:xfrm>
                <a:off x="4553468" y="2348898"/>
                <a:ext cx="520118" cy="370514"/>
              </a:xfrm>
              <a:custGeom>
                <a:avLst/>
                <a:gdLst/>
                <a:ahLst/>
                <a:cxnLst/>
                <a:rect l="l" t="t" r="r" b="b"/>
                <a:pathLst>
                  <a:path w="36442" h="25960" extrusionOk="0">
                    <a:moveTo>
                      <a:pt x="0" y="1"/>
                    </a:moveTo>
                    <a:cubicBezTo>
                      <a:pt x="0" y="1"/>
                      <a:pt x="201" y="7119"/>
                      <a:pt x="2281" y="10878"/>
                    </a:cubicBezTo>
                    <a:cubicBezTo>
                      <a:pt x="5990" y="17595"/>
                      <a:pt x="14136" y="16216"/>
                      <a:pt x="16216" y="19299"/>
                    </a:cubicBezTo>
                    <a:cubicBezTo>
                      <a:pt x="18031" y="21990"/>
                      <a:pt x="19962" y="25959"/>
                      <a:pt x="26988" y="25959"/>
                    </a:cubicBezTo>
                    <a:cubicBezTo>
                      <a:pt x="28013" y="25959"/>
                      <a:pt x="29145" y="25875"/>
                      <a:pt x="30401" y="25690"/>
                    </a:cubicBezTo>
                    <a:lnTo>
                      <a:pt x="36441" y="19775"/>
                    </a:lnTo>
                    <a:lnTo>
                      <a:pt x="30176" y="16868"/>
                    </a:lnTo>
                    <a:cubicBezTo>
                      <a:pt x="30176" y="16868"/>
                      <a:pt x="28975" y="17374"/>
                      <a:pt x="27428" y="17374"/>
                    </a:cubicBezTo>
                    <a:cubicBezTo>
                      <a:pt x="26052" y="17374"/>
                      <a:pt x="24404" y="16974"/>
                      <a:pt x="23083" y="15465"/>
                    </a:cubicBezTo>
                    <a:cubicBezTo>
                      <a:pt x="20401" y="12427"/>
                      <a:pt x="18079" y="11344"/>
                      <a:pt x="14499" y="11344"/>
                    </a:cubicBezTo>
                    <a:cubicBezTo>
                      <a:pt x="14299" y="11344"/>
                      <a:pt x="14094" y="11348"/>
                      <a:pt x="13885" y="11354"/>
                    </a:cubicBezTo>
                    <a:cubicBezTo>
                      <a:pt x="13781" y="11357"/>
                      <a:pt x="13676" y="11359"/>
                      <a:pt x="13569" y="11359"/>
                    </a:cubicBezTo>
                    <a:cubicBezTo>
                      <a:pt x="9588" y="11359"/>
                      <a:pt x="3388" y="9031"/>
                      <a:pt x="2607"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5" name="Google Shape;455;p31"/>
              <p:cNvSpPr/>
              <p:nvPr/>
            </p:nvSpPr>
            <p:spPr>
              <a:xfrm>
                <a:off x="3330935" y="2718769"/>
                <a:ext cx="99094" cy="28631"/>
              </a:xfrm>
              <a:custGeom>
                <a:avLst/>
                <a:gdLst/>
                <a:ahLst/>
                <a:cxnLst/>
                <a:rect l="l" t="t" r="r" b="b"/>
                <a:pathLst>
                  <a:path w="6943" h="2006" fill="none" extrusionOk="0">
                    <a:moveTo>
                      <a:pt x="0" y="1"/>
                    </a:moveTo>
                    <a:lnTo>
                      <a:pt x="5138" y="1855"/>
                    </a:lnTo>
                    <a:lnTo>
                      <a:pt x="6943" y="200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6" name="Google Shape;456;p31"/>
              <p:cNvSpPr/>
              <p:nvPr/>
            </p:nvSpPr>
            <p:spPr>
              <a:xfrm>
                <a:off x="3329137" y="2749541"/>
                <a:ext cx="92300" cy="25405"/>
              </a:xfrm>
              <a:custGeom>
                <a:avLst/>
                <a:gdLst/>
                <a:ahLst/>
                <a:cxnLst/>
                <a:rect l="l" t="t" r="r" b="b"/>
                <a:pathLst>
                  <a:path w="6467" h="1780" fill="none" extrusionOk="0">
                    <a:moveTo>
                      <a:pt x="1" y="0"/>
                    </a:moveTo>
                    <a:lnTo>
                      <a:pt x="3434" y="1504"/>
                    </a:lnTo>
                    <a:lnTo>
                      <a:pt x="6467" y="1780"/>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57" name="Google Shape;457;p31"/>
            <p:cNvSpPr txBox="1"/>
            <p:nvPr/>
          </p:nvSpPr>
          <p:spPr>
            <a:xfrm>
              <a:off x="841950" y="3321250"/>
              <a:ext cx="2494800" cy="1662300"/>
            </a:xfrm>
            <a:prstGeom prst="rect">
              <a:avLst/>
            </a:prstGeom>
            <a:noFill/>
            <a:ln>
              <a:noFill/>
            </a:ln>
          </p:spPr>
          <p:txBody>
            <a:bodyPr spcFirstLastPara="1" wrap="square" lIns="91425" tIns="91425" rIns="91425" bIns="91425" anchor="t" anchorCtr="0">
              <a:spAutoFit/>
            </a:bodyPr>
            <a:lstStyle/>
            <a:p>
              <a:pPr marL="457200" lvl="0" indent="-304800" algn="l" rtl="0">
                <a:lnSpc>
                  <a:spcPct val="90000"/>
                </a:lnSpc>
                <a:spcBef>
                  <a:spcPts val="100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ARIMA </a:t>
              </a:r>
              <a:r>
                <a:rPr lang="en" sz="1200">
                  <a:solidFill>
                    <a:schemeClr val="dk1"/>
                  </a:solidFill>
                  <a:latin typeface="Times New Roman"/>
                  <a:ea typeface="Times New Roman"/>
                  <a:cs typeface="Times New Roman"/>
                  <a:sym typeface="Times New Roman"/>
                </a:rPr>
                <a:t>is a [p,d,q] model.</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is not suitable choice if seasonality is present.</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p</a:t>
              </a:r>
              <a:r>
                <a:rPr lang="en" sz="1200">
                  <a:solidFill>
                    <a:schemeClr val="dk1"/>
                  </a:solidFill>
                  <a:latin typeface="Times New Roman"/>
                  <a:ea typeface="Times New Roman"/>
                  <a:cs typeface="Times New Roman"/>
                  <a:sym typeface="Times New Roman"/>
                </a:rPr>
                <a:t>=p takes values upto previous p periods</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d</a:t>
              </a:r>
              <a:r>
                <a:rPr lang="en" sz="1200">
                  <a:solidFill>
                    <a:schemeClr val="dk1"/>
                  </a:solidFill>
                  <a:latin typeface="Times New Roman"/>
                  <a:ea typeface="Times New Roman"/>
                  <a:cs typeface="Times New Roman"/>
                  <a:sym typeface="Times New Roman"/>
                </a:rPr>
                <a:t>=degree of difference done on data.</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q</a:t>
              </a:r>
              <a:r>
                <a:rPr lang="en" sz="1200">
                  <a:solidFill>
                    <a:schemeClr val="dk1"/>
                  </a:solidFill>
                  <a:latin typeface="Times New Roman"/>
                  <a:ea typeface="Times New Roman"/>
                  <a:cs typeface="Times New Roman"/>
                  <a:sym typeface="Times New Roman"/>
                </a:rPr>
                <a:t>=takes residuals upto q lags </a:t>
              </a:r>
              <a:endParaRPr sz="1200">
                <a:solidFill>
                  <a:schemeClr val="dk1"/>
                </a:solidFill>
                <a:latin typeface="Times New Roman"/>
                <a:ea typeface="Times New Roman"/>
                <a:cs typeface="Times New Roman"/>
                <a:sym typeface="Times New Roman"/>
              </a:endParaRPr>
            </a:p>
          </p:txBody>
        </p:sp>
        <p:sp>
          <p:nvSpPr>
            <p:cNvPr id="458" name="Google Shape;458;p31"/>
            <p:cNvSpPr txBox="1"/>
            <p:nvPr/>
          </p:nvSpPr>
          <p:spPr>
            <a:xfrm>
              <a:off x="5101602" y="3251825"/>
              <a:ext cx="2494800" cy="1902600"/>
            </a:xfrm>
            <a:prstGeom prst="rect">
              <a:avLst/>
            </a:prstGeom>
            <a:noFill/>
            <a:ln>
              <a:noFill/>
            </a:ln>
          </p:spPr>
          <p:txBody>
            <a:bodyPr spcFirstLastPara="1" wrap="square" lIns="91425" tIns="91425" rIns="91425" bIns="91425" anchor="t" anchorCtr="0">
              <a:spAutoFit/>
            </a:bodyPr>
            <a:lstStyle/>
            <a:p>
              <a:pPr marL="457200" lvl="0" indent="-304800" algn="l" rtl="0">
                <a:lnSpc>
                  <a:spcPct val="90000"/>
                </a:lnSpc>
                <a:spcBef>
                  <a:spcPts val="100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SARIMA</a:t>
              </a:r>
              <a:r>
                <a:rPr lang="en" sz="1200">
                  <a:solidFill>
                    <a:schemeClr val="dk1"/>
                  </a:solidFill>
                  <a:latin typeface="Times New Roman"/>
                  <a:ea typeface="Times New Roman"/>
                  <a:cs typeface="Times New Roman"/>
                  <a:sym typeface="Times New Roman"/>
                </a:rPr>
                <a:t> </a:t>
              </a:r>
              <a:r>
                <a:rPr lang="en" sz="1200" b="1">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is a (p,d,q)(P,D,Q) model.</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is suitable choice if seasonality is present.</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P</a:t>
              </a:r>
              <a:r>
                <a:rPr lang="en" sz="1200">
                  <a:solidFill>
                    <a:schemeClr val="dk1"/>
                  </a:solidFill>
                  <a:latin typeface="Times New Roman"/>
                  <a:ea typeface="Times New Roman"/>
                  <a:cs typeface="Times New Roman"/>
                  <a:sym typeface="Times New Roman"/>
                </a:rPr>
                <a:t>: Seasonal autoregressive order.</a:t>
              </a:r>
              <a:endParaRPr sz="1200">
                <a:solidFill>
                  <a:schemeClr val="dk1"/>
                </a:solidFill>
                <a:latin typeface="Times New Roman"/>
                <a:ea typeface="Times New Roman"/>
                <a:cs typeface="Times New Roman"/>
                <a:sym typeface="Times New Roman"/>
              </a:endParaRPr>
            </a:p>
            <a:p>
              <a:pPr marL="457200" lvl="0" indent="-298450" algn="just" rtl="0">
                <a:lnSpc>
                  <a:spcPct val="115000"/>
                </a:lnSpc>
                <a:spcBef>
                  <a:spcPts val="0"/>
                </a:spcBef>
                <a:spcAft>
                  <a:spcPts val="0"/>
                </a:spcAft>
                <a:buClr>
                  <a:schemeClr val="dk1"/>
                </a:buClr>
                <a:buSzPts val="1100"/>
                <a:buChar char="●"/>
              </a:pPr>
              <a:r>
                <a:rPr lang="en" sz="1200" b="1">
                  <a:solidFill>
                    <a:schemeClr val="dk1"/>
                  </a:solidFill>
                  <a:highlight>
                    <a:srgbClr val="FFFFFF"/>
                  </a:highlight>
                  <a:latin typeface="Times New Roman"/>
                  <a:ea typeface="Times New Roman"/>
                  <a:cs typeface="Times New Roman"/>
                  <a:sym typeface="Times New Roman"/>
                </a:rPr>
                <a:t>D</a:t>
              </a:r>
              <a:r>
                <a:rPr lang="en" sz="1200">
                  <a:solidFill>
                    <a:schemeClr val="dk1"/>
                  </a:solidFill>
                  <a:highlight>
                    <a:srgbClr val="FFFFFF"/>
                  </a:highlight>
                  <a:latin typeface="Times New Roman"/>
                  <a:ea typeface="Times New Roman"/>
                  <a:cs typeface="Times New Roman"/>
                  <a:sym typeface="Times New Roman"/>
                </a:rPr>
                <a:t>: Seasonal difference order.</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b="1">
                  <a:solidFill>
                    <a:schemeClr val="dk1"/>
                  </a:solidFill>
                  <a:highlight>
                    <a:srgbClr val="FFFFFF"/>
                  </a:highlight>
                  <a:latin typeface="Times New Roman"/>
                  <a:ea typeface="Times New Roman"/>
                  <a:cs typeface="Times New Roman"/>
                  <a:sym typeface="Times New Roman"/>
                </a:rPr>
                <a:t>Q</a:t>
              </a:r>
              <a:r>
                <a:rPr lang="en" sz="1200">
                  <a:solidFill>
                    <a:schemeClr val="dk1"/>
                  </a:solidFill>
                  <a:highlight>
                    <a:srgbClr val="FFFFFF"/>
                  </a:highlight>
                  <a:latin typeface="Times New Roman"/>
                  <a:ea typeface="Times New Roman"/>
                  <a:cs typeface="Times New Roman"/>
                  <a:sym typeface="Times New Roman"/>
                </a:rPr>
                <a:t>: Seasonal moving average order.</a:t>
              </a:r>
              <a:endParaRPr sz="12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498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r>
              <a:rPr lang="en" sz="3022" b="1">
                <a:latin typeface="Times New Roman"/>
                <a:ea typeface="Times New Roman"/>
                <a:cs typeface="Times New Roman"/>
                <a:sym typeface="Times New Roman"/>
              </a:rPr>
              <a:t>Business Problem                    </a:t>
            </a:r>
            <a:endParaRPr sz="3022" b="1">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11700" y="1272025"/>
            <a:ext cx="8520600" cy="33912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highlight>
                  <a:srgbClr val="FFFFFF"/>
                </a:highlight>
                <a:latin typeface="Times New Roman"/>
                <a:ea typeface="Times New Roman"/>
                <a:cs typeface="Times New Roman"/>
                <a:sym typeface="Times New Roman"/>
              </a:rPr>
              <a:t>Sentiment analysis enables businesses to precisely identify positive , neutral &amp; negative attitudes about Amazon Prime Pantry products or services and take appropriate action. Businesses can gain insights by reading millions of comments and opinions made on Amazon.</a:t>
            </a:r>
            <a:endParaRPr sz="1500"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500" b="1">
                <a:solidFill>
                  <a:schemeClr val="dk1"/>
                </a:solidFill>
                <a:latin typeface="Times New Roman"/>
                <a:ea typeface="Times New Roman"/>
                <a:cs typeface="Times New Roman"/>
                <a:sym typeface="Times New Roman"/>
              </a:rPr>
              <a:t>Business needs :</a:t>
            </a:r>
            <a:endParaRPr sz="1500" b="1">
              <a:solidFill>
                <a:schemeClr val="dk1"/>
              </a:solidFill>
              <a:latin typeface="Times New Roman"/>
              <a:ea typeface="Times New Roman"/>
              <a:cs typeface="Times New Roman"/>
              <a:sym typeface="Times New Roman"/>
            </a:endParaRPr>
          </a:p>
          <a:p>
            <a:pPr marL="457200" lvl="0" indent="-323850" algn="l" rtl="0">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Customer segmentation to find out which group of customers business should focus on.</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Sentiment prediction of upcoming reviews. </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Segmentation of product to find out which group of products are performing best.</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Forecasting of sentiments to obtain the scenario of customer sentiments in future.</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500" b="1">
                <a:solidFill>
                  <a:schemeClr val="dk1"/>
                </a:solidFill>
                <a:latin typeface="Times New Roman"/>
                <a:ea typeface="Times New Roman"/>
                <a:cs typeface="Times New Roman"/>
                <a:sym typeface="Times New Roman"/>
              </a:rPr>
              <a:t>Objective: </a:t>
            </a:r>
            <a:r>
              <a:rPr lang="en" sz="1500">
                <a:solidFill>
                  <a:schemeClr val="dk1"/>
                </a:solidFill>
                <a:latin typeface="Times New Roman"/>
                <a:ea typeface="Times New Roman"/>
                <a:cs typeface="Times New Roman"/>
                <a:sym typeface="Times New Roman"/>
              </a:rPr>
              <a:t>Customer Retention and Sentiment Forecasting</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100">
              <a:solidFill>
                <a:schemeClr val="dk1"/>
              </a:solidFill>
              <a:latin typeface="Times New Roman"/>
              <a:ea typeface="Times New Roman"/>
              <a:cs typeface="Times New Roman"/>
              <a:sym typeface="Times New Roman"/>
            </a:endParaRPr>
          </a:p>
          <a:p>
            <a:pPr marL="457200" lvl="0" indent="0" algn="l" rtl="0">
              <a:spcBef>
                <a:spcPts val="1200"/>
              </a:spcBef>
              <a:spcAft>
                <a:spcPts val="1200"/>
              </a:spcAft>
              <a:buNone/>
            </a:pPr>
            <a:endParaRPr sz="1100">
              <a:solidFill>
                <a:schemeClr val="dk1"/>
              </a:solidFill>
              <a:latin typeface="Times New Roman"/>
              <a:ea typeface="Times New Roman"/>
              <a:cs typeface="Times New Roman"/>
              <a:sym typeface="Times New Roman"/>
            </a:endParaRPr>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cxnSp>
        <p:nvCxnSpPr>
          <p:cNvPr id="67" name="Google Shape;67;p14"/>
          <p:cNvCxnSpPr/>
          <p:nvPr/>
        </p:nvCxnSpPr>
        <p:spPr>
          <a:xfrm rot="10800000" flipH="1">
            <a:off x="2949200" y="707825"/>
            <a:ext cx="3404400" cy="14700"/>
          </a:xfrm>
          <a:prstGeom prst="straightConnector1">
            <a:avLst/>
          </a:prstGeom>
          <a:noFill/>
          <a:ln w="9525"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2"/>
          <p:cNvSpPr txBox="1">
            <a:spLocks noGrp="1"/>
          </p:cNvSpPr>
          <p:nvPr>
            <p:ph type="title"/>
          </p:nvPr>
        </p:nvSpPr>
        <p:spPr>
          <a:xfrm>
            <a:off x="374250" y="-82250"/>
            <a:ext cx="8395500" cy="465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Sentiments Forecasting</a:t>
            </a:r>
            <a:endParaRPr b="1">
              <a:latin typeface="Times New Roman"/>
              <a:ea typeface="Times New Roman"/>
              <a:cs typeface="Times New Roman"/>
              <a:sym typeface="Times New Roman"/>
            </a:endParaRPr>
          </a:p>
        </p:txBody>
      </p:sp>
      <p:sp>
        <p:nvSpPr>
          <p:cNvPr id="464" name="Google Shape;46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graphicFrame>
        <p:nvGraphicFramePr>
          <p:cNvPr id="465" name="Google Shape;465;p32"/>
          <p:cNvGraphicFramePr/>
          <p:nvPr/>
        </p:nvGraphicFramePr>
        <p:xfrm>
          <a:off x="0" y="510500"/>
          <a:ext cx="3000000" cy="3000000"/>
        </p:xfrm>
        <a:graphic>
          <a:graphicData uri="http://schemas.openxmlformats.org/drawingml/2006/table">
            <a:tbl>
              <a:tblPr>
                <a:noFill/>
                <a:tableStyleId>{33C01E23-CDBC-4D14-BEC6-03BF96D5778B}</a:tableStyleId>
              </a:tblPr>
              <a:tblGrid>
                <a:gridCol w="3048000"/>
                <a:gridCol w="3048000"/>
                <a:gridCol w="3048000"/>
              </a:tblGrid>
              <a:tr h="40502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Positive Sentiment Forecasting</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Neutral Sentiment Forecasting</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Negative Sentiment Forecasting</a:t>
                      </a:r>
                      <a:endParaRPr b="1">
                        <a:latin typeface="Times New Roman"/>
                        <a:ea typeface="Times New Roman"/>
                        <a:cs typeface="Times New Roman"/>
                        <a:sym typeface="Times New Roman"/>
                      </a:endParaRPr>
                    </a:p>
                  </a:txBody>
                  <a:tcPr marL="91425" marR="91425" marT="91425" marB="91425"/>
                </a:tc>
              </a:tr>
              <a:tr h="2443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SARIMA</a:t>
                      </a:r>
                      <a:r>
                        <a:rPr lang="en" sz="1300" b="1">
                          <a:latin typeface="Times New Roman"/>
                          <a:ea typeface="Times New Roman"/>
                          <a:cs typeface="Times New Roman"/>
                          <a:sym typeface="Times New Roman"/>
                        </a:rPr>
                        <a:t>[(</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a:t>
                      </a:r>
                      <a:endParaRPr sz="1300">
                        <a:solidFill>
                          <a:schemeClr val="dk1"/>
                        </a:solidFill>
                        <a:highlight>
                          <a:srgbClr val="FFFFFE"/>
                        </a:highlight>
                        <a:latin typeface="Times New Roman"/>
                        <a:ea typeface="Times New Roman"/>
                        <a:cs typeface="Times New Roman"/>
                        <a:sym typeface="Times New Roman"/>
                      </a:endParaRPr>
                    </a:p>
                    <a:p>
                      <a:pPr marL="0" lvl="0" indent="0" algn="ctr" rtl="0">
                        <a:spcBef>
                          <a:spcPts val="0"/>
                        </a:spcBef>
                        <a:spcAft>
                          <a:spcPts val="0"/>
                        </a:spcAft>
                        <a:buNone/>
                      </a:pP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SARIMA</a:t>
                      </a:r>
                      <a:r>
                        <a:rPr lang="en" sz="1300" b="1">
                          <a:solidFill>
                            <a:schemeClr val="dk1"/>
                          </a:solidFill>
                          <a:latin typeface="Times New Roman"/>
                          <a:ea typeface="Times New Roman"/>
                          <a:cs typeface="Times New Roman"/>
                          <a:sym typeface="Times New Roman"/>
                        </a:rPr>
                        <a:t>[(</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1</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4</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SARIMA</a:t>
                      </a:r>
                      <a:r>
                        <a:rPr lang="en" sz="1300" b="1">
                          <a:solidFill>
                            <a:schemeClr val="dk1"/>
                          </a:solidFill>
                          <a:latin typeface="Times New Roman"/>
                          <a:ea typeface="Times New Roman"/>
                          <a:cs typeface="Times New Roman"/>
                          <a:sym typeface="Times New Roman"/>
                        </a:rPr>
                        <a:t>[(</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1</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3</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txBody>
                  <a:tcPr marL="91425" marR="91425" marT="91425" marB="91425"/>
                </a:tc>
              </a:tr>
              <a:tr h="23085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
        <p:nvSpPr>
          <p:cNvPr id="466" name="Google Shape;466;p32"/>
          <p:cNvSpPr txBox="1"/>
          <p:nvPr/>
        </p:nvSpPr>
        <p:spPr>
          <a:xfrm>
            <a:off x="0" y="3833625"/>
            <a:ext cx="9144000" cy="12189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1200"/>
              </a:spcBef>
              <a:spcAft>
                <a:spcPts val="0"/>
              </a:spcAft>
              <a:buClr>
                <a:schemeClr val="dk2"/>
              </a:buClr>
              <a:buSzPts val="1200"/>
              <a:buFont typeface="Times New Roman"/>
              <a:buAutoNum type="arabicPeriod"/>
            </a:pPr>
            <a:r>
              <a:rPr lang="en" sz="1200">
                <a:solidFill>
                  <a:schemeClr val="accent2"/>
                </a:solidFill>
                <a:highlight>
                  <a:schemeClr val="lt1"/>
                </a:highlight>
                <a:latin typeface="Times New Roman"/>
                <a:ea typeface="Times New Roman"/>
                <a:cs typeface="Times New Roman"/>
                <a:sym typeface="Times New Roman"/>
              </a:rPr>
              <a:t>From the plot we can say that the positive sentiments of customers will decrease till 2020 and after that it will increase, as per shopping habits of people.</a:t>
            </a:r>
            <a:endParaRPr sz="1200">
              <a:solidFill>
                <a:schemeClr val="accent2"/>
              </a:solidFill>
              <a:highlight>
                <a:schemeClr val="lt1"/>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2"/>
              </a:buClr>
              <a:buSzPts val="1200"/>
              <a:buFont typeface="Times New Roman"/>
              <a:buAutoNum type="arabicPeriod"/>
            </a:pPr>
            <a:r>
              <a:rPr lang="en" sz="1200">
                <a:solidFill>
                  <a:schemeClr val="accent2"/>
                </a:solidFill>
                <a:highlight>
                  <a:schemeClr val="lt1"/>
                </a:highlight>
                <a:latin typeface="Times New Roman"/>
                <a:ea typeface="Times New Roman"/>
                <a:cs typeface="Times New Roman"/>
                <a:sym typeface="Times New Roman"/>
              </a:rPr>
              <a:t>From the plot we can say that the neutral sentiments of customers will gradually decrease ,as per shopping habits of people.</a:t>
            </a:r>
            <a:endParaRPr sz="1200">
              <a:solidFill>
                <a:schemeClr val="accent2"/>
              </a:solidFill>
              <a:highlight>
                <a:schemeClr val="lt1"/>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2"/>
              </a:buClr>
              <a:buSzPts val="1200"/>
              <a:buFont typeface="Times New Roman"/>
              <a:buAutoNum type="arabicPeriod"/>
            </a:pPr>
            <a:r>
              <a:rPr lang="en" sz="1200">
                <a:solidFill>
                  <a:schemeClr val="accent2"/>
                </a:solidFill>
                <a:highlight>
                  <a:schemeClr val="lt1"/>
                </a:highlight>
                <a:latin typeface="Times New Roman"/>
                <a:ea typeface="Times New Roman"/>
                <a:cs typeface="Times New Roman"/>
                <a:sym typeface="Times New Roman"/>
              </a:rPr>
              <a:t>From the plot we can say that the negative sentiments of customers will first increased after that it will decrease till 2020 and after that it will again slightly increase, as per shopping habits of people.</a:t>
            </a:r>
            <a:endParaRPr sz="1200">
              <a:solidFill>
                <a:schemeClr val="accent2"/>
              </a:solidFill>
              <a:highlight>
                <a:schemeClr val="lt1"/>
              </a:highlight>
              <a:latin typeface="Times New Roman"/>
              <a:ea typeface="Times New Roman"/>
              <a:cs typeface="Times New Roman"/>
              <a:sym typeface="Times New Roman"/>
            </a:endParaRPr>
          </a:p>
        </p:txBody>
      </p:sp>
      <p:pic>
        <p:nvPicPr>
          <p:cNvPr id="467" name="Google Shape;467;p32"/>
          <p:cNvPicPr preferRelativeResize="0"/>
          <p:nvPr/>
        </p:nvPicPr>
        <p:blipFill rotWithShape="1">
          <a:blip r:embed="rId3">
            <a:alphaModFix/>
          </a:blip>
          <a:srcRect l="5827" t="27265" r="49272" b="18247"/>
          <a:stretch/>
        </p:blipFill>
        <p:spPr>
          <a:xfrm>
            <a:off x="0" y="1309875"/>
            <a:ext cx="3044952" cy="2523744"/>
          </a:xfrm>
          <a:prstGeom prst="rect">
            <a:avLst/>
          </a:prstGeom>
          <a:noFill/>
          <a:ln>
            <a:noFill/>
          </a:ln>
          <a:effectLst>
            <a:outerShdw blurRad="57150" dist="19050" dir="5400000" algn="bl" rotWithShape="0">
              <a:srgbClr val="000000">
                <a:alpha val="50000"/>
              </a:srgbClr>
            </a:outerShdw>
          </a:effectLst>
        </p:spPr>
      </p:pic>
      <p:pic>
        <p:nvPicPr>
          <p:cNvPr id="468" name="Google Shape;468;p32"/>
          <p:cNvPicPr preferRelativeResize="0"/>
          <p:nvPr/>
        </p:nvPicPr>
        <p:blipFill rotWithShape="1">
          <a:blip r:embed="rId4">
            <a:alphaModFix/>
          </a:blip>
          <a:srcRect l="5926" t="29905" r="49173" b="16509"/>
          <a:stretch/>
        </p:blipFill>
        <p:spPr>
          <a:xfrm>
            <a:off x="3049525" y="1309875"/>
            <a:ext cx="3044952" cy="2523744"/>
          </a:xfrm>
          <a:prstGeom prst="rect">
            <a:avLst/>
          </a:prstGeom>
          <a:noFill/>
          <a:ln>
            <a:noFill/>
          </a:ln>
          <a:effectLst>
            <a:outerShdw blurRad="57150" dist="19050" dir="5400000" algn="bl" rotWithShape="0">
              <a:srgbClr val="000000">
                <a:alpha val="50000"/>
              </a:srgbClr>
            </a:outerShdw>
          </a:effectLst>
        </p:spPr>
      </p:pic>
      <p:pic>
        <p:nvPicPr>
          <p:cNvPr id="469" name="Google Shape;469;p32"/>
          <p:cNvPicPr preferRelativeResize="0"/>
          <p:nvPr/>
        </p:nvPicPr>
        <p:blipFill rotWithShape="1">
          <a:blip r:embed="rId5">
            <a:alphaModFix/>
          </a:blip>
          <a:srcRect l="5772" t="24480" r="49580" b="22738"/>
          <a:stretch/>
        </p:blipFill>
        <p:spPr>
          <a:xfrm>
            <a:off x="6094475" y="1309875"/>
            <a:ext cx="3044952" cy="2523744"/>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3"/>
          <p:cNvSpPr txBox="1">
            <a:spLocks noGrp="1"/>
          </p:cNvSpPr>
          <p:nvPr>
            <p:ph type="title"/>
          </p:nvPr>
        </p:nvSpPr>
        <p:spPr>
          <a:xfrm>
            <a:off x="821475" y="88800"/>
            <a:ext cx="7893000" cy="518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                                        </a:t>
            </a:r>
            <a:r>
              <a:rPr lang="en" sz="2761" b="1">
                <a:solidFill>
                  <a:schemeClr val="dk1"/>
                </a:solidFill>
                <a:latin typeface="Times New Roman"/>
                <a:ea typeface="Times New Roman"/>
                <a:cs typeface="Times New Roman"/>
                <a:sym typeface="Times New Roman"/>
              </a:rPr>
              <a:t>Conclusion</a:t>
            </a:r>
            <a:endParaRPr sz="2761" b="1">
              <a:solidFill>
                <a:schemeClr val="dk1"/>
              </a:solidFill>
              <a:latin typeface="Times New Roman"/>
              <a:ea typeface="Times New Roman"/>
              <a:cs typeface="Times New Roman"/>
              <a:sym typeface="Times New Roman"/>
            </a:endParaRPr>
          </a:p>
        </p:txBody>
      </p:sp>
      <p:sp>
        <p:nvSpPr>
          <p:cNvPr id="475" name="Google Shape;475;p33"/>
          <p:cNvSpPr txBox="1">
            <a:spLocks noGrp="1"/>
          </p:cNvSpPr>
          <p:nvPr>
            <p:ph type="body" idx="1"/>
          </p:nvPr>
        </p:nvSpPr>
        <p:spPr>
          <a:xfrm>
            <a:off x="93900" y="683300"/>
            <a:ext cx="4111500" cy="34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 b="1">
                <a:solidFill>
                  <a:schemeClr val="dk1"/>
                </a:solidFill>
                <a:latin typeface="Times New Roman"/>
                <a:ea typeface="Times New Roman"/>
                <a:cs typeface="Times New Roman"/>
                <a:sym typeface="Times New Roman"/>
              </a:rPr>
              <a:t>                Customer we should focus on:</a:t>
            </a:r>
            <a:endParaRPr b="1">
              <a:solidFill>
                <a:schemeClr val="dk1"/>
              </a:solidFill>
              <a:latin typeface="Times New Roman"/>
              <a:ea typeface="Times New Roman"/>
              <a:cs typeface="Times New Roman"/>
              <a:sym typeface="Times New Roman"/>
            </a:endParaRPr>
          </a:p>
        </p:txBody>
      </p:sp>
      <p:sp>
        <p:nvSpPr>
          <p:cNvPr id="476" name="Google Shape;476;p33"/>
          <p:cNvSpPr txBox="1">
            <a:spLocks noGrp="1"/>
          </p:cNvSpPr>
          <p:nvPr>
            <p:ph type="body" idx="2"/>
          </p:nvPr>
        </p:nvSpPr>
        <p:spPr>
          <a:xfrm>
            <a:off x="4596675" y="683300"/>
            <a:ext cx="4308300" cy="346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dk1"/>
                </a:solidFill>
                <a:latin typeface="Times New Roman"/>
                <a:ea typeface="Times New Roman"/>
                <a:cs typeface="Times New Roman"/>
                <a:sym typeface="Times New Roman"/>
              </a:rPr>
              <a:t>               Customer would likely to Churn out:</a:t>
            </a:r>
            <a:endParaRPr b="1">
              <a:solidFill>
                <a:schemeClr val="dk1"/>
              </a:solidFill>
              <a:latin typeface="Times New Roman"/>
              <a:ea typeface="Times New Roman"/>
              <a:cs typeface="Times New Roman"/>
              <a:sym typeface="Times New Roman"/>
            </a:endParaRPr>
          </a:p>
        </p:txBody>
      </p:sp>
      <p:sp>
        <p:nvSpPr>
          <p:cNvPr id="477" name="Google Shape;47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478" name="Google Shape;478;p33"/>
          <p:cNvPicPr preferRelativeResize="0"/>
          <p:nvPr/>
        </p:nvPicPr>
        <p:blipFill rotWithShape="1">
          <a:blip r:embed="rId3">
            <a:alphaModFix/>
          </a:blip>
          <a:srcRect l="51565" t="28735" r="11251" b="22278"/>
          <a:stretch/>
        </p:blipFill>
        <p:spPr>
          <a:xfrm>
            <a:off x="4663450" y="1234600"/>
            <a:ext cx="4480560" cy="3467024"/>
          </a:xfrm>
          <a:prstGeom prst="rect">
            <a:avLst/>
          </a:prstGeom>
          <a:noFill/>
          <a:ln>
            <a:noFill/>
          </a:ln>
        </p:spPr>
      </p:pic>
      <p:pic>
        <p:nvPicPr>
          <p:cNvPr id="479" name="Google Shape;479;p33"/>
          <p:cNvPicPr preferRelativeResize="0"/>
          <p:nvPr/>
        </p:nvPicPr>
        <p:blipFill rotWithShape="1">
          <a:blip r:embed="rId4">
            <a:alphaModFix/>
          </a:blip>
          <a:srcRect l="4390" t="28721" r="61390" b="22073"/>
          <a:stretch/>
        </p:blipFill>
        <p:spPr>
          <a:xfrm>
            <a:off x="0" y="1271575"/>
            <a:ext cx="4480560" cy="3467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3"/>
        <p:cNvGrpSpPr/>
        <p:nvPr/>
      </p:nvGrpSpPr>
      <p:grpSpPr>
        <a:xfrm>
          <a:off x="0" y="0"/>
          <a:ext cx="0" cy="0"/>
          <a:chOff x="0" y="0"/>
          <a:chExt cx="0" cy="0"/>
        </a:xfrm>
      </p:grpSpPr>
      <p:sp>
        <p:nvSpPr>
          <p:cNvPr id="484" name="Google Shape;484;p34"/>
          <p:cNvSpPr txBox="1">
            <a:spLocks noGrp="1"/>
          </p:cNvSpPr>
          <p:nvPr>
            <p:ph type="title"/>
          </p:nvPr>
        </p:nvSpPr>
        <p:spPr>
          <a:xfrm>
            <a:off x="268525" y="62675"/>
            <a:ext cx="85206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                            Conclusion(Contd.)</a:t>
            </a:r>
            <a:r>
              <a:rPr lang="en" sz="2500">
                <a:latin typeface="Times New Roman"/>
                <a:ea typeface="Times New Roman"/>
                <a:cs typeface="Times New Roman"/>
                <a:sym typeface="Times New Roman"/>
              </a:rPr>
              <a:t>   </a:t>
            </a:r>
            <a:r>
              <a:rPr lang="en"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p:txBody>
      </p:sp>
      <p:sp>
        <p:nvSpPr>
          <p:cNvPr id="485" name="Google Shape;48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pic>
        <p:nvPicPr>
          <p:cNvPr id="486" name="Google Shape;486;p34"/>
          <p:cNvPicPr preferRelativeResize="0"/>
          <p:nvPr/>
        </p:nvPicPr>
        <p:blipFill rotWithShape="1">
          <a:blip r:embed="rId3">
            <a:alphaModFix/>
          </a:blip>
          <a:srcRect l="11657" t="8694" r="17860" b="14084"/>
          <a:stretch/>
        </p:blipFill>
        <p:spPr>
          <a:xfrm>
            <a:off x="470800" y="570575"/>
            <a:ext cx="7817400" cy="4519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5"/>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Business Insights</a:t>
            </a:r>
            <a:endParaRPr b="1">
              <a:latin typeface="Times New Roman"/>
              <a:ea typeface="Times New Roman"/>
              <a:cs typeface="Times New Roman"/>
              <a:sym typeface="Times New Roman"/>
            </a:endParaRPr>
          </a:p>
        </p:txBody>
      </p:sp>
      <p:sp>
        <p:nvSpPr>
          <p:cNvPr id="492" name="Google Shape;4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30200" algn="just" rtl="0">
              <a:spcBef>
                <a:spcPts val="1200"/>
              </a:spcBef>
              <a:spcAft>
                <a:spcPts val="0"/>
              </a:spcAft>
              <a:buClr>
                <a:schemeClr val="dk1"/>
              </a:buClr>
              <a:buSzPts val="16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We will recommend our classification model to predict the sentiments of the reviews related to prime pantry products.</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0"/>
              </a:spcAft>
              <a:buNone/>
            </a:pPr>
            <a:endParaRPr sz="1400">
              <a:solidFill>
                <a:schemeClr val="accent2"/>
              </a:solidFill>
              <a:highlight>
                <a:schemeClr val="lt1"/>
              </a:highlight>
              <a:latin typeface="Times New Roman"/>
              <a:ea typeface="Times New Roman"/>
              <a:cs typeface="Times New Roman"/>
              <a:sym typeface="Times New Roman"/>
            </a:endParaRPr>
          </a:p>
          <a:p>
            <a:pPr marL="457200" lvl="0" indent="-317500" algn="just" rtl="0">
              <a:spcBef>
                <a:spcPts val="1800"/>
              </a:spcBef>
              <a:spcAft>
                <a:spcPts val="0"/>
              </a:spcAft>
              <a:buClr>
                <a:schemeClr val="accent2"/>
              </a:buClr>
              <a:buSzPts val="14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We will recommend our clustering model to identify in which cluster the new customers will fall based on their shopping habits.</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0"/>
              </a:spcAft>
              <a:buNone/>
            </a:pPr>
            <a:endParaRPr sz="1400">
              <a:solidFill>
                <a:schemeClr val="accent2"/>
              </a:solidFill>
              <a:highlight>
                <a:schemeClr val="lt1"/>
              </a:highlight>
              <a:latin typeface="Times New Roman"/>
              <a:ea typeface="Times New Roman"/>
              <a:cs typeface="Times New Roman"/>
              <a:sym typeface="Times New Roman"/>
            </a:endParaRPr>
          </a:p>
          <a:p>
            <a:pPr marL="457200" lvl="0" indent="-330200" algn="just" rtl="0">
              <a:spcBef>
                <a:spcPts val="1800"/>
              </a:spcBef>
              <a:spcAft>
                <a:spcPts val="0"/>
              </a:spcAft>
              <a:buClr>
                <a:schemeClr val="dk1"/>
              </a:buClr>
              <a:buSzPts val="16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The positive sentiments of customers will decrease till 2020 and after that it will increase. So we can suggest the products from various brands that got moderate to low rating, try to improve the quality of the products so that the positive reviews remain constant or increase gradually.</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1800"/>
              </a:spcAft>
              <a:buNone/>
            </a:pPr>
            <a:endParaRPr sz="1400">
              <a:solidFill>
                <a:schemeClr val="accent2"/>
              </a:solidFill>
              <a:highlight>
                <a:schemeClr val="lt1"/>
              </a:highlight>
              <a:latin typeface="Times New Roman"/>
              <a:ea typeface="Times New Roman"/>
              <a:cs typeface="Times New Roman"/>
              <a:sym typeface="Times New Roman"/>
            </a:endParaRPr>
          </a:p>
        </p:txBody>
      </p:sp>
      <p:sp>
        <p:nvSpPr>
          <p:cNvPr id="493" name="Google Shape;49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6"/>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Business Insights (Contd.)</a:t>
            </a:r>
            <a:endParaRPr/>
          </a:p>
        </p:txBody>
      </p:sp>
      <p:sp>
        <p:nvSpPr>
          <p:cNvPr id="499" name="Google Shape;49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spcBef>
                <a:spcPts val="1200"/>
              </a:spcBef>
              <a:spcAft>
                <a:spcPts val="0"/>
              </a:spcAft>
              <a:buClr>
                <a:schemeClr val="accent2"/>
              </a:buClr>
              <a:buSzPts val="14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The neutral sentiments of customers will gradually decrease. So we may say that the neutral reviews will move towards either positive or negative reviews. So we can suggest the products from the brands that got the neutral reviews more, upgrade the quality or sales so that it will move towards positive reviews more.</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0"/>
              </a:spcAft>
              <a:buNone/>
            </a:pPr>
            <a:endParaRPr sz="1400">
              <a:solidFill>
                <a:schemeClr val="accent2"/>
              </a:solidFill>
              <a:highlight>
                <a:schemeClr val="lt1"/>
              </a:highlight>
              <a:latin typeface="Times New Roman"/>
              <a:ea typeface="Times New Roman"/>
              <a:cs typeface="Times New Roman"/>
              <a:sym typeface="Times New Roman"/>
            </a:endParaRPr>
          </a:p>
          <a:p>
            <a:pPr marL="457200" lvl="0" indent="-317500" algn="just" rtl="0">
              <a:spcBef>
                <a:spcPts val="1800"/>
              </a:spcBef>
              <a:spcAft>
                <a:spcPts val="0"/>
              </a:spcAft>
              <a:buClr>
                <a:schemeClr val="accent2"/>
              </a:buClr>
              <a:buSzPts val="14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The negative sentiments of customers will decrease till 2020 and after that it will slightly increase. So we will recommend to increase the advertisements, simultaneously improve the quality of product and sales so that more people will buy those products &amp; give more number  of reviews. </a:t>
            </a:r>
            <a:endParaRPr/>
          </a:p>
        </p:txBody>
      </p:sp>
      <p:sp>
        <p:nvSpPr>
          <p:cNvPr id="500" name="Google Shape;50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Pacifico"/>
                <a:ea typeface="Pacifico"/>
                <a:cs typeface="Pacifico"/>
                <a:sym typeface="Pacifico"/>
              </a:rPr>
              <a:t>Thank You</a:t>
            </a:r>
            <a:endParaRPr>
              <a:latin typeface="Pacifico"/>
              <a:ea typeface="Pacifico"/>
              <a:cs typeface="Pacifico"/>
              <a:sym typeface="Pacifico"/>
            </a:endParaRPr>
          </a:p>
        </p:txBody>
      </p:sp>
      <p:sp>
        <p:nvSpPr>
          <p:cNvPr id="506" name="Google Shape;50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88800"/>
            <a:ext cx="8520600" cy="633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                              Data Preparation Steps</a:t>
            </a:r>
            <a:endParaRPr sz="2500" b="1">
              <a:latin typeface="Times New Roman"/>
              <a:ea typeface="Times New Roman"/>
              <a:cs typeface="Times New Roman"/>
              <a:sym typeface="Times New Roman"/>
            </a:endParaRPr>
          </a:p>
        </p:txBody>
      </p:sp>
      <p:sp>
        <p:nvSpPr>
          <p:cNvPr id="73" name="Google Shape;73;p15"/>
          <p:cNvSpPr txBox="1">
            <a:spLocks noGrp="1"/>
          </p:cNvSpPr>
          <p:nvPr>
            <p:ph type="subTitle" idx="4294967295"/>
          </p:nvPr>
        </p:nvSpPr>
        <p:spPr>
          <a:xfrm rot="10800000" flipH="1">
            <a:off x="488450" y="992872"/>
            <a:ext cx="51900" cy="369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0"/>
              </a:spcBef>
              <a:spcAft>
                <a:spcPts val="0"/>
              </a:spcAft>
              <a:buNone/>
            </a:pPr>
            <a:endParaRPr sz="1300"/>
          </a:p>
          <a:p>
            <a:pPr marL="0" lvl="0" indent="0" algn="l" rtl="0">
              <a:spcBef>
                <a:spcPts val="1200"/>
              </a:spcBef>
              <a:spcAft>
                <a:spcPts val="0"/>
              </a:spcAft>
              <a:buNone/>
            </a:pPr>
            <a:endParaRPr sz="1300"/>
          </a:p>
          <a:p>
            <a:pPr marL="0" lvl="0" indent="0" algn="l" rtl="0">
              <a:spcBef>
                <a:spcPts val="1200"/>
              </a:spcBef>
              <a:spcAft>
                <a:spcPts val="1200"/>
              </a:spcAft>
              <a:buNone/>
            </a:pPr>
            <a:endParaRPr sz="1300"/>
          </a:p>
        </p:txBody>
      </p:sp>
      <p:sp>
        <p:nvSpPr>
          <p:cNvPr id="74" name="Google Shape;74;p15"/>
          <p:cNvSpPr txBox="1">
            <a:spLocks noGrp="1"/>
          </p:cNvSpPr>
          <p:nvPr>
            <p:ph type="body" idx="1"/>
          </p:nvPr>
        </p:nvSpPr>
        <p:spPr>
          <a:xfrm>
            <a:off x="311700" y="4318975"/>
            <a:ext cx="1800300" cy="633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ct val="60057"/>
              <a:buFont typeface="Arial"/>
              <a:buNone/>
            </a:pPr>
            <a:endParaRPr sz="1831">
              <a:highlight>
                <a:schemeClr val="lt1"/>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4800" u="sng">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Preprocessing Analysis</a:t>
            </a:r>
            <a:endParaRPr sz="4800">
              <a:highlight>
                <a:schemeClr val="lt1"/>
              </a:highlight>
              <a:latin typeface="Times New Roman"/>
              <a:ea typeface="Times New Roman"/>
              <a:cs typeface="Times New Roman"/>
              <a:sym typeface="Times New Roman"/>
            </a:endParaRPr>
          </a:p>
          <a:p>
            <a:pPr marL="457200" lvl="0" indent="0" algn="l" rtl="0">
              <a:spcBef>
                <a:spcPts val="1200"/>
              </a:spcBef>
              <a:spcAft>
                <a:spcPts val="0"/>
              </a:spcAft>
              <a:buNone/>
            </a:pPr>
            <a:endParaRPr sz="1200">
              <a:solidFill>
                <a:schemeClr val="dk2"/>
              </a:solidFill>
              <a:highlight>
                <a:schemeClr val="dk1"/>
              </a:highlight>
              <a:latin typeface="Roboto"/>
              <a:ea typeface="Roboto"/>
              <a:cs typeface="Roboto"/>
              <a:sym typeface="Roboto"/>
            </a:endParaRPr>
          </a:p>
          <a:p>
            <a:pPr marL="0" lvl="0" indent="0" algn="l" rtl="0">
              <a:spcBef>
                <a:spcPts val="500"/>
              </a:spcBef>
              <a:spcAft>
                <a:spcPts val="1200"/>
              </a:spcAft>
              <a:buNone/>
            </a:pPr>
            <a:endParaRPr sz="1300"/>
          </a:p>
        </p:txBody>
      </p:sp>
      <p:grpSp>
        <p:nvGrpSpPr>
          <p:cNvPr id="75" name="Google Shape;75;p15"/>
          <p:cNvGrpSpPr/>
          <p:nvPr/>
        </p:nvGrpSpPr>
        <p:grpSpPr>
          <a:xfrm>
            <a:off x="704311" y="1968669"/>
            <a:ext cx="8027577" cy="1934877"/>
            <a:chOff x="488461" y="1424575"/>
            <a:chExt cx="8027577" cy="1934877"/>
          </a:xfrm>
        </p:grpSpPr>
        <p:sp>
          <p:nvSpPr>
            <p:cNvPr id="76" name="Google Shape;76;p15"/>
            <p:cNvSpPr/>
            <p:nvPr/>
          </p:nvSpPr>
          <p:spPr>
            <a:xfrm>
              <a:off x="2105763" y="18065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5"/>
            <p:cNvGrpSpPr/>
            <p:nvPr/>
          </p:nvGrpSpPr>
          <p:grpSpPr>
            <a:xfrm>
              <a:off x="488461" y="1461475"/>
              <a:ext cx="1755000" cy="1897977"/>
              <a:chOff x="571536" y="1957150"/>
              <a:chExt cx="1755000" cy="1897977"/>
            </a:xfrm>
          </p:grpSpPr>
          <p:sp>
            <p:nvSpPr>
              <p:cNvPr id="78" name="Google Shape;78;p15"/>
              <p:cNvSpPr/>
              <p:nvPr/>
            </p:nvSpPr>
            <p:spPr>
              <a:xfrm>
                <a:off x="11518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9" name="Google Shape;79;p15"/>
              <p:cNvSpPr txBox="1"/>
              <p:nvPr/>
            </p:nvSpPr>
            <p:spPr>
              <a:xfrm>
                <a:off x="1230650" y="2071875"/>
                <a:ext cx="436800" cy="38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b="1">
                    <a:solidFill>
                      <a:schemeClr val="dk1"/>
                    </a:solidFill>
                    <a:latin typeface="Times New Roman"/>
                    <a:ea typeface="Times New Roman"/>
                    <a:cs typeface="Times New Roman"/>
                    <a:sym typeface="Times New Roman"/>
                  </a:rPr>
                  <a:t>1</a:t>
                </a:r>
                <a:endParaRPr sz="1600" b="1">
                  <a:solidFill>
                    <a:schemeClr val="dk1"/>
                  </a:solidFill>
                  <a:latin typeface="Times New Roman"/>
                  <a:ea typeface="Times New Roman"/>
                  <a:cs typeface="Times New Roman"/>
                  <a:sym typeface="Times New Roman"/>
                </a:endParaRPr>
              </a:p>
            </p:txBody>
          </p:sp>
          <p:sp>
            <p:nvSpPr>
              <p:cNvPr id="80" name="Google Shape;80;p15"/>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Dropping Non-Required Column</a:t>
                </a:r>
                <a:endParaRPr sz="1000" b="1">
                  <a:solidFill>
                    <a:schemeClr val="dk1"/>
                  </a:solidFill>
                  <a:latin typeface="Roboto"/>
                  <a:ea typeface="Roboto"/>
                  <a:cs typeface="Roboto"/>
                  <a:sym typeface="Roboto"/>
                </a:endParaRPr>
              </a:p>
            </p:txBody>
          </p:sp>
          <p:sp>
            <p:nvSpPr>
              <p:cNvPr id="81" name="Google Shape;81;p15"/>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457200" lvl="0" indent="-292100" algn="l" rtl="0">
                  <a:lnSpc>
                    <a:spcPct val="9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Columns contains URLs.</a:t>
                </a:r>
                <a:endParaRPr sz="1000">
                  <a:solidFill>
                    <a:schemeClr val="dk1"/>
                  </a:solidFill>
                  <a:latin typeface="Roboto"/>
                  <a:ea typeface="Roboto"/>
                  <a:cs typeface="Roboto"/>
                  <a:sym typeface="Roboto"/>
                </a:endParaRPr>
              </a:p>
              <a:p>
                <a:pPr marL="457200" lvl="0" indent="-292100" algn="l" rtl="0">
                  <a:lnSpc>
                    <a:spcPct val="9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Columns that was blank totally</a:t>
                </a:r>
                <a:endParaRPr sz="1000">
                  <a:solidFill>
                    <a:schemeClr val="dk1"/>
                  </a:solidFill>
                  <a:latin typeface="Roboto"/>
                  <a:ea typeface="Roboto"/>
                  <a:cs typeface="Roboto"/>
                  <a:sym typeface="Roboto"/>
                </a:endParaRPr>
              </a:p>
            </p:txBody>
          </p:sp>
        </p:grpSp>
        <p:grpSp>
          <p:nvGrpSpPr>
            <p:cNvPr id="82" name="Google Shape;82;p15"/>
            <p:cNvGrpSpPr/>
            <p:nvPr/>
          </p:nvGrpSpPr>
          <p:grpSpPr>
            <a:xfrm>
              <a:off x="4716058" y="1424575"/>
              <a:ext cx="1709106" cy="1897975"/>
              <a:chOff x="4781408" y="1957150"/>
              <a:chExt cx="1709106" cy="1897975"/>
            </a:xfrm>
          </p:grpSpPr>
          <p:sp>
            <p:nvSpPr>
              <p:cNvPr id="83" name="Google Shape;83;p15"/>
              <p:cNvSpPr/>
              <p:nvPr/>
            </p:nvSpPr>
            <p:spPr>
              <a:xfrm>
                <a:off x="5338808"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4781413"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Data Cleaning</a:t>
                </a:r>
                <a:endParaRPr sz="1000" b="1">
                  <a:solidFill>
                    <a:schemeClr val="dk1"/>
                  </a:solidFill>
                  <a:latin typeface="Roboto"/>
                  <a:ea typeface="Roboto"/>
                  <a:cs typeface="Roboto"/>
                  <a:sym typeface="Roboto"/>
                </a:endParaRPr>
              </a:p>
            </p:txBody>
          </p:sp>
          <p:sp>
            <p:nvSpPr>
              <p:cNvPr id="85" name="Google Shape;85;p15"/>
              <p:cNvSpPr txBox="1"/>
              <p:nvPr/>
            </p:nvSpPr>
            <p:spPr>
              <a:xfrm>
                <a:off x="4781408" y="3117725"/>
                <a:ext cx="1709100" cy="737400"/>
              </a:xfrm>
              <a:prstGeom prst="rect">
                <a:avLst/>
              </a:prstGeom>
              <a:noFill/>
              <a:ln>
                <a:noFill/>
              </a:ln>
            </p:spPr>
            <p:txBody>
              <a:bodyPr spcFirstLastPara="1" wrap="square" lIns="91425" tIns="91425" rIns="91425" bIns="91425" anchor="t" anchorCtr="0">
                <a:normAutofit/>
              </a:bodyPr>
              <a:lstStyle/>
              <a:p>
                <a:pPr marL="457200" lvl="0"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Cleaning each columns as per requirement.</a:t>
                </a:r>
                <a:endParaRPr sz="1000">
                  <a:solidFill>
                    <a:schemeClr val="dk1"/>
                  </a:solidFill>
                  <a:latin typeface="Roboto"/>
                  <a:ea typeface="Roboto"/>
                  <a:cs typeface="Roboto"/>
                  <a:sym typeface="Roboto"/>
                </a:endParaRPr>
              </a:p>
            </p:txBody>
          </p:sp>
          <p:sp>
            <p:nvSpPr>
              <p:cNvPr id="86" name="Google Shape;86;p15"/>
              <p:cNvSpPr txBox="1"/>
              <p:nvPr/>
            </p:nvSpPr>
            <p:spPr>
              <a:xfrm>
                <a:off x="5426112" y="2043375"/>
                <a:ext cx="419700" cy="44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Times New Roman"/>
                    <a:ea typeface="Times New Roman"/>
                    <a:cs typeface="Times New Roman"/>
                    <a:sym typeface="Times New Roman"/>
                  </a:rPr>
                  <a:t>3</a:t>
                </a:r>
                <a:endParaRPr b="1">
                  <a:solidFill>
                    <a:schemeClr val="dk1"/>
                  </a:solidFill>
                  <a:latin typeface="Times New Roman"/>
                  <a:ea typeface="Times New Roman"/>
                  <a:cs typeface="Times New Roman"/>
                  <a:sym typeface="Times New Roman"/>
                </a:endParaRPr>
              </a:p>
            </p:txBody>
          </p:sp>
        </p:grpSp>
        <p:grpSp>
          <p:nvGrpSpPr>
            <p:cNvPr id="87" name="Google Shape;87;p15"/>
            <p:cNvGrpSpPr/>
            <p:nvPr/>
          </p:nvGrpSpPr>
          <p:grpSpPr>
            <a:xfrm>
              <a:off x="6806936" y="1424575"/>
              <a:ext cx="1709102" cy="1897977"/>
              <a:chOff x="6863386" y="1957150"/>
              <a:chExt cx="1709102" cy="1897977"/>
            </a:xfrm>
          </p:grpSpPr>
          <p:sp>
            <p:nvSpPr>
              <p:cNvPr id="88" name="Google Shape;88;p15"/>
              <p:cNvSpPr/>
              <p:nvPr/>
            </p:nvSpPr>
            <p:spPr>
              <a:xfrm>
                <a:off x="74207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72A1E"/>
                  </a:solidFill>
                </a:endParaRPr>
              </a:p>
            </p:txBody>
          </p:sp>
          <p:sp>
            <p:nvSpPr>
              <p:cNvPr id="89" name="Google Shape;89;p15"/>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Filling Null Values</a:t>
                </a:r>
                <a:endParaRPr sz="1000" b="1">
                  <a:solidFill>
                    <a:schemeClr val="dk1"/>
                  </a:solidFill>
                  <a:latin typeface="Roboto"/>
                  <a:ea typeface="Roboto"/>
                  <a:cs typeface="Roboto"/>
                  <a:sym typeface="Roboto"/>
                </a:endParaRPr>
              </a:p>
            </p:txBody>
          </p:sp>
          <p:sp>
            <p:nvSpPr>
              <p:cNvPr id="90" name="Google Shape;90;p15"/>
              <p:cNvSpPr txBox="1"/>
              <p:nvPr/>
            </p:nvSpPr>
            <p:spPr>
              <a:xfrm>
                <a:off x="6863386" y="3117727"/>
                <a:ext cx="1709100" cy="737400"/>
              </a:xfrm>
              <a:prstGeom prst="rect">
                <a:avLst/>
              </a:prstGeom>
              <a:noFill/>
              <a:ln>
                <a:noFill/>
              </a:ln>
            </p:spPr>
            <p:txBody>
              <a:bodyPr spcFirstLastPara="1" wrap="square" lIns="91425" tIns="91425" rIns="91425" bIns="91425" anchor="t" anchorCtr="0">
                <a:normAutofit/>
              </a:bodyPr>
              <a:lstStyle/>
              <a:p>
                <a:pPr marL="457200" lvl="0"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Filling null values by suitable methods.</a:t>
                </a:r>
                <a:endParaRPr sz="1000">
                  <a:solidFill>
                    <a:schemeClr val="dk1"/>
                  </a:solidFill>
                  <a:latin typeface="Roboto"/>
                  <a:ea typeface="Roboto"/>
                  <a:cs typeface="Roboto"/>
                  <a:sym typeface="Roboto"/>
                </a:endParaRPr>
              </a:p>
            </p:txBody>
          </p:sp>
          <p:sp>
            <p:nvSpPr>
              <p:cNvPr id="91" name="Google Shape;91;p15"/>
              <p:cNvSpPr txBox="1"/>
              <p:nvPr/>
            </p:nvSpPr>
            <p:spPr>
              <a:xfrm>
                <a:off x="7499561" y="2065387"/>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Times New Roman"/>
                    <a:ea typeface="Times New Roman"/>
                    <a:cs typeface="Times New Roman"/>
                    <a:sym typeface="Times New Roman"/>
                  </a:rPr>
                  <a:t>4</a:t>
                </a:r>
                <a:endParaRPr b="1">
                  <a:solidFill>
                    <a:schemeClr val="dk1"/>
                  </a:solidFill>
                  <a:latin typeface="Times New Roman"/>
                  <a:ea typeface="Times New Roman"/>
                  <a:cs typeface="Times New Roman"/>
                  <a:sym typeface="Times New Roman"/>
                </a:endParaRPr>
              </a:p>
            </p:txBody>
          </p:sp>
        </p:grpSp>
        <p:sp>
          <p:nvSpPr>
            <p:cNvPr id="92" name="Google Shape;92;p15"/>
            <p:cNvSpPr/>
            <p:nvPr/>
          </p:nvSpPr>
          <p:spPr>
            <a:xfrm>
              <a:off x="4228038" y="17696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15"/>
            <p:cNvSpPr/>
            <p:nvPr/>
          </p:nvSpPr>
          <p:spPr>
            <a:xfrm>
              <a:off x="6308150" y="17327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5"/>
            <p:cNvGrpSpPr/>
            <p:nvPr/>
          </p:nvGrpSpPr>
          <p:grpSpPr>
            <a:xfrm>
              <a:off x="2625198" y="1461475"/>
              <a:ext cx="1709103" cy="1897977"/>
              <a:chOff x="2699423" y="1957150"/>
              <a:chExt cx="1709103" cy="1897977"/>
            </a:xfrm>
          </p:grpSpPr>
          <p:sp>
            <p:nvSpPr>
              <p:cNvPr id="95" name="Google Shape;95;p15"/>
              <p:cNvSpPr/>
              <p:nvPr/>
            </p:nvSpPr>
            <p:spPr>
              <a:xfrm>
                <a:off x="3256823"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txBox="1"/>
              <p:nvPr/>
            </p:nvSpPr>
            <p:spPr>
              <a:xfrm>
                <a:off x="2699423" y="3117727"/>
                <a:ext cx="1709100" cy="737400"/>
              </a:xfrm>
              <a:prstGeom prst="rect">
                <a:avLst/>
              </a:prstGeom>
              <a:noFill/>
              <a:ln>
                <a:noFill/>
              </a:ln>
            </p:spPr>
            <p:txBody>
              <a:bodyPr spcFirstLastPara="1" wrap="square" lIns="91425" tIns="91425" rIns="91425" bIns="91425" anchor="t" anchorCtr="0">
                <a:normAutofit/>
              </a:bodyPr>
              <a:lstStyle/>
              <a:p>
                <a:pPr marL="457200" lvl="0"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Checking null values of each column</a:t>
                </a:r>
                <a:endParaRPr sz="1000">
                  <a:solidFill>
                    <a:schemeClr val="dk1"/>
                  </a:solidFill>
                  <a:latin typeface="Roboto"/>
                  <a:ea typeface="Roboto"/>
                  <a:cs typeface="Roboto"/>
                  <a:sym typeface="Roboto"/>
                </a:endParaRPr>
              </a:p>
            </p:txBody>
          </p:sp>
          <p:sp>
            <p:nvSpPr>
              <p:cNvPr id="97" name="Google Shape;97;p15"/>
              <p:cNvSpPr txBox="1"/>
              <p:nvPr/>
            </p:nvSpPr>
            <p:spPr>
              <a:xfrm>
                <a:off x="3329825" y="2061975"/>
                <a:ext cx="436800" cy="40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b="1">
                    <a:solidFill>
                      <a:schemeClr val="dk1"/>
                    </a:solidFill>
                    <a:latin typeface="Times New Roman"/>
                    <a:ea typeface="Times New Roman"/>
                    <a:cs typeface="Times New Roman"/>
                    <a:sym typeface="Times New Roman"/>
                  </a:rPr>
                  <a:t>2</a:t>
                </a:r>
                <a:endParaRPr sz="1600" b="1">
                  <a:solidFill>
                    <a:schemeClr val="dk1"/>
                  </a:solidFill>
                  <a:latin typeface="Times New Roman"/>
                  <a:ea typeface="Times New Roman"/>
                  <a:cs typeface="Times New Roman"/>
                  <a:sym typeface="Times New Roman"/>
                </a:endParaRPr>
              </a:p>
            </p:txBody>
          </p:sp>
          <p:sp>
            <p:nvSpPr>
              <p:cNvPr id="98" name="Google Shape;98;p15"/>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Checking Null Values</a:t>
                </a:r>
                <a:endParaRPr sz="1000" b="1">
                  <a:solidFill>
                    <a:schemeClr val="dk1"/>
                  </a:solidFill>
                  <a:latin typeface="Roboto"/>
                  <a:ea typeface="Roboto"/>
                  <a:cs typeface="Roboto"/>
                  <a:sym typeface="Roboto"/>
                </a:endParaRPr>
              </a:p>
            </p:txBody>
          </p:sp>
        </p:grpSp>
      </p:grpSp>
      <p:sp>
        <p:nvSpPr>
          <p:cNvPr id="99" name="Google Shape;9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cxnSp>
        <p:nvCxnSpPr>
          <p:cNvPr id="100" name="Google Shape;100;p15"/>
          <p:cNvCxnSpPr/>
          <p:nvPr/>
        </p:nvCxnSpPr>
        <p:spPr>
          <a:xfrm rot="10800000" flipH="1">
            <a:off x="2737675" y="607600"/>
            <a:ext cx="3336600" cy="12300"/>
          </a:xfrm>
          <a:prstGeom prst="straightConnector1">
            <a:avLst/>
          </a:prstGeom>
          <a:noFill/>
          <a:ln w="1905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sp>
        <p:nvSpPr>
          <p:cNvPr id="101" name="Google Shape;101;p15"/>
          <p:cNvSpPr txBox="1"/>
          <p:nvPr/>
        </p:nvSpPr>
        <p:spPr>
          <a:xfrm>
            <a:off x="645000" y="838046"/>
            <a:ext cx="802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Data Source</a:t>
            </a:r>
            <a:r>
              <a:rPr lang="en">
                <a:latin typeface="Times New Roman"/>
                <a:ea typeface="Times New Roman"/>
                <a:cs typeface="Times New Roman"/>
                <a:sym typeface="Times New Roman"/>
              </a:rPr>
              <a:t> : </a:t>
            </a:r>
            <a:r>
              <a:rPr lang="en">
                <a:solidFill>
                  <a:schemeClr val="dk1"/>
                </a:solidFill>
                <a:latin typeface="Times New Roman"/>
                <a:ea typeface="Times New Roman"/>
                <a:cs typeface="Times New Roman"/>
                <a:sym typeface="Times New Roman"/>
              </a:rPr>
              <a:t>The data we have to download was </a:t>
            </a:r>
            <a:r>
              <a:rPr lang="en" b="1">
                <a:solidFill>
                  <a:schemeClr val="dk1"/>
                </a:solidFill>
                <a:latin typeface="Times New Roman"/>
                <a:ea typeface="Times New Roman"/>
                <a:cs typeface="Times New Roman"/>
                <a:sym typeface="Times New Roman"/>
              </a:rPr>
              <a:t>5-core</a:t>
            </a:r>
            <a:r>
              <a:rPr lang="en">
                <a:solidFill>
                  <a:schemeClr val="dk1"/>
                </a:solidFill>
                <a:latin typeface="Times New Roman"/>
                <a:ea typeface="Times New Roman"/>
                <a:cs typeface="Times New Roman"/>
                <a:sym typeface="Times New Roman"/>
              </a:rPr>
              <a:t> and </a:t>
            </a:r>
            <a:r>
              <a:rPr lang="en" b="1">
                <a:solidFill>
                  <a:schemeClr val="dk1"/>
                </a:solidFill>
                <a:latin typeface="Times New Roman"/>
                <a:ea typeface="Times New Roman"/>
                <a:cs typeface="Times New Roman"/>
                <a:sym typeface="Times New Roman"/>
              </a:rPr>
              <a:t>metadata</a:t>
            </a:r>
            <a:r>
              <a:rPr lang="en">
                <a:solidFill>
                  <a:schemeClr val="dk1"/>
                </a:solidFill>
                <a:latin typeface="Times New Roman"/>
                <a:ea typeface="Times New Roman"/>
                <a:cs typeface="Times New Roman"/>
                <a:sym typeface="Times New Roman"/>
              </a:rPr>
              <a:t> from the Base dataset </a:t>
            </a:r>
            <a:endParaRPr>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u="sng">
                <a:solidFill>
                  <a:schemeClr val="hlink"/>
                </a:solidFill>
                <a:latin typeface="Times New Roman"/>
                <a:ea typeface="Times New Roman"/>
                <a:cs typeface="Times New Roman"/>
                <a:sym typeface="Times New Roman"/>
                <a:hlinkClick r:id="rId4"/>
              </a:rPr>
              <a:t>Amazon review data</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Data cleaning process:</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93275" y="89800"/>
            <a:ext cx="8458800" cy="691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                         </a:t>
            </a:r>
            <a:r>
              <a:rPr lang="en" sz="2500" b="1">
                <a:latin typeface="Times New Roman"/>
                <a:ea typeface="Times New Roman"/>
                <a:cs typeface="Times New Roman"/>
                <a:sym typeface="Times New Roman"/>
              </a:rPr>
              <a:t>Description of the Dataset</a:t>
            </a:r>
            <a:endParaRPr sz="2500" b="1">
              <a:latin typeface="Times New Roman"/>
              <a:ea typeface="Times New Roman"/>
              <a:cs typeface="Times New Roman"/>
              <a:sym typeface="Times New Roman"/>
            </a:endParaRPr>
          </a:p>
        </p:txBody>
      </p:sp>
      <p:sp>
        <p:nvSpPr>
          <p:cNvPr id="107" name="Google Shape;107;p16"/>
          <p:cNvSpPr txBox="1">
            <a:spLocks noGrp="1"/>
          </p:cNvSpPr>
          <p:nvPr>
            <p:ph type="body" idx="1"/>
          </p:nvPr>
        </p:nvSpPr>
        <p:spPr>
          <a:xfrm>
            <a:off x="1171175" y="781600"/>
            <a:ext cx="6494100" cy="691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After Preprocessing  size of  dataset (137769, 15)</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2"/>
              </a:buClr>
              <a:buSzPts val="1100"/>
              <a:buFont typeface="Arial"/>
              <a:buNone/>
            </a:pP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108" name="Google Shape;10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cxnSp>
        <p:nvCxnSpPr>
          <p:cNvPr id="109" name="Google Shape;109;p16"/>
          <p:cNvCxnSpPr/>
          <p:nvPr/>
        </p:nvCxnSpPr>
        <p:spPr>
          <a:xfrm rot="10800000" flipH="1">
            <a:off x="2474725" y="637000"/>
            <a:ext cx="3611700" cy="22200"/>
          </a:xfrm>
          <a:prstGeom prst="straightConnector1">
            <a:avLst/>
          </a:prstGeom>
          <a:noFill/>
          <a:ln w="9525"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pic>
        <p:nvPicPr>
          <p:cNvPr id="110" name="Google Shape;110;p16"/>
          <p:cNvPicPr preferRelativeResize="0"/>
          <p:nvPr/>
        </p:nvPicPr>
        <p:blipFill rotWithShape="1">
          <a:blip r:embed="rId3">
            <a:alphaModFix/>
          </a:blip>
          <a:srcRect l="24563" t="20993" r="34230" b="41557"/>
          <a:stretch/>
        </p:blipFill>
        <p:spPr>
          <a:xfrm>
            <a:off x="1146500" y="1522500"/>
            <a:ext cx="6598973" cy="337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2150850"/>
            <a:ext cx="8520600" cy="841800"/>
          </a:xfrm>
          <a:prstGeom prst="rect">
            <a:avLst/>
          </a:prstGeom>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EXPLORATORY DATA ANALYSIS</a:t>
            </a:r>
            <a:endParaRPr b="1">
              <a:latin typeface="Times New Roman"/>
              <a:ea typeface="Times New Roman"/>
              <a:cs typeface="Times New Roman"/>
              <a:sym typeface="Times New Roman"/>
            </a:endParaRPr>
          </a:p>
        </p:txBody>
      </p:sp>
      <p:sp>
        <p:nvSpPr>
          <p:cNvPr id="116" name="Google Shape;11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9130"/>
              <a:buFont typeface="Arial"/>
              <a:buNone/>
            </a:pPr>
            <a:r>
              <a:rPr lang="en" sz="2811" b="1">
                <a:latin typeface="Times New Roman"/>
                <a:ea typeface="Times New Roman"/>
                <a:cs typeface="Times New Roman"/>
                <a:sym typeface="Times New Roman"/>
              </a:rPr>
              <a:t>Text Preprocessing &amp; Sentiment Analysis</a:t>
            </a:r>
            <a:endParaRPr sz="2811"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grpSp>
        <p:nvGrpSpPr>
          <p:cNvPr id="122" name="Google Shape;122;p18"/>
          <p:cNvGrpSpPr/>
          <p:nvPr/>
        </p:nvGrpSpPr>
        <p:grpSpPr>
          <a:xfrm>
            <a:off x="6178909" y="1447874"/>
            <a:ext cx="2842241" cy="3006212"/>
            <a:chOff x="5632317" y="1189775"/>
            <a:chExt cx="3305700" cy="3483040"/>
          </a:xfrm>
        </p:grpSpPr>
        <p:sp>
          <p:nvSpPr>
            <p:cNvPr id="123" name="Google Shape;123;p18"/>
            <p:cNvSpPr/>
            <p:nvPr/>
          </p:nvSpPr>
          <p:spPr>
            <a:xfrm>
              <a:off x="5632317" y="1189775"/>
              <a:ext cx="3305700" cy="669000"/>
            </a:xfrm>
            <a:prstGeom prst="chevron">
              <a:avLst>
                <a:gd name="adj" fmla="val 50000"/>
              </a:avLst>
            </a:prstGeom>
            <a:solidFill>
              <a:srgbClr val="9E9E9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Sentiment </a:t>
              </a:r>
              <a:endParaRPr b="1">
                <a:solidFill>
                  <a:srgbClr val="FFFFFF"/>
                </a:solidFill>
                <a:latin typeface="Roboto"/>
                <a:ea typeface="Roboto"/>
                <a:cs typeface="Roboto"/>
                <a:sym typeface="Roboto"/>
              </a:endParaRPr>
            </a:p>
          </p:txBody>
        </p:sp>
        <p:sp>
          <p:nvSpPr>
            <p:cNvPr id="124" name="Google Shape;124;p18"/>
            <p:cNvSpPr txBox="1"/>
            <p:nvPr/>
          </p:nvSpPr>
          <p:spPr>
            <a:xfrm>
              <a:off x="5928450" y="2057115"/>
              <a:ext cx="2790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We are using </a:t>
              </a:r>
              <a:r>
                <a:rPr lang="en" sz="1200" b="1">
                  <a:solidFill>
                    <a:schemeClr val="dk1"/>
                  </a:solidFill>
                  <a:latin typeface="Times New Roman"/>
                  <a:ea typeface="Times New Roman"/>
                  <a:cs typeface="Times New Roman"/>
                  <a:sym typeface="Times New Roman"/>
                </a:rPr>
                <a:t>TextBlob</a:t>
              </a:r>
              <a:r>
                <a:rPr lang="en" sz="1200">
                  <a:solidFill>
                    <a:schemeClr val="dk1"/>
                  </a:solidFill>
                  <a:latin typeface="Times New Roman"/>
                  <a:ea typeface="Times New Roman"/>
                  <a:cs typeface="Times New Roman"/>
                  <a:sym typeface="Times New Roman"/>
                </a:rPr>
                <a:t> to calculate polarity of each reviews. </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Polarity &gt;= 0.5 ⟹ </a:t>
              </a:r>
              <a:r>
                <a:rPr lang="en" sz="1200" b="1">
                  <a:solidFill>
                    <a:schemeClr val="dk1"/>
                  </a:solidFill>
                  <a:latin typeface="Times New Roman"/>
                  <a:ea typeface="Times New Roman"/>
                  <a:cs typeface="Times New Roman"/>
                  <a:sym typeface="Times New Roman"/>
                </a:rPr>
                <a:t>Positive</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Polarity 0 - 0.5 ⟹ </a:t>
              </a:r>
              <a:r>
                <a:rPr lang="en" sz="1200" b="1">
                  <a:solidFill>
                    <a:schemeClr val="dk1"/>
                  </a:solidFill>
                  <a:latin typeface="Times New Roman"/>
                  <a:ea typeface="Times New Roman"/>
                  <a:cs typeface="Times New Roman"/>
                  <a:sym typeface="Times New Roman"/>
                </a:rPr>
                <a:t>Neutral</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Polarity &lt; 0      ⟹ </a:t>
              </a:r>
              <a:r>
                <a:rPr lang="en" sz="1200" b="1">
                  <a:solidFill>
                    <a:schemeClr val="dk1"/>
                  </a:solidFill>
                  <a:latin typeface="Times New Roman"/>
                  <a:ea typeface="Times New Roman"/>
                  <a:cs typeface="Times New Roman"/>
                  <a:sym typeface="Times New Roman"/>
                </a:rPr>
                <a:t>Negative</a:t>
              </a:r>
              <a:endParaRPr sz="1200" b="1">
                <a:solidFill>
                  <a:schemeClr val="dk1"/>
                </a:solidFill>
                <a:latin typeface="Times New Roman"/>
                <a:ea typeface="Times New Roman"/>
                <a:cs typeface="Times New Roman"/>
                <a:sym typeface="Times New Roman"/>
              </a:endParaRPr>
            </a:p>
          </p:txBody>
        </p:sp>
      </p:grpSp>
      <p:grpSp>
        <p:nvGrpSpPr>
          <p:cNvPr id="125" name="Google Shape;125;p18"/>
          <p:cNvGrpSpPr/>
          <p:nvPr/>
        </p:nvGrpSpPr>
        <p:grpSpPr>
          <a:xfrm>
            <a:off x="127050" y="1447864"/>
            <a:ext cx="3589463" cy="3050628"/>
            <a:chOff x="0" y="1189989"/>
            <a:chExt cx="3546900" cy="3482849"/>
          </a:xfrm>
        </p:grpSpPr>
        <p:sp>
          <p:nvSpPr>
            <p:cNvPr id="126" name="Google Shape;126;p18"/>
            <p:cNvSpPr/>
            <p:nvPr/>
          </p:nvSpPr>
          <p:spPr>
            <a:xfrm>
              <a:off x="0" y="1189989"/>
              <a:ext cx="3546900" cy="669000"/>
            </a:xfrm>
            <a:prstGeom prst="homePlate">
              <a:avLst>
                <a:gd name="adj" fmla="val 50000"/>
              </a:avLst>
            </a:pr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Text Cleaning</a:t>
              </a:r>
              <a:endParaRPr b="1">
                <a:solidFill>
                  <a:srgbClr val="FFFFFF"/>
                </a:solidFill>
                <a:latin typeface="Roboto"/>
                <a:ea typeface="Roboto"/>
                <a:cs typeface="Roboto"/>
                <a:sym typeface="Roboto"/>
              </a:endParaRPr>
            </a:p>
          </p:txBody>
        </p:sp>
        <p:sp>
          <p:nvSpPr>
            <p:cNvPr id="127" name="Google Shape;127;p18"/>
            <p:cNvSpPr txBox="1"/>
            <p:nvPr/>
          </p:nvSpPr>
          <p:spPr>
            <a:xfrm>
              <a:off x="655361" y="2057139"/>
              <a:ext cx="2562300" cy="261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We are removing </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Non-word characters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White spaces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Digits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Punctuations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Stop words</a:t>
              </a:r>
              <a:endParaRPr sz="12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200">
                  <a:solidFill>
                    <a:schemeClr val="dk1"/>
                  </a:solidFill>
                  <a:latin typeface="Times New Roman"/>
                  <a:ea typeface="Times New Roman"/>
                  <a:cs typeface="Times New Roman"/>
                  <a:sym typeface="Times New Roman"/>
                </a:rPr>
                <a:t>From the review_text column.</a:t>
              </a:r>
              <a:endParaRPr sz="1200">
                <a:solidFill>
                  <a:schemeClr val="dk1"/>
                </a:solidFill>
                <a:latin typeface="Roboto"/>
                <a:ea typeface="Roboto"/>
                <a:cs typeface="Roboto"/>
                <a:sym typeface="Roboto"/>
              </a:endParaRPr>
            </a:p>
          </p:txBody>
        </p:sp>
      </p:grpSp>
      <p:grpSp>
        <p:nvGrpSpPr>
          <p:cNvPr id="128" name="Google Shape;128;p18"/>
          <p:cNvGrpSpPr/>
          <p:nvPr/>
        </p:nvGrpSpPr>
        <p:grpSpPr>
          <a:xfrm>
            <a:off x="3427767" y="1447886"/>
            <a:ext cx="3174794" cy="3006213"/>
            <a:chOff x="2944204" y="1189775"/>
            <a:chExt cx="3305700" cy="3483041"/>
          </a:xfrm>
        </p:grpSpPr>
        <p:sp>
          <p:nvSpPr>
            <p:cNvPr id="129" name="Google Shape;129;p18"/>
            <p:cNvSpPr/>
            <p:nvPr/>
          </p:nvSpPr>
          <p:spPr>
            <a:xfrm>
              <a:off x="2944204" y="1189775"/>
              <a:ext cx="3305700" cy="669000"/>
            </a:xfrm>
            <a:prstGeom prst="chevron">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Text Processing</a:t>
              </a:r>
              <a:endParaRPr b="1">
                <a:solidFill>
                  <a:srgbClr val="FFFFFF"/>
                </a:solidFill>
                <a:latin typeface="Roboto"/>
                <a:ea typeface="Roboto"/>
                <a:cs typeface="Roboto"/>
                <a:sym typeface="Roboto"/>
              </a:endParaRPr>
            </a:p>
          </p:txBody>
        </p:sp>
        <p:sp>
          <p:nvSpPr>
            <p:cNvPr id="130" name="Google Shape;130;p18"/>
            <p:cNvSpPr txBox="1"/>
            <p:nvPr/>
          </p:nvSpPr>
          <p:spPr>
            <a:xfrm>
              <a:off x="3329494" y="2057116"/>
              <a:ext cx="2419800" cy="2615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Lemmatization </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List to string conversion</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Storing the preprocessed data into clean_text column.</a:t>
              </a:r>
              <a:endParaRPr sz="1200">
                <a:solidFill>
                  <a:schemeClr val="dk1"/>
                </a:solidFill>
                <a:latin typeface="Times New Roman"/>
                <a:ea typeface="Times New Roman"/>
                <a:cs typeface="Times New Roman"/>
                <a:sym typeface="Times New Roman"/>
              </a:endParaRPr>
            </a:p>
          </p:txBody>
        </p:sp>
      </p:grpSp>
      <p:sp>
        <p:nvSpPr>
          <p:cNvPr id="131" name="Google Shape;13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32" name="Google Shape;132;p18"/>
          <p:cNvSpPr txBox="1">
            <a:spLocks noGrp="1"/>
          </p:cNvSpPr>
          <p:nvPr>
            <p:ph type="body" idx="1"/>
          </p:nvPr>
        </p:nvSpPr>
        <p:spPr>
          <a:xfrm>
            <a:off x="0" y="4663225"/>
            <a:ext cx="8972700" cy="527400"/>
          </a:xfrm>
          <a:prstGeom prst="rect">
            <a:avLst/>
          </a:prstGeom>
        </p:spPr>
        <p:txBody>
          <a:bodyPr spcFirstLastPara="1" wrap="square" lIns="91425" tIns="91425" rIns="91425" bIns="91425" anchor="t" anchorCtr="0">
            <a:normAutofit fontScale="25000" lnSpcReduction="20000"/>
          </a:bodyPr>
          <a:lstStyle/>
          <a:p>
            <a:pPr marL="457200" lvl="0" indent="0" algn="just" rtl="0">
              <a:lnSpc>
                <a:spcPct val="150000"/>
              </a:lnSpc>
              <a:spcBef>
                <a:spcPts val="1200"/>
              </a:spcBef>
              <a:spcAft>
                <a:spcPts val="0"/>
              </a:spcAft>
              <a:buNone/>
            </a:pPr>
            <a:endParaRPr sz="4800">
              <a:solidFill>
                <a:srgbClr val="202124"/>
              </a:solidFill>
              <a:highlight>
                <a:srgbClr val="FFFFFF"/>
              </a:highlight>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4800">
              <a:solidFill>
                <a:srgbClr val="202124"/>
              </a:solidFill>
              <a:highlight>
                <a:srgbClr val="FFFFFF"/>
              </a:highlight>
              <a:latin typeface="Times New Roman"/>
              <a:ea typeface="Times New Roman"/>
              <a:cs typeface="Times New Roman"/>
              <a:sym typeface="Times New Roman"/>
            </a:endParaRPr>
          </a:p>
          <a:p>
            <a:pPr marL="457200" lvl="0" indent="0" algn="just" rtl="0">
              <a:spcBef>
                <a:spcPts val="1200"/>
              </a:spcBef>
              <a:spcAft>
                <a:spcPts val="0"/>
              </a:spcAft>
              <a:buNone/>
            </a:pPr>
            <a:endParaRPr sz="4800">
              <a:solidFill>
                <a:srgbClr val="202124"/>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4800">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200700" y="1046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Classification Analysis</a:t>
            </a:r>
            <a:endParaRPr b="1">
              <a:latin typeface="Times New Roman"/>
              <a:ea typeface="Times New Roman"/>
              <a:cs typeface="Times New Roman"/>
              <a:sym typeface="Times New Roman"/>
            </a:endParaRPr>
          </a:p>
        </p:txBody>
      </p:sp>
      <p:sp>
        <p:nvSpPr>
          <p:cNvPr id="138" name="Google Shape;138;p19"/>
          <p:cNvSpPr txBox="1">
            <a:spLocks noGrp="1"/>
          </p:cNvSpPr>
          <p:nvPr>
            <p:ph type="body" idx="1"/>
          </p:nvPr>
        </p:nvSpPr>
        <p:spPr>
          <a:xfrm>
            <a:off x="145200" y="792088"/>
            <a:ext cx="8631600" cy="4210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447" b="1">
                <a:solidFill>
                  <a:schemeClr val="dk1"/>
                </a:solidFill>
                <a:highlight>
                  <a:schemeClr val="lt1"/>
                </a:highlight>
                <a:latin typeface="Times New Roman"/>
                <a:ea typeface="Times New Roman"/>
                <a:cs typeface="Times New Roman"/>
                <a:sym typeface="Times New Roman"/>
              </a:rPr>
              <a:t>Objective: </a:t>
            </a:r>
            <a:r>
              <a:rPr lang="en" sz="1447">
                <a:solidFill>
                  <a:schemeClr val="dk1"/>
                </a:solidFill>
                <a:highlight>
                  <a:schemeClr val="lt1"/>
                </a:highlight>
                <a:latin typeface="Times New Roman"/>
                <a:ea typeface="Times New Roman"/>
                <a:cs typeface="Times New Roman"/>
                <a:sym typeface="Times New Roman"/>
              </a:rPr>
              <a:t>To build best supervised ML model to predict the sentiments of unseen reviews.</a:t>
            </a:r>
            <a:endParaRPr sz="1447">
              <a:solidFill>
                <a:schemeClr val="dk1"/>
              </a:solidFill>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l" rtl="0">
              <a:spcBef>
                <a:spcPts val="1200"/>
              </a:spcBef>
              <a:spcAft>
                <a:spcPts val="1200"/>
              </a:spcAft>
              <a:buClr>
                <a:schemeClr val="dk1"/>
              </a:buClr>
              <a:buSzPts val="1100"/>
              <a:buFont typeface="Arial"/>
              <a:buNone/>
            </a:pPr>
            <a:r>
              <a:rPr lang="en" sz="1343" u="sng">
                <a:solidFill>
                  <a:schemeClr val="accent5"/>
                </a:solidFill>
                <a:highlight>
                  <a:schemeClr val="lt1"/>
                </a:highlight>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Classification Analysis</a:t>
            </a:r>
            <a:endParaRPr sz="1447">
              <a:highlight>
                <a:schemeClr val="lt1"/>
              </a:highlight>
              <a:latin typeface="Times New Roman"/>
              <a:ea typeface="Times New Roman"/>
              <a:cs typeface="Times New Roman"/>
              <a:sym typeface="Times New Roman"/>
            </a:endParaRPr>
          </a:p>
        </p:txBody>
      </p:sp>
      <p:sp>
        <p:nvSpPr>
          <p:cNvPr id="139" name="Google Shape;139;p19"/>
          <p:cNvSpPr/>
          <p:nvPr/>
        </p:nvSpPr>
        <p:spPr>
          <a:xfrm>
            <a:off x="16629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9"/>
          <p:cNvGrpSpPr/>
          <p:nvPr/>
        </p:nvGrpSpPr>
        <p:grpSpPr>
          <a:xfrm>
            <a:off x="519875" y="1948510"/>
            <a:ext cx="1310403" cy="2063262"/>
            <a:chOff x="519875" y="1948510"/>
            <a:chExt cx="1310403" cy="2063262"/>
          </a:xfrm>
        </p:grpSpPr>
        <p:sp>
          <p:nvSpPr>
            <p:cNvPr id="141" name="Google Shape;141;p19"/>
            <p:cNvSpPr/>
            <p:nvPr/>
          </p:nvSpPr>
          <p:spPr>
            <a:xfrm>
              <a:off x="87794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txBox="1"/>
            <p:nvPr/>
          </p:nvSpPr>
          <p:spPr>
            <a:xfrm>
              <a:off x="956672"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1</a:t>
              </a:r>
              <a:endParaRPr b="1">
                <a:solidFill>
                  <a:schemeClr val="dk1"/>
                </a:solidFill>
                <a:latin typeface="Roboto"/>
                <a:ea typeface="Roboto"/>
                <a:cs typeface="Roboto"/>
                <a:sym typeface="Roboto"/>
              </a:endParaRPr>
            </a:p>
          </p:txBody>
        </p:sp>
        <p:sp>
          <p:nvSpPr>
            <p:cNvPr id="143" name="Google Shape;143;p19"/>
            <p:cNvSpPr txBox="1"/>
            <p:nvPr/>
          </p:nvSpPr>
          <p:spPr>
            <a:xfrm>
              <a:off x="519878"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Gathering Data</a:t>
              </a:r>
              <a:endParaRPr sz="1000" b="1">
                <a:solidFill>
                  <a:schemeClr val="dk1"/>
                </a:solidFill>
                <a:latin typeface="Roboto"/>
                <a:ea typeface="Roboto"/>
                <a:cs typeface="Roboto"/>
                <a:sym typeface="Roboto"/>
              </a:endParaRPr>
            </a:p>
          </p:txBody>
        </p:sp>
        <p:sp>
          <p:nvSpPr>
            <p:cNvPr id="144" name="Google Shape;144;p19"/>
            <p:cNvSpPr txBox="1"/>
            <p:nvPr/>
          </p:nvSpPr>
          <p:spPr>
            <a:xfrm>
              <a:off x="519875" y="3109073"/>
              <a:ext cx="1310400" cy="90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Defining target column &amp; Feature column.</a:t>
              </a:r>
              <a:endParaRPr sz="800">
                <a:solidFill>
                  <a:schemeClr val="dk1"/>
                </a:solidFill>
                <a:latin typeface="Roboto"/>
                <a:ea typeface="Roboto"/>
                <a:cs typeface="Roboto"/>
                <a:sym typeface="Roboto"/>
              </a:endParaRPr>
            </a:p>
          </p:txBody>
        </p:sp>
      </p:grpSp>
      <p:grpSp>
        <p:nvGrpSpPr>
          <p:cNvPr id="145" name="Google Shape;145;p19"/>
          <p:cNvGrpSpPr/>
          <p:nvPr/>
        </p:nvGrpSpPr>
        <p:grpSpPr>
          <a:xfrm>
            <a:off x="1848940" y="1948510"/>
            <a:ext cx="1310400" cy="1897975"/>
            <a:chOff x="1848940" y="1948510"/>
            <a:chExt cx="1310400" cy="1897975"/>
          </a:xfrm>
        </p:grpSpPr>
        <p:sp>
          <p:nvSpPr>
            <p:cNvPr id="146" name="Google Shape;146;p19"/>
            <p:cNvSpPr/>
            <p:nvPr/>
          </p:nvSpPr>
          <p:spPr>
            <a:xfrm>
              <a:off x="2206990"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txBox="1"/>
            <p:nvPr/>
          </p:nvSpPr>
          <p:spPr>
            <a:xfrm>
              <a:off x="184894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Splitting Data</a:t>
              </a:r>
              <a:endParaRPr sz="1000" b="1">
                <a:solidFill>
                  <a:schemeClr val="dk1"/>
                </a:solidFill>
                <a:latin typeface="Roboto"/>
                <a:ea typeface="Roboto"/>
                <a:cs typeface="Roboto"/>
                <a:sym typeface="Roboto"/>
              </a:endParaRPr>
            </a:p>
          </p:txBody>
        </p:sp>
        <p:sp>
          <p:nvSpPr>
            <p:cNvPr id="148" name="Google Shape;148;p19"/>
            <p:cNvSpPr txBox="1"/>
            <p:nvPr/>
          </p:nvSpPr>
          <p:spPr>
            <a:xfrm>
              <a:off x="1848940"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Splitting the data into train test split at 70:30 ratio </a:t>
              </a:r>
              <a:endParaRPr sz="800">
                <a:solidFill>
                  <a:schemeClr val="dk1"/>
                </a:solidFill>
                <a:latin typeface="Roboto"/>
                <a:ea typeface="Roboto"/>
                <a:cs typeface="Roboto"/>
                <a:sym typeface="Roboto"/>
              </a:endParaRPr>
            </a:p>
          </p:txBody>
        </p:sp>
        <p:sp>
          <p:nvSpPr>
            <p:cNvPr id="149" name="Google Shape;149;p19"/>
            <p:cNvSpPr txBox="1"/>
            <p:nvPr/>
          </p:nvSpPr>
          <p:spPr>
            <a:xfrm>
              <a:off x="2285740"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2</a:t>
              </a:r>
              <a:endParaRPr b="1">
                <a:solidFill>
                  <a:schemeClr val="dk1"/>
                </a:solidFill>
                <a:latin typeface="Roboto"/>
                <a:ea typeface="Roboto"/>
                <a:cs typeface="Roboto"/>
                <a:sym typeface="Roboto"/>
              </a:endParaRPr>
            </a:p>
          </p:txBody>
        </p:sp>
      </p:grpSp>
      <p:grpSp>
        <p:nvGrpSpPr>
          <p:cNvPr id="150" name="Google Shape;150;p19"/>
          <p:cNvGrpSpPr/>
          <p:nvPr/>
        </p:nvGrpSpPr>
        <p:grpSpPr>
          <a:xfrm>
            <a:off x="3178034" y="1948510"/>
            <a:ext cx="1359902" cy="1897974"/>
            <a:chOff x="3178034" y="1948510"/>
            <a:chExt cx="1359902" cy="1897974"/>
          </a:xfrm>
        </p:grpSpPr>
        <p:sp>
          <p:nvSpPr>
            <p:cNvPr id="151" name="Google Shape;151;p19"/>
            <p:cNvSpPr/>
            <p:nvPr/>
          </p:nvSpPr>
          <p:spPr>
            <a:xfrm>
              <a:off x="356082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txBox="1"/>
            <p:nvPr/>
          </p:nvSpPr>
          <p:spPr>
            <a:xfrm>
              <a:off x="3178034"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Vectorization</a:t>
              </a:r>
              <a:endParaRPr sz="1000" b="1">
                <a:solidFill>
                  <a:schemeClr val="dk1"/>
                </a:solidFill>
                <a:latin typeface="Roboto"/>
                <a:ea typeface="Roboto"/>
                <a:cs typeface="Roboto"/>
                <a:sym typeface="Roboto"/>
              </a:endParaRPr>
            </a:p>
          </p:txBody>
        </p:sp>
        <p:sp>
          <p:nvSpPr>
            <p:cNvPr id="153" name="Google Shape;153;p19"/>
            <p:cNvSpPr txBox="1"/>
            <p:nvPr/>
          </p:nvSpPr>
          <p:spPr>
            <a:xfrm>
              <a:off x="3178036" y="3109084"/>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Converting text data into numeric by vectorization methods.</a:t>
              </a:r>
              <a:endParaRPr sz="800">
                <a:solidFill>
                  <a:schemeClr val="dk1"/>
                </a:solidFill>
                <a:latin typeface="Roboto"/>
                <a:ea typeface="Roboto"/>
                <a:cs typeface="Roboto"/>
                <a:sym typeface="Roboto"/>
              </a:endParaRPr>
            </a:p>
          </p:txBody>
        </p:sp>
        <p:sp>
          <p:nvSpPr>
            <p:cNvPr id="154" name="Google Shape;154;p19"/>
            <p:cNvSpPr txBox="1"/>
            <p:nvPr/>
          </p:nvSpPr>
          <p:spPr>
            <a:xfrm>
              <a:off x="3639577"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3</a:t>
              </a:r>
              <a:endParaRPr b="1">
                <a:solidFill>
                  <a:schemeClr val="dk1"/>
                </a:solidFill>
                <a:latin typeface="Roboto"/>
                <a:ea typeface="Roboto"/>
                <a:cs typeface="Roboto"/>
                <a:sym typeface="Roboto"/>
              </a:endParaRPr>
            </a:p>
          </p:txBody>
        </p:sp>
      </p:grpSp>
      <p:grpSp>
        <p:nvGrpSpPr>
          <p:cNvPr id="155" name="Google Shape;155;p19"/>
          <p:cNvGrpSpPr/>
          <p:nvPr/>
        </p:nvGrpSpPr>
        <p:grpSpPr>
          <a:xfrm>
            <a:off x="4557650" y="1948510"/>
            <a:ext cx="1310403" cy="1897975"/>
            <a:chOff x="4557650" y="1948510"/>
            <a:chExt cx="1310403" cy="1897975"/>
          </a:xfrm>
        </p:grpSpPr>
        <p:sp>
          <p:nvSpPr>
            <p:cNvPr id="156" name="Google Shape;156;p19"/>
            <p:cNvSpPr/>
            <p:nvPr/>
          </p:nvSpPr>
          <p:spPr>
            <a:xfrm>
              <a:off x="4915703"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txBox="1"/>
            <p:nvPr/>
          </p:nvSpPr>
          <p:spPr>
            <a:xfrm>
              <a:off x="455765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Model Building &amp; Evaluation</a:t>
              </a:r>
              <a:endParaRPr sz="1000" b="1">
                <a:solidFill>
                  <a:schemeClr val="dk1"/>
                </a:solidFill>
                <a:latin typeface="Roboto"/>
                <a:ea typeface="Roboto"/>
                <a:cs typeface="Roboto"/>
                <a:sym typeface="Roboto"/>
              </a:endParaRPr>
            </a:p>
          </p:txBody>
        </p:sp>
        <p:sp>
          <p:nvSpPr>
            <p:cNvPr id="158" name="Google Shape;158;p19"/>
            <p:cNvSpPr txBox="1"/>
            <p:nvPr/>
          </p:nvSpPr>
          <p:spPr>
            <a:xfrm>
              <a:off x="4557653"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Build 4 model to obtain the best evaluated model for the data</a:t>
              </a:r>
              <a:endParaRPr sz="800">
                <a:solidFill>
                  <a:schemeClr val="dk1"/>
                </a:solidFill>
                <a:latin typeface="Roboto"/>
                <a:ea typeface="Roboto"/>
                <a:cs typeface="Roboto"/>
                <a:sym typeface="Roboto"/>
              </a:endParaRPr>
            </a:p>
          </p:txBody>
        </p:sp>
        <p:sp>
          <p:nvSpPr>
            <p:cNvPr id="159" name="Google Shape;159;p19"/>
            <p:cNvSpPr txBox="1"/>
            <p:nvPr/>
          </p:nvSpPr>
          <p:spPr>
            <a:xfrm>
              <a:off x="4994453"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4</a:t>
              </a:r>
              <a:endParaRPr b="1">
                <a:solidFill>
                  <a:schemeClr val="dk1"/>
                </a:solidFill>
                <a:latin typeface="Roboto"/>
                <a:ea typeface="Roboto"/>
                <a:cs typeface="Roboto"/>
                <a:sym typeface="Roboto"/>
              </a:endParaRPr>
            </a:p>
          </p:txBody>
        </p:sp>
      </p:grpSp>
      <p:grpSp>
        <p:nvGrpSpPr>
          <p:cNvPr id="160" name="Google Shape;160;p19"/>
          <p:cNvGrpSpPr/>
          <p:nvPr/>
        </p:nvGrpSpPr>
        <p:grpSpPr>
          <a:xfrm>
            <a:off x="5887800" y="1948510"/>
            <a:ext cx="1359905" cy="1897975"/>
            <a:chOff x="5887800" y="1948510"/>
            <a:chExt cx="1359905" cy="1897975"/>
          </a:xfrm>
        </p:grpSpPr>
        <p:sp>
          <p:nvSpPr>
            <p:cNvPr id="161" name="Google Shape;161;p19"/>
            <p:cNvSpPr/>
            <p:nvPr/>
          </p:nvSpPr>
          <p:spPr>
            <a:xfrm>
              <a:off x="6270606"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txBox="1"/>
            <p:nvPr/>
          </p:nvSpPr>
          <p:spPr>
            <a:xfrm>
              <a:off x="5887800"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Hyper Parameter Tuning</a:t>
              </a:r>
              <a:endParaRPr sz="1000" b="1">
                <a:solidFill>
                  <a:schemeClr val="dk1"/>
                </a:solidFill>
                <a:latin typeface="Roboto"/>
                <a:ea typeface="Roboto"/>
                <a:cs typeface="Roboto"/>
                <a:sym typeface="Roboto"/>
              </a:endParaRPr>
            </a:p>
          </p:txBody>
        </p:sp>
        <p:sp>
          <p:nvSpPr>
            <p:cNvPr id="163" name="Google Shape;163;p19"/>
            <p:cNvSpPr txBox="1"/>
            <p:nvPr/>
          </p:nvSpPr>
          <p:spPr>
            <a:xfrm>
              <a:off x="5887806"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Hyper Parameter Tuning of best model to improve the model performance.</a:t>
              </a:r>
              <a:endParaRPr sz="800">
                <a:solidFill>
                  <a:schemeClr val="dk1"/>
                </a:solidFill>
                <a:latin typeface="Roboto"/>
                <a:ea typeface="Roboto"/>
                <a:cs typeface="Roboto"/>
                <a:sym typeface="Roboto"/>
              </a:endParaRPr>
            </a:p>
          </p:txBody>
        </p:sp>
        <p:sp>
          <p:nvSpPr>
            <p:cNvPr id="164" name="Google Shape;164;p19"/>
            <p:cNvSpPr txBox="1"/>
            <p:nvPr/>
          </p:nvSpPr>
          <p:spPr>
            <a:xfrm>
              <a:off x="634935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5</a:t>
              </a:r>
              <a:endParaRPr b="1">
                <a:solidFill>
                  <a:schemeClr val="dk1"/>
                </a:solidFill>
                <a:latin typeface="Roboto"/>
                <a:ea typeface="Roboto"/>
                <a:cs typeface="Roboto"/>
                <a:sym typeface="Roboto"/>
              </a:endParaRPr>
            </a:p>
          </p:txBody>
        </p:sp>
      </p:grpSp>
      <p:grpSp>
        <p:nvGrpSpPr>
          <p:cNvPr id="165" name="Google Shape;165;p19"/>
          <p:cNvGrpSpPr/>
          <p:nvPr/>
        </p:nvGrpSpPr>
        <p:grpSpPr>
          <a:xfrm>
            <a:off x="7264213" y="1948510"/>
            <a:ext cx="1359905" cy="1897975"/>
            <a:chOff x="7264213" y="1948510"/>
            <a:chExt cx="1359905" cy="1897975"/>
          </a:xfrm>
        </p:grpSpPr>
        <p:sp>
          <p:nvSpPr>
            <p:cNvPr id="166" name="Google Shape;166;p19"/>
            <p:cNvSpPr/>
            <p:nvPr/>
          </p:nvSpPr>
          <p:spPr>
            <a:xfrm>
              <a:off x="7647018"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txBox="1"/>
            <p:nvPr/>
          </p:nvSpPr>
          <p:spPr>
            <a:xfrm>
              <a:off x="7264213"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Prediction</a:t>
              </a:r>
              <a:endParaRPr sz="1000" b="1">
                <a:solidFill>
                  <a:schemeClr val="dk1"/>
                </a:solidFill>
                <a:latin typeface="Roboto"/>
                <a:ea typeface="Roboto"/>
                <a:cs typeface="Roboto"/>
                <a:sym typeface="Roboto"/>
              </a:endParaRPr>
            </a:p>
          </p:txBody>
        </p:sp>
        <p:sp>
          <p:nvSpPr>
            <p:cNvPr id="168" name="Google Shape;168;p19"/>
            <p:cNvSpPr txBox="1"/>
            <p:nvPr/>
          </p:nvSpPr>
          <p:spPr>
            <a:xfrm>
              <a:off x="7264218"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Predicting the unseen data by best model to observe the performance</a:t>
              </a:r>
              <a:r>
                <a:rPr lang="en" sz="800">
                  <a:solidFill>
                    <a:srgbClr val="A72A1E"/>
                  </a:solidFill>
                  <a:latin typeface="Roboto"/>
                  <a:ea typeface="Roboto"/>
                  <a:cs typeface="Roboto"/>
                  <a:sym typeface="Roboto"/>
                </a:rPr>
                <a:t>.</a:t>
              </a:r>
              <a:endParaRPr sz="800">
                <a:solidFill>
                  <a:srgbClr val="A72A1E"/>
                </a:solidFill>
                <a:latin typeface="Roboto"/>
                <a:ea typeface="Roboto"/>
                <a:cs typeface="Roboto"/>
                <a:sym typeface="Roboto"/>
              </a:endParaRPr>
            </a:p>
          </p:txBody>
        </p:sp>
        <p:sp>
          <p:nvSpPr>
            <p:cNvPr id="169" name="Google Shape;169;p19"/>
            <p:cNvSpPr txBox="1"/>
            <p:nvPr/>
          </p:nvSpPr>
          <p:spPr>
            <a:xfrm>
              <a:off x="7725768" y="2011680"/>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6</a:t>
              </a:r>
              <a:endParaRPr b="1">
                <a:solidFill>
                  <a:schemeClr val="dk1"/>
                </a:solidFill>
                <a:latin typeface="Roboto"/>
                <a:ea typeface="Roboto"/>
                <a:cs typeface="Roboto"/>
                <a:sym typeface="Roboto"/>
              </a:endParaRPr>
            </a:p>
          </p:txBody>
        </p:sp>
      </p:grpSp>
      <p:sp>
        <p:nvSpPr>
          <p:cNvPr id="170" name="Google Shape;170;p19"/>
          <p:cNvSpPr/>
          <p:nvPr/>
        </p:nvSpPr>
        <p:spPr>
          <a:xfrm>
            <a:off x="30043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43587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5713595"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3" name="Google Shape;173;p19"/>
          <p:cNvSpPr/>
          <p:nvPr/>
        </p:nvSpPr>
        <p:spPr>
          <a:xfrm>
            <a:off x="70792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311700" y="6265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                                     </a:t>
            </a:r>
            <a:r>
              <a:rPr lang="en" sz="2400" b="1">
                <a:solidFill>
                  <a:schemeClr val="dk1"/>
                </a:solidFill>
                <a:latin typeface="Times New Roman"/>
                <a:ea typeface="Times New Roman"/>
                <a:cs typeface="Times New Roman"/>
                <a:sym typeface="Times New Roman"/>
              </a:rPr>
              <a:t>Model Summary</a:t>
            </a:r>
            <a:endParaRPr sz="2400" b="1">
              <a:solidFill>
                <a:schemeClr val="dk1"/>
              </a:solidFill>
              <a:latin typeface="Times New Roman"/>
              <a:ea typeface="Times New Roman"/>
              <a:cs typeface="Times New Roman"/>
              <a:sym typeface="Times New Roman"/>
            </a:endParaRPr>
          </a:p>
        </p:txBody>
      </p:sp>
      <p:sp>
        <p:nvSpPr>
          <p:cNvPr id="180" name="Google Shape;180;p20"/>
          <p:cNvSpPr txBox="1">
            <a:spLocks noGrp="1"/>
          </p:cNvSpPr>
          <p:nvPr>
            <p:ph type="body" idx="1"/>
          </p:nvPr>
        </p:nvSpPr>
        <p:spPr>
          <a:xfrm>
            <a:off x="176025" y="1365925"/>
            <a:ext cx="3881400" cy="3297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00" b="1">
                <a:solidFill>
                  <a:schemeClr val="dk1"/>
                </a:solidFill>
                <a:latin typeface="Times New Roman"/>
                <a:ea typeface="Times New Roman"/>
                <a:cs typeface="Times New Roman"/>
                <a:sym typeface="Times New Roman"/>
              </a:rPr>
              <a:t>Limitations of Vectorization Techniques Used:</a:t>
            </a:r>
            <a:endParaRPr sz="1300" b="1">
              <a:solidFill>
                <a:schemeClr val="dk1"/>
              </a:solidFill>
              <a:latin typeface="Times New Roman"/>
              <a:ea typeface="Times New Roman"/>
              <a:cs typeface="Times New Roman"/>
              <a:sym typeface="Times New Roman"/>
            </a:endParaRPr>
          </a:p>
          <a:p>
            <a:pPr marL="457200" lvl="0" indent="-310832" algn="l" rtl="0">
              <a:spcBef>
                <a:spcPts val="1200"/>
              </a:spcBef>
              <a:spcAft>
                <a:spcPts val="0"/>
              </a:spcAft>
              <a:buClr>
                <a:schemeClr val="dk1"/>
              </a:buClr>
              <a:buSzPct val="100000"/>
              <a:buFont typeface="Times New Roman"/>
              <a:buAutoNum type="arabicPeriod"/>
            </a:pPr>
            <a:r>
              <a:rPr lang="en" b="1">
                <a:solidFill>
                  <a:schemeClr val="dk1"/>
                </a:solidFill>
                <a:latin typeface="Times New Roman"/>
                <a:ea typeface="Times New Roman"/>
                <a:cs typeface="Times New Roman"/>
                <a:sym typeface="Times New Roman"/>
              </a:rPr>
              <a:t>Bag Of Words: </a:t>
            </a:r>
            <a:endParaRPr b="1">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a:solidFill>
                  <a:schemeClr val="dk1"/>
                </a:solidFill>
                <a:latin typeface="Times New Roman"/>
                <a:ea typeface="Times New Roman"/>
                <a:cs typeface="Times New Roman"/>
                <a:sym typeface="Times New Roman"/>
              </a:rPr>
              <a:t>It doesn’t consider the order of the words .So meaning of the sentence might get change.</a:t>
            </a:r>
            <a:endParaRPr>
              <a:solidFill>
                <a:schemeClr val="dk1"/>
              </a:solidFill>
              <a:latin typeface="Times New Roman"/>
              <a:ea typeface="Times New Roman"/>
              <a:cs typeface="Times New Roman"/>
              <a:sym typeface="Times New Roman"/>
            </a:endParaRPr>
          </a:p>
          <a:p>
            <a:pPr marL="457200" lvl="0" indent="-310832" algn="l" rtl="0">
              <a:spcBef>
                <a:spcPts val="1200"/>
              </a:spcBef>
              <a:spcAft>
                <a:spcPts val="0"/>
              </a:spcAft>
              <a:buClr>
                <a:schemeClr val="dk1"/>
              </a:buClr>
              <a:buSzPct val="100000"/>
              <a:buFont typeface="Times New Roman"/>
              <a:buAutoNum type="arabicPeriod"/>
            </a:pPr>
            <a:r>
              <a:rPr lang="en" b="1">
                <a:solidFill>
                  <a:schemeClr val="dk1"/>
                </a:solidFill>
                <a:latin typeface="Times New Roman"/>
                <a:ea typeface="Times New Roman"/>
                <a:cs typeface="Times New Roman"/>
                <a:sym typeface="Times New Roman"/>
              </a:rPr>
              <a:t>Count-Vectoriser:</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a:solidFill>
                  <a:schemeClr val="dk1"/>
                </a:solidFill>
                <a:latin typeface="Times New Roman"/>
                <a:ea typeface="Times New Roman"/>
                <a:cs typeface="Times New Roman"/>
                <a:sym typeface="Times New Roman"/>
              </a:rPr>
              <a:t>It considers the supporting verbs, articles such as ‘a, the’.So the weightage of the vector isn’t appropriate at all.</a:t>
            </a:r>
            <a:endParaRPr>
              <a:solidFill>
                <a:schemeClr val="dk1"/>
              </a:solidFill>
              <a:highlight>
                <a:srgbClr val="FFFFFF"/>
              </a:highlight>
              <a:latin typeface="Times New Roman"/>
              <a:ea typeface="Times New Roman"/>
              <a:cs typeface="Times New Roman"/>
              <a:sym typeface="Times New Roman"/>
            </a:endParaRPr>
          </a:p>
          <a:p>
            <a:pPr marL="457200" lvl="0" indent="-310832" algn="l" rtl="0">
              <a:spcBef>
                <a:spcPts val="1200"/>
              </a:spcBef>
              <a:spcAft>
                <a:spcPts val="0"/>
              </a:spcAft>
              <a:buClr>
                <a:schemeClr val="dk1"/>
              </a:buClr>
              <a:buSzPct val="100000"/>
              <a:buFont typeface="Times New Roman"/>
              <a:buAutoNum type="arabicPeriod"/>
            </a:pPr>
            <a:r>
              <a:rPr lang="en" b="1">
                <a:solidFill>
                  <a:schemeClr val="dk1"/>
                </a:solidFill>
                <a:highlight>
                  <a:srgbClr val="FFFFFF"/>
                </a:highlight>
                <a:latin typeface="Times New Roman"/>
                <a:ea typeface="Times New Roman"/>
                <a:cs typeface="Times New Roman"/>
                <a:sym typeface="Times New Roman"/>
              </a:rPr>
              <a:t>TF-IDF:</a:t>
            </a:r>
            <a:r>
              <a:rPr lang="en">
                <a:solidFill>
                  <a:schemeClr val="dk1"/>
                </a:solidFill>
                <a:highlight>
                  <a:srgbClr val="FFFFFF"/>
                </a:highlight>
                <a:latin typeface="Times New Roman"/>
                <a:ea typeface="Times New Roman"/>
                <a:cs typeface="Times New Roman"/>
                <a:sym typeface="Times New Roman"/>
              </a:rPr>
              <a:t> </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r>
              <a:rPr lang="en">
                <a:solidFill>
                  <a:schemeClr val="dk1"/>
                </a:solidFill>
                <a:highlight>
                  <a:srgbClr val="FFFFFF"/>
                </a:highlight>
                <a:latin typeface="Times New Roman"/>
                <a:ea typeface="Times New Roman"/>
                <a:cs typeface="Times New Roman"/>
                <a:sym typeface="Times New Roman"/>
              </a:rPr>
              <a:t>Till now it is the best vectorization technique.</a:t>
            </a:r>
            <a:endParaRPr>
              <a:solidFill>
                <a:schemeClr val="dk1"/>
              </a:solidFill>
              <a:highlight>
                <a:srgbClr val="FFFFFF"/>
              </a:highlight>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4445525" y="1970174"/>
            <a:ext cx="4575624" cy="2653600"/>
          </a:xfrm>
          <a:prstGeom prst="rect">
            <a:avLst/>
          </a:prstGeom>
          <a:noFill/>
          <a:ln>
            <a:noFill/>
          </a:ln>
          <a:effectLst>
            <a:outerShdw blurRad="57150" dist="19050" dir="5400000" algn="bl" rotWithShape="0">
              <a:schemeClr val="dk1">
                <a:alpha val="50000"/>
              </a:schemeClr>
            </a:outerShdw>
          </a:effectLst>
        </p:spPr>
      </p:pic>
      <p:sp>
        <p:nvSpPr>
          <p:cNvPr id="182" name="Google Shape;1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83" name="Google Shape;183;p20"/>
          <p:cNvSpPr txBox="1">
            <a:spLocks noGrp="1"/>
          </p:cNvSpPr>
          <p:nvPr>
            <p:ph type="body" idx="2"/>
          </p:nvPr>
        </p:nvSpPr>
        <p:spPr>
          <a:xfrm>
            <a:off x="4402825" y="1970175"/>
            <a:ext cx="4610400" cy="2744400"/>
          </a:xfrm>
          <a:prstGeom prst="rect">
            <a:avLst/>
          </a:prstGeom>
        </p:spPr>
        <p:txBody>
          <a:bodyPr spcFirstLastPara="1" wrap="square" lIns="91425" tIns="91425" rIns="91425" bIns="91425" anchor="t" anchorCtr="0">
            <a:normAutofit/>
          </a:bodyPr>
          <a:lstStyle/>
          <a:p>
            <a:pPr marL="457200" lvl="0" indent="0" algn="l" rtl="0">
              <a:lnSpc>
                <a:spcPct val="105000"/>
              </a:lnSpc>
              <a:spcBef>
                <a:spcPts val="0"/>
              </a:spcBef>
              <a:spcAft>
                <a:spcPts val="1200"/>
              </a:spcAft>
              <a:buNone/>
            </a:pPr>
            <a:endParaRPr/>
          </a:p>
        </p:txBody>
      </p:sp>
      <p:pic>
        <p:nvPicPr>
          <p:cNvPr id="184" name="Google Shape;184;p20"/>
          <p:cNvPicPr preferRelativeResize="0"/>
          <p:nvPr/>
        </p:nvPicPr>
        <p:blipFill rotWithShape="1">
          <a:blip r:embed="rId4">
            <a:alphaModFix/>
          </a:blip>
          <a:srcRect l="10240" t="39401" r="59946" b="28116"/>
          <a:stretch/>
        </p:blipFill>
        <p:spPr>
          <a:xfrm>
            <a:off x="4105275" y="1774400"/>
            <a:ext cx="4945426" cy="2888825"/>
          </a:xfrm>
          <a:prstGeom prst="rect">
            <a:avLst/>
          </a:prstGeom>
          <a:noFill/>
          <a:ln>
            <a:noFill/>
          </a:ln>
        </p:spPr>
      </p:pic>
      <p:sp>
        <p:nvSpPr>
          <p:cNvPr id="185" name="Google Shape;185;p20"/>
          <p:cNvSpPr txBox="1"/>
          <p:nvPr/>
        </p:nvSpPr>
        <p:spPr>
          <a:xfrm>
            <a:off x="500925" y="635350"/>
            <a:ext cx="8138700" cy="660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Model Used</a:t>
            </a:r>
            <a:r>
              <a:rPr lang="en">
                <a:latin typeface="Times New Roman"/>
                <a:ea typeface="Times New Roman"/>
                <a:cs typeface="Times New Roman"/>
                <a:sym typeface="Times New Roman"/>
              </a:rPr>
              <a:t> : Logistic Regression  |  Multinomial Naive Bayes  |  Decision Tree  |  K Nearest Neighbour</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311700" y="2378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    Tf-Idf Vectorization method with Cross Validation</a:t>
            </a:r>
            <a:endParaRPr b="1"/>
          </a:p>
        </p:txBody>
      </p:sp>
      <p:sp>
        <p:nvSpPr>
          <p:cNvPr id="191" name="Google Shape;191;p21"/>
          <p:cNvSpPr txBox="1">
            <a:spLocks noGrp="1"/>
          </p:cNvSpPr>
          <p:nvPr>
            <p:ph type="body" idx="1"/>
          </p:nvPr>
        </p:nvSpPr>
        <p:spPr>
          <a:xfrm>
            <a:off x="83425" y="1054900"/>
            <a:ext cx="3921600" cy="3510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Times New Roman"/>
              <a:buChar char="●"/>
            </a:pPr>
            <a:r>
              <a:rPr lang="en" sz="1400" b="1">
                <a:solidFill>
                  <a:schemeClr val="dk1"/>
                </a:solidFill>
                <a:highlight>
                  <a:srgbClr val="FFFFFF"/>
                </a:highlight>
                <a:latin typeface="Times New Roman"/>
                <a:ea typeface="Times New Roman"/>
                <a:cs typeface="Times New Roman"/>
                <a:sym typeface="Times New Roman"/>
              </a:rPr>
              <a:t>Cross-validation </a:t>
            </a:r>
            <a:r>
              <a:rPr lang="en" sz="1400">
                <a:solidFill>
                  <a:schemeClr val="dk1"/>
                </a:solidFill>
                <a:highlight>
                  <a:srgbClr val="FFFFFF"/>
                </a:highlight>
                <a:latin typeface="Times New Roman"/>
                <a:ea typeface="Times New Roman"/>
                <a:cs typeface="Times New Roman"/>
                <a:sym typeface="Times New Roman"/>
              </a:rPr>
              <a:t>is a technique in which we train our model using the subset of the data-set and then evaluate using the complementary subset of the data-set.</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From the visuals we can say that the </a:t>
            </a:r>
            <a:r>
              <a:rPr lang="en" sz="1400" b="1">
                <a:solidFill>
                  <a:schemeClr val="dk1"/>
                </a:solidFill>
                <a:latin typeface="Times New Roman"/>
                <a:ea typeface="Times New Roman"/>
                <a:cs typeface="Times New Roman"/>
                <a:sym typeface="Times New Roman"/>
              </a:rPr>
              <a:t>Logistic Regression</a:t>
            </a:r>
            <a:r>
              <a:rPr lang="en" sz="1400">
                <a:solidFill>
                  <a:schemeClr val="dk1"/>
                </a:solidFill>
                <a:latin typeface="Times New Roman"/>
                <a:ea typeface="Times New Roman"/>
                <a:cs typeface="Times New Roman"/>
                <a:sym typeface="Times New Roman"/>
              </a:rPr>
              <a:t> model gets the higher </a:t>
            </a:r>
            <a:r>
              <a:rPr lang="en" sz="1400" b="1">
                <a:solidFill>
                  <a:schemeClr val="dk1"/>
                </a:solidFill>
                <a:latin typeface="Times New Roman"/>
                <a:ea typeface="Times New Roman"/>
                <a:cs typeface="Times New Roman"/>
                <a:sym typeface="Times New Roman"/>
              </a:rPr>
              <a:t>F1 score (91.8%)</a:t>
            </a:r>
            <a:r>
              <a:rPr lang="en" sz="1400">
                <a:solidFill>
                  <a:schemeClr val="dk1"/>
                </a:solidFill>
                <a:latin typeface="Times New Roman"/>
                <a:ea typeface="Times New Roman"/>
                <a:cs typeface="Times New Roman"/>
                <a:sym typeface="Times New Roman"/>
              </a:rPr>
              <a:t> among all the models.</a:t>
            </a:r>
            <a:endParaRPr sz="1400">
              <a:solidFill>
                <a:schemeClr val="dk1"/>
              </a:solidFill>
              <a:latin typeface="Times New Roman"/>
              <a:ea typeface="Times New Roman"/>
              <a:cs typeface="Times New Roman"/>
              <a:sym typeface="Times New Roman"/>
            </a:endParaRPr>
          </a:p>
        </p:txBody>
      </p:sp>
      <p:pic>
        <p:nvPicPr>
          <p:cNvPr id="192" name="Google Shape;192;p21"/>
          <p:cNvPicPr preferRelativeResize="0"/>
          <p:nvPr/>
        </p:nvPicPr>
        <p:blipFill rotWithShape="1">
          <a:blip r:embed="rId3">
            <a:alphaModFix/>
          </a:blip>
          <a:srcRect b="2572"/>
          <a:stretch/>
        </p:blipFill>
        <p:spPr>
          <a:xfrm>
            <a:off x="4233300" y="869225"/>
            <a:ext cx="4751275" cy="3696574"/>
          </a:xfrm>
          <a:prstGeom prst="rect">
            <a:avLst/>
          </a:prstGeom>
          <a:noFill/>
          <a:ln>
            <a:noFill/>
          </a:ln>
          <a:effectLst>
            <a:outerShdw blurRad="57150" dist="19050" dir="5400000" algn="bl" rotWithShape="0">
              <a:srgbClr val="000000">
                <a:alpha val="50000"/>
              </a:srgbClr>
            </a:outerShdw>
          </a:effectLst>
        </p:spPr>
      </p:pic>
      <p:sp>
        <p:nvSpPr>
          <p:cNvPr id="193" name="Google Shape;19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94" name="Google Shape;194;p21"/>
          <p:cNvSpPr txBox="1"/>
          <p:nvPr/>
        </p:nvSpPr>
        <p:spPr>
          <a:xfrm>
            <a:off x="4339200" y="4565800"/>
            <a:ext cx="4804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Logistic R              Multinomial NB             Decision Tree               KNN</a:t>
            </a:r>
            <a:endParaRPr sz="1000"/>
          </a:p>
        </p:txBody>
      </p:sp>
      <p:sp>
        <p:nvSpPr>
          <p:cNvPr id="195" name="Google Shape;195;p21"/>
          <p:cNvSpPr txBox="1"/>
          <p:nvPr/>
        </p:nvSpPr>
        <p:spPr>
          <a:xfrm rot="-5400000">
            <a:off x="2655200" y="2327650"/>
            <a:ext cx="2914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F1-Score</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On-screen Show (16:9)</PresentationFormat>
  <Paragraphs>323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Times New Roman</vt:lpstr>
      <vt:lpstr>Roboto</vt:lpstr>
      <vt:lpstr>Fira Sans Extra Condensed Medium</vt:lpstr>
      <vt:lpstr>Staatliches</vt:lpstr>
      <vt:lpstr>Pacifico</vt:lpstr>
      <vt:lpstr>Simple Light</vt:lpstr>
      <vt:lpstr>                        Capstone Project           Amazon Product Review Analysis Prime Pantry Data</vt:lpstr>
      <vt:lpstr>                                Business Problem                    </vt:lpstr>
      <vt:lpstr>                              Data Preparation Steps</vt:lpstr>
      <vt:lpstr>                         Description of the Dataset</vt:lpstr>
      <vt:lpstr>EXPLORATORY DATA ANALYSIS</vt:lpstr>
      <vt:lpstr>Text Preprocessing &amp; Sentiment Analysis </vt:lpstr>
      <vt:lpstr>                             Classification Analysis</vt:lpstr>
      <vt:lpstr>                                           Model Summary</vt:lpstr>
      <vt:lpstr>    Tf-Idf Vectorization method with Cross Validation</vt:lpstr>
      <vt:lpstr>                              Hyperparameter Tuning</vt:lpstr>
      <vt:lpstr>                 Prediction on Random Data</vt:lpstr>
      <vt:lpstr>                                    Clustering Analysis</vt:lpstr>
      <vt:lpstr>Clustering Analysis (Contd.)</vt:lpstr>
      <vt:lpstr>                        Evaluation of Clustering</vt:lpstr>
      <vt:lpstr>Insights of Clustering</vt:lpstr>
      <vt:lpstr>               Brand Recommendation (According to Clustering)</vt:lpstr>
      <vt:lpstr>                                   Time Series Analysis</vt:lpstr>
      <vt:lpstr>                                   Time Series Analysis(Contd.)</vt:lpstr>
      <vt:lpstr>Methodology</vt:lpstr>
      <vt:lpstr>Sentiments Forecasting</vt:lpstr>
      <vt:lpstr>                                        Conclusion</vt:lpstr>
      <vt:lpstr>                            Conclusion(Contd.)                      </vt:lpstr>
      <vt:lpstr>                                     Business Insights</vt:lpstr>
      <vt:lpstr>Business Insights (Contd.)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Amazon Product Review Analysis Prime Pantry Data</dc:title>
  <cp:lastModifiedBy>user</cp:lastModifiedBy>
  <cp:revision>1</cp:revision>
  <dcterms:modified xsi:type="dcterms:W3CDTF">2023-02-20T08:13:30Z</dcterms:modified>
</cp:coreProperties>
</file>