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0" r:id="rId1"/>
  </p:sldMasterIdLst>
  <p:sldIdLst>
    <p:sldId id="259" r:id="rId2"/>
    <p:sldId id="256" r:id="rId3"/>
    <p:sldId id="257" r:id="rId4"/>
    <p:sldId id="263" r:id="rId5"/>
    <p:sldId id="260" r:id="rId6"/>
    <p:sldId id="258" r:id="rId7"/>
    <p:sldId id="261" r:id="rId8"/>
    <p:sldId id="266" r:id="rId9"/>
    <p:sldId id="267" r:id="rId10"/>
    <p:sldId id="268" r:id="rId11"/>
    <p:sldId id="269" r:id="rId12"/>
    <p:sldId id="270" r:id="rId13"/>
    <p:sldId id="271" r:id="rId14"/>
    <p:sldId id="272" r:id="rId15"/>
    <p:sldId id="265" r:id="rId16"/>
    <p:sldId id="26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171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4643D1-245A-434C-B262-BD51C39BDF86}" type="datetimeFigureOut">
              <a:rPr lang="en-IN" smtClean="0"/>
              <a:t>09-07-2022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8B78DA-7B93-4252-9454-E5E06E56AEAD}" type="slidenum">
              <a:rPr lang="en-IN" smtClean="0"/>
              <a:t>‹#›</a:t>
            </a:fld>
            <a:endParaRPr lang="en-IN"/>
          </a:p>
        </p:txBody>
      </p:sp>
    </p:spTree>
    <p:extLst>
      <p:ext uri="{BB962C8B-B14F-4D97-AF65-F5344CB8AC3E}">
        <p14:creationId xmlns:p14="http://schemas.microsoft.com/office/powerpoint/2010/main" val="1445120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4643D1-245A-434C-B262-BD51C39BDF86}" type="datetimeFigureOut">
              <a:rPr lang="en-IN" smtClean="0"/>
              <a:t>09-07-2022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8B78DA-7B93-4252-9454-E5E06E56AEAD}" type="slidenum">
              <a:rPr lang="en-IN" smtClean="0"/>
              <a:t>‹#›</a:t>
            </a:fld>
            <a:endParaRPr lang="en-IN"/>
          </a:p>
        </p:txBody>
      </p:sp>
    </p:spTree>
    <p:extLst>
      <p:ext uri="{BB962C8B-B14F-4D97-AF65-F5344CB8AC3E}">
        <p14:creationId xmlns:p14="http://schemas.microsoft.com/office/powerpoint/2010/main" val="671840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4643D1-245A-434C-B262-BD51C39BDF86}" type="datetimeFigureOut">
              <a:rPr lang="en-IN" smtClean="0"/>
              <a:t>09-07-2022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8B78DA-7B93-4252-9454-E5E06E56AEAD}" type="slidenum">
              <a:rPr lang="en-IN" smtClean="0"/>
              <a:t>‹#›</a:t>
            </a:fld>
            <a:endParaRPr lang="en-IN"/>
          </a:p>
        </p:txBody>
      </p:sp>
    </p:spTree>
    <p:extLst>
      <p:ext uri="{BB962C8B-B14F-4D97-AF65-F5344CB8AC3E}">
        <p14:creationId xmlns:p14="http://schemas.microsoft.com/office/powerpoint/2010/main" val="15162135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4643D1-245A-434C-B262-BD51C39BDF86}" type="datetimeFigureOut">
              <a:rPr lang="en-IN" smtClean="0"/>
              <a:t>09-07-2022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8B78DA-7B93-4252-9454-E5E06E56AEAD}"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931191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4643D1-245A-434C-B262-BD51C39BDF86}" type="datetimeFigureOut">
              <a:rPr lang="en-IN" smtClean="0"/>
              <a:t>09-07-2022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8B78DA-7B93-4252-9454-E5E06E56AEAD}" type="slidenum">
              <a:rPr lang="en-IN" smtClean="0"/>
              <a:t>‹#›</a:t>
            </a:fld>
            <a:endParaRPr lang="en-IN"/>
          </a:p>
        </p:txBody>
      </p:sp>
    </p:spTree>
    <p:extLst>
      <p:ext uri="{BB962C8B-B14F-4D97-AF65-F5344CB8AC3E}">
        <p14:creationId xmlns:p14="http://schemas.microsoft.com/office/powerpoint/2010/main" val="4363576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04643D1-245A-434C-B262-BD51C39BDF86}" type="datetimeFigureOut">
              <a:rPr lang="en-IN" smtClean="0"/>
              <a:t>09-07-2022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8B78DA-7B93-4252-9454-E5E06E56AEAD}" type="slidenum">
              <a:rPr lang="en-IN" smtClean="0"/>
              <a:t>‹#›</a:t>
            </a:fld>
            <a:endParaRPr lang="en-IN"/>
          </a:p>
        </p:txBody>
      </p:sp>
    </p:spTree>
    <p:extLst>
      <p:ext uri="{BB962C8B-B14F-4D97-AF65-F5344CB8AC3E}">
        <p14:creationId xmlns:p14="http://schemas.microsoft.com/office/powerpoint/2010/main" val="31945466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04643D1-245A-434C-B262-BD51C39BDF86}" type="datetimeFigureOut">
              <a:rPr lang="en-IN" smtClean="0"/>
              <a:t>09-07-2022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8B78DA-7B93-4252-9454-E5E06E56AEAD}" type="slidenum">
              <a:rPr lang="en-IN" smtClean="0"/>
              <a:t>‹#›</a:t>
            </a:fld>
            <a:endParaRPr lang="en-IN"/>
          </a:p>
        </p:txBody>
      </p:sp>
    </p:spTree>
    <p:extLst>
      <p:ext uri="{BB962C8B-B14F-4D97-AF65-F5344CB8AC3E}">
        <p14:creationId xmlns:p14="http://schemas.microsoft.com/office/powerpoint/2010/main" val="3331677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4643D1-245A-434C-B262-BD51C39BDF86}" type="datetimeFigureOut">
              <a:rPr lang="en-IN" smtClean="0"/>
              <a:t>09-07-2022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8B78DA-7B93-4252-9454-E5E06E56AEAD}" type="slidenum">
              <a:rPr lang="en-IN" smtClean="0"/>
              <a:t>‹#›</a:t>
            </a:fld>
            <a:endParaRPr lang="en-IN"/>
          </a:p>
        </p:txBody>
      </p:sp>
    </p:spTree>
    <p:extLst>
      <p:ext uri="{BB962C8B-B14F-4D97-AF65-F5344CB8AC3E}">
        <p14:creationId xmlns:p14="http://schemas.microsoft.com/office/powerpoint/2010/main" val="8775891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4643D1-245A-434C-B262-BD51C39BDF86}" type="datetimeFigureOut">
              <a:rPr lang="en-IN" smtClean="0"/>
              <a:t>09-07-2022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8B78DA-7B93-4252-9454-E5E06E56AEAD}" type="slidenum">
              <a:rPr lang="en-IN" smtClean="0"/>
              <a:t>‹#›</a:t>
            </a:fld>
            <a:endParaRPr lang="en-IN"/>
          </a:p>
        </p:txBody>
      </p:sp>
    </p:spTree>
    <p:extLst>
      <p:ext uri="{BB962C8B-B14F-4D97-AF65-F5344CB8AC3E}">
        <p14:creationId xmlns:p14="http://schemas.microsoft.com/office/powerpoint/2010/main" val="516177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4643D1-245A-434C-B262-BD51C39BDF86}" type="datetimeFigureOut">
              <a:rPr lang="en-IN" smtClean="0"/>
              <a:t>09-07-2022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8B78DA-7B93-4252-9454-E5E06E56AEAD}" type="slidenum">
              <a:rPr lang="en-IN" smtClean="0"/>
              <a:t>‹#›</a:t>
            </a:fld>
            <a:endParaRPr lang="en-IN"/>
          </a:p>
        </p:txBody>
      </p:sp>
    </p:spTree>
    <p:extLst>
      <p:ext uri="{BB962C8B-B14F-4D97-AF65-F5344CB8AC3E}">
        <p14:creationId xmlns:p14="http://schemas.microsoft.com/office/powerpoint/2010/main" val="3417337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4643D1-245A-434C-B262-BD51C39BDF86}" type="datetimeFigureOut">
              <a:rPr lang="en-IN" smtClean="0"/>
              <a:t>09-07-2022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8B78DA-7B93-4252-9454-E5E06E56AEAD}" type="slidenum">
              <a:rPr lang="en-IN" smtClean="0"/>
              <a:t>‹#›</a:t>
            </a:fld>
            <a:endParaRPr lang="en-IN"/>
          </a:p>
        </p:txBody>
      </p:sp>
    </p:spTree>
    <p:extLst>
      <p:ext uri="{BB962C8B-B14F-4D97-AF65-F5344CB8AC3E}">
        <p14:creationId xmlns:p14="http://schemas.microsoft.com/office/powerpoint/2010/main" val="3800573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4643D1-245A-434C-B262-BD51C39BDF86}" type="datetimeFigureOut">
              <a:rPr lang="en-IN" smtClean="0"/>
              <a:t>09-07-2022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8B78DA-7B93-4252-9454-E5E06E56AEAD}" type="slidenum">
              <a:rPr lang="en-IN" smtClean="0"/>
              <a:t>‹#›</a:t>
            </a:fld>
            <a:endParaRPr lang="en-IN"/>
          </a:p>
        </p:txBody>
      </p:sp>
    </p:spTree>
    <p:extLst>
      <p:ext uri="{BB962C8B-B14F-4D97-AF65-F5344CB8AC3E}">
        <p14:creationId xmlns:p14="http://schemas.microsoft.com/office/powerpoint/2010/main" val="2936636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4643D1-245A-434C-B262-BD51C39BDF86}" type="datetimeFigureOut">
              <a:rPr lang="en-IN" smtClean="0"/>
              <a:t>09-07-2022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8B78DA-7B93-4252-9454-E5E06E56AEAD}" type="slidenum">
              <a:rPr lang="en-IN" smtClean="0"/>
              <a:t>‹#›</a:t>
            </a:fld>
            <a:endParaRPr lang="en-IN"/>
          </a:p>
        </p:txBody>
      </p:sp>
    </p:spTree>
    <p:extLst>
      <p:ext uri="{BB962C8B-B14F-4D97-AF65-F5344CB8AC3E}">
        <p14:creationId xmlns:p14="http://schemas.microsoft.com/office/powerpoint/2010/main" val="4143482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4643D1-245A-434C-B262-BD51C39BDF86}" type="datetimeFigureOut">
              <a:rPr lang="en-IN" smtClean="0"/>
              <a:t>09-07-2022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8B78DA-7B93-4252-9454-E5E06E56AEAD}" type="slidenum">
              <a:rPr lang="en-IN" smtClean="0"/>
              <a:t>‹#›</a:t>
            </a:fld>
            <a:endParaRPr lang="en-IN"/>
          </a:p>
        </p:txBody>
      </p:sp>
    </p:spTree>
    <p:extLst>
      <p:ext uri="{BB962C8B-B14F-4D97-AF65-F5344CB8AC3E}">
        <p14:creationId xmlns:p14="http://schemas.microsoft.com/office/powerpoint/2010/main" val="1687892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4643D1-245A-434C-B262-BD51C39BDF86}" type="datetimeFigureOut">
              <a:rPr lang="en-IN" smtClean="0"/>
              <a:t>09-07-2022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38B78DA-7B93-4252-9454-E5E06E56AEAD}" type="slidenum">
              <a:rPr lang="en-IN" smtClean="0"/>
              <a:t>‹#›</a:t>
            </a:fld>
            <a:endParaRPr lang="en-IN"/>
          </a:p>
        </p:txBody>
      </p:sp>
    </p:spTree>
    <p:extLst>
      <p:ext uri="{BB962C8B-B14F-4D97-AF65-F5344CB8AC3E}">
        <p14:creationId xmlns:p14="http://schemas.microsoft.com/office/powerpoint/2010/main" val="2498526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4643D1-245A-434C-B262-BD51C39BDF86}" type="datetimeFigureOut">
              <a:rPr lang="en-IN" smtClean="0"/>
              <a:t>09-07-2022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8B78DA-7B93-4252-9454-E5E06E56AEAD}" type="slidenum">
              <a:rPr lang="en-IN" smtClean="0"/>
              <a:t>‹#›</a:t>
            </a:fld>
            <a:endParaRPr lang="en-IN"/>
          </a:p>
        </p:txBody>
      </p:sp>
    </p:spTree>
    <p:extLst>
      <p:ext uri="{BB962C8B-B14F-4D97-AF65-F5344CB8AC3E}">
        <p14:creationId xmlns:p14="http://schemas.microsoft.com/office/powerpoint/2010/main" val="37175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4643D1-245A-434C-B262-BD51C39BDF86}" type="datetimeFigureOut">
              <a:rPr lang="en-IN" smtClean="0"/>
              <a:t>09-07-2022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8B78DA-7B93-4252-9454-E5E06E56AEAD}" type="slidenum">
              <a:rPr lang="en-IN" smtClean="0"/>
              <a:t>‹#›</a:t>
            </a:fld>
            <a:endParaRPr lang="en-IN"/>
          </a:p>
        </p:txBody>
      </p:sp>
    </p:spTree>
    <p:extLst>
      <p:ext uri="{BB962C8B-B14F-4D97-AF65-F5344CB8AC3E}">
        <p14:creationId xmlns:p14="http://schemas.microsoft.com/office/powerpoint/2010/main" val="1831962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04643D1-245A-434C-B262-BD51C39BDF86}" type="datetimeFigureOut">
              <a:rPr lang="en-IN" smtClean="0"/>
              <a:t>09-07-2022</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38B78DA-7B93-4252-9454-E5E06E56AEAD}" type="slidenum">
              <a:rPr lang="en-IN" smtClean="0"/>
              <a:t>‹#›</a:t>
            </a:fld>
            <a:endParaRPr lang="en-IN"/>
          </a:p>
        </p:txBody>
      </p:sp>
    </p:spTree>
    <p:extLst>
      <p:ext uri="{BB962C8B-B14F-4D97-AF65-F5344CB8AC3E}">
        <p14:creationId xmlns:p14="http://schemas.microsoft.com/office/powerpoint/2010/main" val="572833183"/>
      </p:ext>
    </p:extLst>
  </p:cSld>
  <p:clrMap bg1="dk1" tx1="lt1" bg2="dk2" tx2="lt2" accent1="accent1" accent2="accent2" accent3="accent3" accent4="accent4" accent5="accent5" accent6="accent6" hlink="hlink" folHlink="folHlink"/>
  <p:sldLayoutIdLst>
    <p:sldLayoutId id="2147483991" r:id="rId1"/>
    <p:sldLayoutId id="2147483992" r:id="rId2"/>
    <p:sldLayoutId id="2147483993" r:id="rId3"/>
    <p:sldLayoutId id="2147483994" r:id="rId4"/>
    <p:sldLayoutId id="2147483995" r:id="rId5"/>
    <p:sldLayoutId id="2147483996" r:id="rId6"/>
    <p:sldLayoutId id="2147483997" r:id="rId7"/>
    <p:sldLayoutId id="2147483998" r:id="rId8"/>
    <p:sldLayoutId id="2147483999" r:id="rId9"/>
    <p:sldLayoutId id="2147484000" r:id="rId10"/>
    <p:sldLayoutId id="2147484001" r:id="rId11"/>
    <p:sldLayoutId id="2147484002" r:id="rId12"/>
    <p:sldLayoutId id="2147484003" r:id="rId13"/>
    <p:sldLayoutId id="2147484004" r:id="rId14"/>
    <p:sldLayoutId id="2147484005" r:id="rId15"/>
    <p:sldLayoutId id="2147484006" r:id="rId16"/>
    <p:sldLayoutId id="214748400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circleci.com/docs/glossary#job" TargetMode="External"/><Relationship Id="rId7" Type="http://schemas.openxmlformats.org/officeDocument/2006/relationships/hyperlink" Target="https://circleci.com/developer/orbs" TargetMode="External"/><Relationship Id="rId2" Type="http://schemas.openxmlformats.org/officeDocument/2006/relationships/hyperlink" Target="https://circleci.com/" TargetMode="External"/><Relationship Id="rId1" Type="http://schemas.openxmlformats.org/officeDocument/2006/relationships/slideLayout" Target="../slideLayouts/slideLayout1.xml"/><Relationship Id="rId6" Type="http://schemas.openxmlformats.org/officeDocument/2006/relationships/hyperlink" Target="https://circleci.com/docs/notifications" TargetMode="External"/><Relationship Id="rId5" Type="http://schemas.openxmlformats.org/officeDocument/2006/relationships/hyperlink" Target="https://circleci.com/developer/images?imageType=machine" TargetMode="External"/><Relationship Id="rId4" Type="http://schemas.openxmlformats.org/officeDocument/2006/relationships/hyperlink" Target="https://circleci.com/docs/glossary#container"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circleci.com/docs/workflows" TargetMode="External"/><Relationship Id="rId13" Type="http://schemas.openxmlformats.org/officeDocument/2006/relationships/hyperlink" Target="https://circleci.com/docs/api/v2" TargetMode="External"/><Relationship Id="rId3" Type="http://schemas.openxmlformats.org/officeDocument/2006/relationships/hyperlink" Target="https://circleci.com/docs/docker-layer-caching" TargetMode="External"/><Relationship Id="rId7" Type="http://schemas.openxmlformats.org/officeDocument/2006/relationships/hyperlink" Target="https://circleci.com/docs/configuration-reference" TargetMode="External"/><Relationship Id="rId12" Type="http://schemas.openxmlformats.org/officeDocument/2006/relationships/hyperlink" Target="https://circleci.com/docs/circleci-images" TargetMode="External"/><Relationship Id="rId2" Type="http://schemas.openxmlformats.org/officeDocument/2006/relationships/hyperlink" Target="https://circleci.com/docs/caching" TargetMode="External"/><Relationship Id="rId16" Type="http://schemas.openxmlformats.org/officeDocument/2006/relationships/hyperlink" Target="https://www.nomadproject.io/" TargetMode="External"/><Relationship Id="rId1" Type="http://schemas.openxmlformats.org/officeDocument/2006/relationships/slideLayout" Target="../slideLayouts/slideLayout7.xml"/><Relationship Id="rId6" Type="http://schemas.openxmlformats.org/officeDocument/2006/relationships/hyperlink" Target="https://circleci.com/docs/parallelism-faster-jobs" TargetMode="External"/><Relationship Id="rId11" Type="http://schemas.openxmlformats.org/officeDocument/2006/relationships/hyperlink" Target="https://circleci.com/docs/orb-intro" TargetMode="External"/><Relationship Id="rId5" Type="http://schemas.openxmlformats.org/officeDocument/2006/relationships/hyperlink" Target="https://circleci.com/docs/ssh-access-jobs" TargetMode="External"/><Relationship Id="rId15" Type="http://schemas.openxmlformats.org/officeDocument/2006/relationships/hyperlink" Target="https://circleci.com/docs/insights-tests" TargetMode="External"/><Relationship Id="rId10" Type="http://schemas.openxmlformats.org/officeDocument/2006/relationships/hyperlink" Target="https://circleci.com/docs/arm-resources" TargetMode="External"/><Relationship Id="rId4" Type="http://schemas.openxmlformats.org/officeDocument/2006/relationships/hyperlink" Target="https://circleci.com/docs/optimizations#resource-class" TargetMode="External"/><Relationship Id="rId9" Type="http://schemas.openxmlformats.org/officeDocument/2006/relationships/hyperlink" Target="https://circleci.com/docs/runner-overview" TargetMode="External"/><Relationship Id="rId14" Type="http://schemas.openxmlformats.org/officeDocument/2006/relationships/hyperlink" Target="https://circleci.com/docs/local-cl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www.educba.com/jsp-interview-questions/"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5E592-7E27-7578-571A-B83663B96A1F}"/>
              </a:ext>
            </a:extLst>
          </p:cNvPr>
          <p:cNvSpPr>
            <a:spLocks noGrp="1"/>
          </p:cNvSpPr>
          <p:nvPr>
            <p:ph type="title"/>
          </p:nvPr>
        </p:nvSpPr>
        <p:spPr>
          <a:xfrm>
            <a:off x="1956421" y="2515408"/>
            <a:ext cx="8534400" cy="1507067"/>
          </a:xfrm>
        </p:spPr>
        <p:txBody>
          <a:bodyPr/>
          <a:lstStyle/>
          <a:p>
            <a:pPr algn="ctr"/>
            <a:r>
              <a:rPr lang="en-US" b="1" i="1" dirty="0">
                <a:solidFill>
                  <a:srgbClr val="FF0000"/>
                </a:solidFill>
                <a:effectLst>
                  <a:outerShdw blurRad="38100" dist="38100" dir="2700000" algn="tl">
                    <a:srgbClr val="000000">
                      <a:alpha val="43137"/>
                    </a:srgbClr>
                  </a:outerShdw>
                </a:effectLst>
              </a:rPr>
              <a:t>What is </a:t>
            </a:r>
            <a:r>
              <a:rPr lang="en-US" b="1" i="1" dirty="0" err="1">
                <a:solidFill>
                  <a:srgbClr val="FF0000"/>
                </a:solidFill>
                <a:effectLst>
                  <a:outerShdw blurRad="38100" dist="38100" dir="2700000" algn="tl">
                    <a:srgbClr val="000000">
                      <a:alpha val="43137"/>
                    </a:srgbClr>
                  </a:outerShdw>
                </a:effectLst>
              </a:rPr>
              <a:t>circleci</a:t>
            </a:r>
            <a:r>
              <a:rPr lang="en-US" b="1" i="1" dirty="0">
                <a:solidFill>
                  <a:srgbClr val="FF0000"/>
                </a:solidFill>
                <a:effectLst>
                  <a:outerShdw blurRad="38100" dist="38100" dir="2700000" algn="tl">
                    <a:srgbClr val="000000">
                      <a:alpha val="43137"/>
                    </a:srgbClr>
                  </a:outerShdw>
                </a:effectLst>
              </a:rPr>
              <a:t> </a:t>
            </a:r>
            <a:r>
              <a:rPr lang="en-US" b="1" i="1" dirty="0">
                <a:solidFill>
                  <a:srgbClr val="FF0000"/>
                </a:solidFill>
                <a:effectLst>
                  <a:outerShdw blurRad="38100" dist="38100" dir="2700000" algn="tl">
                    <a:srgbClr val="000000">
                      <a:alpha val="43137"/>
                    </a:srgbClr>
                  </a:outerShdw>
                </a:effectLst>
                <a:latin typeface="Bahnschrift" panose="020B0502040204020203" pitchFamily="34" charset="0"/>
              </a:rPr>
              <a:t>and</a:t>
            </a:r>
            <a:r>
              <a:rPr lang="en-US" b="1" i="1" dirty="0">
                <a:solidFill>
                  <a:srgbClr val="FF0000"/>
                </a:solidFill>
                <a:effectLst>
                  <a:outerShdw blurRad="38100" dist="38100" dir="2700000" algn="tl">
                    <a:srgbClr val="000000">
                      <a:alpha val="43137"/>
                    </a:srgbClr>
                  </a:outerShdw>
                </a:effectLst>
              </a:rPr>
              <a:t> benefits of </a:t>
            </a:r>
            <a:r>
              <a:rPr lang="en-US" b="1" i="1" dirty="0" err="1">
                <a:solidFill>
                  <a:srgbClr val="FF0000"/>
                </a:solidFill>
                <a:effectLst>
                  <a:outerShdw blurRad="38100" dist="38100" dir="2700000" algn="tl">
                    <a:srgbClr val="000000">
                      <a:alpha val="43137"/>
                    </a:srgbClr>
                  </a:outerShdw>
                </a:effectLst>
              </a:rPr>
              <a:t>circleci</a:t>
            </a:r>
            <a:endParaRPr lang="en-IN" b="1" i="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34772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28F3322-AC72-C5F3-F80C-F53227E865D2}"/>
              </a:ext>
            </a:extLst>
          </p:cNvPr>
          <p:cNvPicPr>
            <a:picLocks noChangeAspect="1"/>
          </p:cNvPicPr>
          <p:nvPr/>
        </p:nvPicPr>
        <p:blipFill>
          <a:blip r:embed="rId2"/>
          <a:stretch>
            <a:fillRect/>
          </a:stretch>
        </p:blipFill>
        <p:spPr>
          <a:xfrm>
            <a:off x="421285" y="184339"/>
            <a:ext cx="8362950" cy="3133725"/>
          </a:xfrm>
          <a:prstGeom prst="rect">
            <a:avLst/>
          </a:prstGeom>
        </p:spPr>
      </p:pic>
      <p:sp>
        <p:nvSpPr>
          <p:cNvPr id="4" name="TextBox 3">
            <a:extLst>
              <a:ext uri="{FF2B5EF4-FFF2-40B4-BE49-F238E27FC236}">
                <a16:creationId xmlns:a16="http://schemas.microsoft.com/office/drawing/2014/main" id="{2495ED51-B1EE-FCE5-1C17-3E18D3D13535}"/>
              </a:ext>
            </a:extLst>
          </p:cNvPr>
          <p:cNvSpPr txBox="1"/>
          <p:nvPr/>
        </p:nvSpPr>
        <p:spPr>
          <a:xfrm>
            <a:off x="506136" y="3951213"/>
            <a:ext cx="11685864" cy="1477111"/>
          </a:xfrm>
          <a:prstGeom prst="rect">
            <a:avLst/>
          </a:prstGeom>
          <a:noFill/>
        </p:spPr>
        <p:txBody>
          <a:bodyPr wrap="square">
            <a:spAutoFit/>
          </a:bodyPr>
          <a:lstStyle/>
          <a:p>
            <a:r>
              <a:rPr lang="en-US" dirty="0"/>
              <a:t>In the pop-up window, choose the default Fastest option for selecting your </a:t>
            </a:r>
            <a:r>
              <a:rPr lang="en-US" dirty="0" err="1"/>
              <a:t>config.yml</a:t>
            </a:r>
            <a:r>
              <a:rPr lang="en-US" dirty="0"/>
              <a:t> file. Then type the name of the branch on which you committed it. If you followed steps 2 and 3, you will see a green tick to confirm that </a:t>
            </a:r>
            <a:r>
              <a:rPr lang="en-US" dirty="0" err="1"/>
              <a:t>CircleCI</a:t>
            </a:r>
            <a:r>
              <a:rPr lang="en-US" dirty="0"/>
              <a:t> has located a </a:t>
            </a:r>
            <a:r>
              <a:rPr lang="en-US" dirty="0" err="1"/>
              <a:t>config.yml</a:t>
            </a:r>
            <a:r>
              <a:rPr lang="en-US" dirty="0"/>
              <a:t> file in the .</a:t>
            </a:r>
            <a:r>
              <a:rPr lang="en-US" dirty="0" err="1"/>
              <a:t>circleci</a:t>
            </a:r>
            <a:r>
              <a:rPr lang="en-US" dirty="0"/>
              <a:t> directory of your project. Now click the blue Set Up Project button.</a:t>
            </a:r>
          </a:p>
          <a:p>
            <a:endParaRPr lang="en-US" dirty="0"/>
          </a:p>
        </p:txBody>
      </p:sp>
      <p:sp>
        <p:nvSpPr>
          <p:cNvPr id="3" name="Rectangle 2">
            <a:extLst>
              <a:ext uri="{FF2B5EF4-FFF2-40B4-BE49-F238E27FC236}">
                <a16:creationId xmlns:a16="http://schemas.microsoft.com/office/drawing/2014/main" id="{774E29E7-6FA8-5C44-DEC7-60B066B2CFF4}"/>
              </a:ext>
            </a:extLst>
          </p:cNvPr>
          <p:cNvSpPr/>
          <p:nvPr/>
        </p:nvSpPr>
        <p:spPr>
          <a:xfrm>
            <a:off x="343949" y="343949"/>
            <a:ext cx="2130803" cy="469783"/>
          </a:xfrm>
          <a:prstGeom prst="rect">
            <a:avLst/>
          </a:prstGeom>
          <a:solidFill>
            <a:srgbClr val="171717"/>
          </a:solidFill>
          <a:ln>
            <a:solidFill>
              <a:srgbClr val="1717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16671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A5C18A3-07EF-95F2-D4A0-1F5DE42F7ACD}"/>
              </a:ext>
            </a:extLst>
          </p:cNvPr>
          <p:cNvPicPr>
            <a:picLocks noChangeAspect="1"/>
          </p:cNvPicPr>
          <p:nvPr/>
        </p:nvPicPr>
        <p:blipFill>
          <a:blip r:embed="rId2"/>
          <a:stretch>
            <a:fillRect/>
          </a:stretch>
        </p:blipFill>
        <p:spPr>
          <a:xfrm>
            <a:off x="274389" y="69908"/>
            <a:ext cx="3500657" cy="3063075"/>
          </a:xfrm>
          <a:prstGeom prst="rect">
            <a:avLst/>
          </a:prstGeom>
        </p:spPr>
      </p:pic>
      <p:sp>
        <p:nvSpPr>
          <p:cNvPr id="4" name="TextBox 3">
            <a:extLst>
              <a:ext uri="{FF2B5EF4-FFF2-40B4-BE49-F238E27FC236}">
                <a16:creationId xmlns:a16="http://schemas.microsoft.com/office/drawing/2014/main" id="{3DF3E912-5768-30D0-441E-4C48D79B3CAB}"/>
              </a:ext>
            </a:extLst>
          </p:cNvPr>
          <p:cNvSpPr txBox="1"/>
          <p:nvPr/>
        </p:nvSpPr>
        <p:spPr>
          <a:xfrm>
            <a:off x="4926435" y="293986"/>
            <a:ext cx="6094602" cy="1754326"/>
          </a:xfrm>
          <a:prstGeom prst="rect">
            <a:avLst/>
          </a:prstGeom>
          <a:noFill/>
        </p:spPr>
        <p:txBody>
          <a:bodyPr wrap="square">
            <a:spAutoFit/>
          </a:bodyPr>
          <a:lstStyle/>
          <a:p>
            <a:pPr marL="285750" indent="-285750">
              <a:buFont typeface="Wingdings" panose="05000000000000000000" pitchFamily="2" charset="2"/>
              <a:buChar char="Ø"/>
            </a:pPr>
            <a:r>
              <a:rPr lang="en-US" dirty="0" err="1"/>
              <a:t>CircleCI</a:t>
            </a:r>
            <a:r>
              <a:rPr lang="en-US" dirty="0"/>
              <a:t> uses your </a:t>
            </a:r>
            <a:r>
              <a:rPr lang="en-US" dirty="0" err="1"/>
              <a:t>config.yml</a:t>
            </a:r>
            <a:r>
              <a:rPr lang="en-US" dirty="0"/>
              <a:t> file to run the pipeline. You can see the output in the </a:t>
            </a:r>
            <a:r>
              <a:rPr lang="en-US" dirty="0" err="1"/>
              <a:t>CircleCI</a:t>
            </a:r>
            <a:r>
              <a:rPr lang="en-US" dirty="0"/>
              <a:t> dashboard. A green tick denotes a successful pipeline. A red exclamation mark alerts you to a failure. Click on the job for more details.</a:t>
            </a:r>
          </a:p>
          <a:p>
            <a:endParaRPr lang="en-US" dirty="0"/>
          </a:p>
        </p:txBody>
      </p:sp>
      <p:pic>
        <p:nvPicPr>
          <p:cNvPr id="5" name="Picture 4">
            <a:extLst>
              <a:ext uri="{FF2B5EF4-FFF2-40B4-BE49-F238E27FC236}">
                <a16:creationId xmlns:a16="http://schemas.microsoft.com/office/drawing/2014/main" id="{982EB76A-B1EE-ED61-BB02-4F8B4157FAE8}"/>
              </a:ext>
            </a:extLst>
          </p:cNvPr>
          <p:cNvPicPr>
            <a:picLocks noChangeAspect="1"/>
          </p:cNvPicPr>
          <p:nvPr/>
        </p:nvPicPr>
        <p:blipFill>
          <a:blip r:embed="rId3"/>
          <a:stretch>
            <a:fillRect/>
          </a:stretch>
        </p:blipFill>
        <p:spPr>
          <a:xfrm>
            <a:off x="58723" y="3237177"/>
            <a:ext cx="11858287" cy="3326837"/>
          </a:xfrm>
          <a:prstGeom prst="rect">
            <a:avLst/>
          </a:prstGeom>
        </p:spPr>
      </p:pic>
      <p:sp>
        <p:nvSpPr>
          <p:cNvPr id="6" name="Rectangle 5">
            <a:extLst>
              <a:ext uri="{FF2B5EF4-FFF2-40B4-BE49-F238E27FC236}">
                <a16:creationId xmlns:a16="http://schemas.microsoft.com/office/drawing/2014/main" id="{9A71DF89-97C6-AE30-95EC-3AD65C91481B}"/>
              </a:ext>
            </a:extLst>
          </p:cNvPr>
          <p:cNvSpPr/>
          <p:nvPr/>
        </p:nvSpPr>
        <p:spPr>
          <a:xfrm flipH="1">
            <a:off x="125835" y="3383281"/>
            <a:ext cx="1753299" cy="500822"/>
          </a:xfrm>
          <a:prstGeom prst="rect">
            <a:avLst/>
          </a:prstGeom>
          <a:ln>
            <a:solidFill>
              <a:srgbClr val="1717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E624A95A-32D9-CB7D-01EC-44C393897B3C}"/>
              </a:ext>
            </a:extLst>
          </p:cNvPr>
          <p:cNvSpPr/>
          <p:nvPr/>
        </p:nvSpPr>
        <p:spPr>
          <a:xfrm>
            <a:off x="125835" y="3429000"/>
            <a:ext cx="1912690" cy="455103"/>
          </a:xfrm>
          <a:prstGeom prst="rect">
            <a:avLst/>
          </a:prstGeom>
          <a:solidFill>
            <a:srgbClr val="171717"/>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FA53C5C3-F925-8CE2-7A50-F0CBB6400A1F}"/>
              </a:ext>
            </a:extLst>
          </p:cNvPr>
          <p:cNvSpPr/>
          <p:nvPr/>
        </p:nvSpPr>
        <p:spPr>
          <a:xfrm>
            <a:off x="125835" y="3237177"/>
            <a:ext cx="1912690" cy="336533"/>
          </a:xfrm>
          <a:prstGeom prst="rect">
            <a:avLst/>
          </a:prstGeom>
          <a:solidFill>
            <a:srgbClr val="000000"/>
          </a:solidFill>
          <a:ln>
            <a:solidFill>
              <a:srgbClr val="1717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65312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3D149D-55BB-F2BC-191D-7BEE643E6790}"/>
              </a:ext>
            </a:extLst>
          </p:cNvPr>
          <p:cNvSpPr txBox="1"/>
          <p:nvPr/>
        </p:nvSpPr>
        <p:spPr>
          <a:xfrm>
            <a:off x="211822" y="113062"/>
            <a:ext cx="12774336" cy="369332"/>
          </a:xfrm>
          <a:prstGeom prst="rect">
            <a:avLst/>
          </a:prstGeom>
          <a:noFill/>
        </p:spPr>
        <p:txBody>
          <a:bodyPr wrap="square">
            <a:spAutoFit/>
          </a:bodyPr>
          <a:lstStyle/>
          <a:p>
            <a:r>
              <a:rPr lang="en-US" dirty="0"/>
              <a:t>You should see your step - The First Step - with the </a:t>
            </a:r>
            <a:r>
              <a:rPr lang="en-US" dirty="0" err="1"/>
              <a:t>the</a:t>
            </a:r>
            <a:r>
              <a:rPr lang="en-US" dirty="0"/>
              <a:t> output of the commands:</a:t>
            </a:r>
            <a:endParaRPr lang="en-IN" dirty="0"/>
          </a:p>
        </p:txBody>
      </p:sp>
      <p:pic>
        <p:nvPicPr>
          <p:cNvPr id="4" name="Picture 3">
            <a:extLst>
              <a:ext uri="{FF2B5EF4-FFF2-40B4-BE49-F238E27FC236}">
                <a16:creationId xmlns:a16="http://schemas.microsoft.com/office/drawing/2014/main" id="{9B3B8958-014B-CD87-6D4A-924B79B7B640}"/>
              </a:ext>
            </a:extLst>
          </p:cNvPr>
          <p:cNvPicPr>
            <a:picLocks noChangeAspect="1"/>
          </p:cNvPicPr>
          <p:nvPr/>
        </p:nvPicPr>
        <p:blipFill>
          <a:blip r:embed="rId2"/>
          <a:stretch>
            <a:fillRect/>
          </a:stretch>
        </p:blipFill>
        <p:spPr>
          <a:xfrm>
            <a:off x="158400" y="578840"/>
            <a:ext cx="11821778" cy="6026286"/>
          </a:xfrm>
          <a:prstGeom prst="rect">
            <a:avLst/>
          </a:prstGeom>
        </p:spPr>
      </p:pic>
      <p:sp>
        <p:nvSpPr>
          <p:cNvPr id="5" name="Rectangle 4">
            <a:extLst>
              <a:ext uri="{FF2B5EF4-FFF2-40B4-BE49-F238E27FC236}">
                <a16:creationId xmlns:a16="http://schemas.microsoft.com/office/drawing/2014/main" id="{6DBEB953-FB24-B29C-2031-1CFFDF7686AD}"/>
              </a:ext>
            </a:extLst>
          </p:cNvPr>
          <p:cNvSpPr/>
          <p:nvPr/>
        </p:nvSpPr>
        <p:spPr>
          <a:xfrm>
            <a:off x="211822" y="788565"/>
            <a:ext cx="45719" cy="83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81DD0455-F867-9B40-2509-44BBEED9D717}"/>
              </a:ext>
            </a:extLst>
          </p:cNvPr>
          <p:cNvSpPr/>
          <p:nvPr/>
        </p:nvSpPr>
        <p:spPr>
          <a:xfrm>
            <a:off x="211822" y="696286"/>
            <a:ext cx="1851870" cy="453006"/>
          </a:xfrm>
          <a:prstGeom prst="rect">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29774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38DB50-5622-548F-D179-EAE8C0DB40D8}"/>
              </a:ext>
            </a:extLst>
          </p:cNvPr>
          <p:cNvSpPr txBox="1"/>
          <p:nvPr/>
        </p:nvSpPr>
        <p:spPr>
          <a:xfrm>
            <a:off x="85986" y="73771"/>
            <a:ext cx="12106013" cy="4801314"/>
          </a:xfrm>
          <a:prstGeom prst="rect">
            <a:avLst/>
          </a:prstGeom>
          <a:noFill/>
        </p:spPr>
        <p:txBody>
          <a:bodyPr wrap="square">
            <a:spAutoFit/>
          </a:bodyPr>
          <a:lstStyle/>
          <a:p>
            <a:r>
              <a:rPr lang="en-US" u="sng" dirty="0">
                <a:solidFill>
                  <a:srgbClr val="FF0000"/>
                </a:solidFill>
              </a:rPr>
              <a:t>Part 2: Using code from your repo</a:t>
            </a:r>
          </a:p>
          <a:p>
            <a:r>
              <a:rPr lang="en-US" dirty="0" err="1"/>
              <a:t>CircleCI</a:t>
            </a:r>
            <a:r>
              <a:rPr lang="en-US" dirty="0"/>
              <a:t> provides several commands to simplify complex actions. In this example, you will use the checkout command. This command fetches the code from your git repo. Once you have retrieved that code, you can work with it in subsequent steps.</a:t>
            </a:r>
          </a:p>
          <a:p>
            <a:endParaRPr lang="en-US" dirty="0"/>
          </a:p>
          <a:p>
            <a:r>
              <a:rPr lang="en-US" dirty="0"/>
              <a:t>If you have not done so already, create a .</a:t>
            </a:r>
            <a:r>
              <a:rPr lang="en-US" dirty="0" err="1"/>
              <a:t>circleci</a:t>
            </a:r>
            <a:r>
              <a:rPr lang="en-US" dirty="0"/>
              <a:t> directory in your project, add a </a:t>
            </a:r>
            <a:r>
              <a:rPr lang="en-US" dirty="0" err="1"/>
              <a:t>config.yml</a:t>
            </a:r>
            <a:r>
              <a:rPr lang="en-US" dirty="0"/>
              <a:t> file, and type or paste the code from the example below.</a:t>
            </a:r>
          </a:p>
          <a:p>
            <a:endParaRPr lang="en-US" dirty="0"/>
          </a:p>
          <a:p>
            <a:r>
              <a:rPr lang="en-US" dirty="0"/>
              <a:t>If you already have a </a:t>
            </a:r>
            <a:r>
              <a:rPr lang="en-US" dirty="0" err="1"/>
              <a:t>config.yml</a:t>
            </a:r>
            <a:r>
              <a:rPr lang="en-US" dirty="0"/>
              <a:t> file from the example above, here are the changes you need to make:</a:t>
            </a:r>
          </a:p>
          <a:p>
            <a:endParaRPr lang="en-US" dirty="0"/>
          </a:p>
          <a:p>
            <a:pPr marL="342900" indent="-342900">
              <a:buFont typeface="+mj-lt"/>
              <a:buAutoNum type="arabicPeriod"/>
            </a:pPr>
            <a:r>
              <a:rPr lang="en-US" dirty="0"/>
              <a:t>On Line 5, change the image to </a:t>
            </a:r>
            <a:r>
              <a:rPr lang="en-US" dirty="0" err="1"/>
              <a:t>cimg</a:t>
            </a:r>
            <a:r>
              <a:rPr lang="en-US" dirty="0"/>
              <a:t>/base:2021.04.</a:t>
            </a:r>
          </a:p>
          <a:p>
            <a:pPr marL="342900" indent="-342900">
              <a:buFont typeface="+mj-lt"/>
              <a:buAutoNum type="arabicPeriod"/>
            </a:pPr>
            <a:endParaRPr lang="en-US" dirty="0"/>
          </a:p>
          <a:p>
            <a:pPr marL="342900" indent="-342900">
              <a:buFont typeface="+mj-lt"/>
              <a:buAutoNum type="arabicPeriod"/>
            </a:pPr>
            <a:r>
              <a:rPr lang="en-US" dirty="0"/>
              <a:t>On Line 7, add a checkout command.</a:t>
            </a:r>
          </a:p>
          <a:p>
            <a:pPr marL="342900" indent="-342900">
              <a:buFont typeface="+mj-lt"/>
              <a:buAutoNum type="arabicPeriod"/>
            </a:pPr>
            <a:endParaRPr lang="en-US" dirty="0"/>
          </a:p>
          <a:p>
            <a:pPr marL="342900" indent="-342900">
              <a:buFont typeface="+mj-lt"/>
              <a:buAutoNum type="arabicPeriod"/>
            </a:pPr>
            <a:r>
              <a:rPr lang="en-US" dirty="0"/>
              <a:t>Add another run step (lines 13-17) at the end.</a:t>
            </a:r>
          </a:p>
          <a:p>
            <a:endParaRPr lang="en-US" dirty="0"/>
          </a:p>
          <a:p>
            <a:r>
              <a:rPr lang="en-US" dirty="0"/>
              <a:t>Make sure you observe the indentation.</a:t>
            </a:r>
            <a:endParaRPr lang="en-IN" dirty="0"/>
          </a:p>
        </p:txBody>
      </p:sp>
    </p:spTree>
    <p:extLst>
      <p:ext uri="{BB962C8B-B14F-4D97-AF65-F5344CB8AC3E}">
        <p14:creationId xmlns:p14="http://schemas.microsoft.com/office/powerpoint/2010/main" val="950235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B04D21-C0D3-50DA-0209-EC52C243A34B}"/>
              </a:ext>
            </a:extLst>
          </p:cNvPr>
          <p:cNvSpPr txBox="1"/>
          <p:nvPr/>
        </p:nvSpPr>
        <p:spPr>
          <a:xfrm>
            <a:off x="270545" y="65706"/>
            <a:ext cx="6094602" cy="2970044"/>
          </a:xfrm>
          <a:prstGeom prst="rect">
            <a:avLst/>
          </a:prstGeom>
          <a:noFill/>
        </p:spPr>
        <p:txBody>
          <a:bodyPr wrap="square">
            <a:spAutoFit/>
          </a:bodyPr>
          <a:lstStyle/>
          <a:p>
            <a:r>
              <a:rPr lang="en-US" sz="1100" dirty="0"/>
              <a:t>version: 2.1</a:t>
            </a:r>
          </a:p>
          <a:p>
            <a:r>
              <a:rPr lang="en-US" sz="1100" dirty="0"/>
              <a:t>jobs:</a:t>
            </a:r>
          </a:p>
          <a:p>
            <a:r>
              <a:rPr lang="en-US" sz="1100" dirty="0"/>
              <a:t>  build:</a:t>
            </a:r>
          </a:p>
          <a:p>
            <a:r>
              <a:rPr lang="en-US" sz="1100" dirty="0"/>
              <a:t>    docker:</a:t>
            </a:r>
          </a:p>
          <a:p>
            <a:r>
              <a:rPr lang="en-US" sz="1100" dirty="0"/>
              <a:t>      - image: </a:t>
            </a:r>
            <a:r>
              <a:rPr lang="en-US" sz="1100" dirty="0" err="1"/>
              <a:t>cimg</a:t>
            </a:r>
            <a:r>
              <a:rPr lang="en-US" sz="1100" dirty="0"/>
              <a:t>/base:2021.04</a:t>
            </a:r>
          </a:p>
          <a:p>
            <a:r>
              <a:rPr lang="en-US" sz="1100" dirty="0"/>
              <a:t>    steps:</a:t>
            </a:r>
          </a:p>
          <a:p>
            <a:r>
              <a:rPr lang="en-US" sz="1100" dirty="0"/>
              <a:t>      - checkout</a:t>
            </a:r>
          </a:p>
          <a:p>
            <a:r>
              <a:rPr lang="en-US" sz="1100" dirty="0"/>
              <a:t>      - run:</a:t>
            </a:r>
          </a:p>
          <a:p>
            <a:r>
              <a:rPr lang="en-US" sz="1100" dirty="0"/>
              <a:t>          name: The First Step</a:t>
            </a:r>
          </a:p>
          <a:p>
            <a:r>
              <a:rPr lang="en-US" sz="1100" dirty="0"/>
              <a:t>          command: |</a:t>
            </a:r>
          </a:p>
          <a:p>
            <a:r>
              <a:rPr lang="en-US" sz="1100" dirty="0"/>
              <a:t>            echo 'Hello World!'</a:t>
            </a:r>
          </a:p>
          <a:p>
            <a:r>
              <a:rPr lang="en-US" sz="1100" dirty="0"/>
              <a:t>            echo 'This is the delivery pipeline'</a:t>
            </a:r>
          </a:p>
          <a:p>
            <a:r>
              <a:rPr lang="en-US" sz="1100" dirty="0"/>
              <a:t>      - run:</a:t>
            </a:r>
          </a:p>
          <a:p>
            <a:r>
              <a:rPr lang="en-US" sz="1100" dirty="0"/>
              <a:t>          name: The Second Step</a:t>
            </a:r>
          </a:p>
          <a:p>
            <a:r>
              <a:rPr lang="en-US" sz="1100" dirty="0"/>
              <a:t>          command: |</a:t>
            </a:r>
          </a:p>
          <a:p>
            <a:r>
              <a:rPr lang="en-US" sz="1100" dirty="0"/>
              <a:t>            ls -al</a:t>
            </a:r>
          </a:p>
          <a:p>
            <a:r>
              <a:rPr lang="en-US" sz="1100" dirty="0"/>
              <a:t>            echo '^^^The files in your repo^^^'</a:t>
            </a:r>
            <a:endParaRPr lang="en-IN" sz="1100" dirty="0"/>
          </a:p>
        </p:txBody>
      </p:sp>
      <p:sp>
        <p:nvSpPr>
          <p:cNvPr id="4" name="Rectangle 1">
            <a:extLst>
              <a:ext uri="{FF2B5EF4-FFF2-40B4-BE49-F238E27FC236}">
                <a16:creationId xmlns:a16="http://schemas.microsoft.com/office/drawing/2014/main" id="{3A6770BA-7171-8EF9-9EAC-0558A6F4D146}"/>
              </a:ext>
            </a:extLst>
          </p:cNvPr>
          <p:cNvSpPr>
            <a:spLocks noChangeArrowheads="1"/>
          </p:cNvSpPr>
          <p:nvPr/>
        </p:nvSpPr>
        <p:spPr bwMode="auto">
          <a:xfrm>
            <a:off x="0" y="2990572"/>
            <a:ext cx="10181492" cy="2003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Roboto" panose="02000000000000000000" pitchFamily="2" charset="0"/>
              </a:rPr>
              <a:t>These two small changes have significantly increased the functionality of your config file:</a:t>
            </a:r>
            <a:endParaRPr kumimoji="0" lang="en-US" altLang="en-US" sz="12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effectLst/>
                <a:latin typeface="Roboto" panose="02000000000000000000" pitchFamily="2" charset="0"/>
              </a:rPr>
              <a:t>Line 5:</a:t>
            </a:r>
            <a:r>
              <a:rPr kumimoji="0" lang="en-US" altLang="en-US" sz="1200" b="0" i="0" u="none" strike="noStrike" cap="none" normalizeH="0" baseline="0" dirty="0">
                <a:ln>
                  <a:noFill/>
                </a:ln>
                <a:effectLst/>
                <a:latin typeface="Roboto" panose="02000000000000000000" pitchFamily="2" charset="0"/>
              </a:rPr>
              <a:t> This line now specifies a Docker image that supports git. </a:t>
            </a:r>
            <a:r>
              <a:rPr kumimoji="0" lang="en-US" altLang="en-US" sz="1200" b="0" i="0" u="none" strike="noStrike" cap="none" normalizeH="0" baseline="0" dirty="0" err="1">
                <a:ln>
                  <a:noFill/>
                </a:ln>
                <a:effectLst/>
                <a:latin typeface="Menlo"/>
              </a:rPr>
              <a:t>cimg</a:t>
            </a:r>
            <a:r>
              <a:rPr kumimoji="0" lang="en-US" altLang="en-US" sz="1200" b="0" i="0" u="none" strike="noStrike" cap="none" normalizeH="0" baseline="0" dirty="0">
                <a:ln>
                  <a:noFill/>
                </a:ln>
                <a:effectLst/>
                <a:latin typeface="Menlo"/>
              </a:rPr>
              <a:t>/base:2021.04</a:t>
            </a:r>
            <a:r>
              <a:rPr kumimoji="0" lang="en-US" altLang="en-US" sz="1200" b="0" i="0" u="none" strike="noStrike" cap="none" normalizeH="0" baseline="0" dirty="0">
                <a:ln>
                  <a:noFill/>
                </a:ln>
                <a:effectLst/>
                <a:latin typeface="Roboto" panose="02000000000000000000" pitchFamily="2" charset="0"/>
              </a:rPr>
              <a:t> is a small Ubuntu-based image for running basic jobs.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effectLst/>
                <a:latin typeface="Roboto" panose="02000000000000000000" pitchFamily="2" charset="0"/>
              </a:rPr>
              <a:t>Line 7:</a:t>
            </a:r>
            <a:r>
              <a:rPr kumimoji="0" lang="en-US" altLang="en-US" sz="1200" b="0" i="0" u="none" strike="noStrike" cap="none" normalizeH="0" baseline="0" dirty="0">
                <a:ln>
                  <a:noFill/>
                </a:ln>
                <a:effectLst/>
                <a:latin typeface="Roboto" panose="02000000000000000000" pitchFamily="2" charset="0"/>
              </a:rPr>
              <a:t> The </a:t>
            </a:r>
            <a:r>
              <a:rPr kumimoji="0" lang="en-US" altLang="en-US" sz="1200" b="0" i="0" u="none" strike="noStrike" cap="none" normalizeH="0" baseline="0" dirty="0">
                <a:ln>
                  <a:noFill/>
                </a:ln>
                <a:effectLst/>
                <a:latin typeface="Menlo"/>
              </a:rPr>
              <a:t>checkout</a:t>
            </a:r>
            <a:r>
              <a:rPr kumimoji="0" lang="en-US" altLang="en-US" sz="1200" b="0" i="0" u="none" strike="noStrike" cap="none" normalizeH="0" baseline="0" dirty="0">
                <a:ln>
                  <a:noFill/>
                </a:ln>
                <a:effectLst/>
                <a:latin typeface="Roboto" panose="02000000000000000000" pitchFamily="2" charset="0"/>
              </a:rPr>
              <a:t> command fetches the code from your git repo.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effectLst/>
                <a:latin typeface="Roboto" panose="02000000000000000000" pitchFamily="2" charset="0"/>
              </a:rPr>
              <a:t>Lines 13-17:</a:t>
            </a:r>
            <a:r>
              <a:rPr kumimoji="0" lang="en-US" altLang="en-US" sz="1200" b="0" i="0" u="none" strike="noStrike" cap="none" normalizeH="0" baseline="0" dirty="0">
                <a:ln>
                  <a:noFill/>
                </a:ln>
                <a:effectLst/>
                <a:latin typeface="Roboto" panose="02000000000000000000" pitchFamily="2" charset="0"/>
              </a:rPr>
              <a:t> This second step in the </a:t>
            </a:r>
            <a:r>
              <a:rPr kumimoji="0" lang="en-US" altLang="en-US" sz="1200" b="0" i="0" u="none" strike="noStrike" cap="none" normalizeH="0" baseline="0" dirty="0">
                <a:ln>
                  <a:noFill/>
                </a:ln>
                <a:effectLst/>
                <a:latin typeface="Menlo"/>
              </a:rPr>
              <a:t>build</a:t>
            </a:r>
            <a:r>
              <a:rPr kumimoji="0" lang="en-US" altLang="en-US" sz="1200" b="0" i="0" u="none" strike="noStrike" cap="none" normalizeH="0" baseline="0" dirty="0">
                <a:ln>
                  <a:noFill/>
                </a:ln>
                <a:effectLst/>
                <a:latin typeface="Roboto" panose="02000000000000000000" pitchFamily="2" charset="0"/>
              </a:rPr>
              <a:t> job is listing (using </a:t>
            </a:r>
            <a:r>
              <a:rPr kumimoji="0" lang="en-US" altLang="en-US" sz="1200" b="0" i="0" u="none" strike="noStrike" cap="none" normalizeH="0" baseline="0" dirty="0">
                <a:ln>
                  <a:noFill/>
                </a:ln>
                <a:effectLst/>
                <a:latin typeface="Menlo"/>
              </a:rPr>
              <a:t>ls -al</a:t>
            </a:r>
            <a:r>
              <a:rPr kumimoji="0" lang="en-US" altLang="en-US" sz="1200" b="0" i="0" u="none" strike="noStrike" cap="none" normalizeH="0" baseline="0" dirty="0">
                <a:ln>
                  <a:noFill/>
                </a:ln>
                <a:effectLst/>
                <a:latin typeface="Roboto" panose="02000000000000000000" pitchFamily="2" charset="0"/>
              </a:rPr>
              <a:t>) the contents of the repo that has been checked out. You can now perform further actions on this repo.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Roboto" panose="02000000000000000000" pitchFamily="2" charset="0"/>
              </a:rPr>
              <a:t>As before, commit and push your updated </a:t>
            </a:r>
            <a:r>
              <a:rPr kumimoji="0" lang="en-US" altLang="en-US" sz="1200" b="0" i="0" u="none" strike="noStrike" cap="none" normalizeH="0" baseline="0" dirty="0" err="1">
                <a:ln>
                  <a:noFill/>
                </a:ln>
                <a:effectLst/>
                <a:latin typeface="Menlo"/>
              </a:rPr>
              <a:t>config.yml</a:t>
            </a:r>
            <a:r>
              <a:rPr kumimoji="0" lang="en-US" altLang="en-US" sz="1200" b="0" i="0" u="none" strike="noStrike" cap="none" normalizeH="0" baseline="0" dirty="0">
                <a:ln>
                  <a:noFill/>
                </a:ln>
                <a:effectLst/>
                <a:latin typeface="Roboto" panose="02000000000000000000" pitchFamily="2" charset="0"/>
              </a:rPr>
              <a:t> file.</a:t>
            </a:r>
            <a:endParaRPr kumimoji="0" lang="en-US" altLang="en-US" sz="12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Roboto" panose="02000000000000000000" pitchFamily="2" charset="0"/>
              </a:rPr>
              <a:t>You should now see some additional steps on the </a:t>
            </a:r>
            <a:r>
              <a:rPr kumimoji="0" lang="en-US" altLang="en-US" sz="1200" b="0" i="0" u="none" strike="noStrike" cap="none" normalizeH="0" baseline="0" dirty="0" err="1">
                <a:ln>
                  <a:noFill/>
                </a:ln>
                <a:effectLst/>
                <a:latin typeface="Roboto" panose="02000000000000000000" pitchFamily="2" charset="0"/>
              </a:rPr>
              <a:t>CircleCI</a:t>
            </a:r>
            <a:r>
              <a:rPr kumimoji="0" lang="en-US" altLang="en-US" sz="1200" b="0" i="0" u="none" strike="noStrike" cap="none" normalizeH="0" baseline="0" dirty="0">
                <a:ln>
                  <a:noFill/>
                </a:ln>
                <a:effectLst/>
                <a:latin typeface="Roboto" panose="02000000000000000000" pitchFamily="2" charset="0"/>
              </a:rPr>
              <a:t> dashboard:</a:t>
            </a:r>
            <a:endParaRPr kumimoji="0" lang="en-US" altLang="en-US" sz="12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effectLst/>
                <a:latin typeface="Roboto" panose="02000000000000000000" pitchFamily="2" charset="0"/>
              </a:rPr>
              <a:t>Checkout code</a:t>
            </a:r>
            <a:r>
              <a:rPr kumimoji="0" lang="en-US" altLang="en-US" sz="1200" b="0" i="0" u="none" strike="noStrike" cap="none" normalizeH="0" baseline="0" dirty="0">
                <a:ln>
                  <a:noFill/>
                </a:ln>
                <a:effectLst/>
                <a:latin typeface="Roboto" panose="02000000000000000000" pitchFamily="2" charset="0"/>
              </a:rPr>
              <a:t> has cloned the code from your git repository.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effectLst/>
                <a:latin typeface="Roboto" panose="02000000000000000000" pitchFamily="2" charset="0"/>
              </a:rPr>
              <a:t>The Second Step</a:t>
            </a:r>
            <a:r>
              <a:rPr kumimoji="0" lang="en-US" altLang="en-US" sz="1200" b="0" i="0" u="none" strike="noStrike" cap="none" normalizeH="0" baseline="0" dirty="0">
                <a:ln>
                  <a:noFill/>
                </a:ln>
                <a:effectLst/>
                <a:latin typeface="Roboto" panose="02000000000000000000" pitchFamily="2" charset="0"/>
              </a:rPr>
              <a:t> has listed the files found in your git repository</a:t>
            </a:r>
            <a:r>
              <a:rPr kumimoji="0" lang="en-US" altLang="en-US" sz="1200" b="0" i="0" u="none" strike="noStrike" cap="none" normalizeH="0" baseline="0" dirty="0">
                <a:ln>
                  <a:noFill/>
                </a:ln>
                <a:solidFill>
                  <a:srgbClr val="555555"/>
                </a:solidFill>
                <a:effectLst/>
                <a:latin typeface="Roboto" panose="02000000000000000000" pitchFamily="2"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D892BAA0-DE2F-2075-7103-D9F0C37C2390}"/>
              </a:ext>
            </a:extLst>
          </p:cNvPr>
          <p:cNvPicPr>
            <a:picLocks noChangeAspect="1"/>
          </p:cNvPicPr>
          <p:nvPr/>
        </p:nvPicPr>
        <p:blipFill>
          <a:blip r:embed="rId2"/>
          <a:stretch>
            <a:fillRect/>
          </a:stretch>
        </p:blipFill>
        <p:spPr>
          <a:xfrm>
            <a:off x="197759" y="4709270"/>
            <a:ext cx="4050323" cy="2083024"/>
          </a:xfrm>
          <a:prstGeom prst="rect">
            <a:avLst/>
          </a:prstGeom>
        </p:spPr>
      </p:pic>
    </p:spTree>
    <p:extLst>
      <p:ext uri="{BB962C8B-B14F-4D97-AF65-F5344CB8AC3E}">
        <p14:creationId xmlns:p14="http://schemas.microsoft.com/office/powerpoint/2010/main" val="632387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0960BD8-AAF2-0A49-EACA-E378D423BDAC}"/>
              </a:ext>
            </a:extLst>
          </p:cNvPr>
          <p:cNvPicPr>
            <a:picLocks noChangeAspect="1"/>
          </p:cNvPicPr>
          <p:nvPr/>
        </p:nvPicPr>
        <p:blipFill rotWithShape="1">
          <a:blip r:embed="rId2"/>
          <a:srcRect l="11628" t="16636" r="12752"/>
          <a:stretch/>
        </p:blipFill>
        <p:spPr>
          <a:xfrm>
            <a:off x="685361" y="117083"/>
            <a:ext cx="10681721" cy="6623833"/>
          </a:xfrm>
          <a:prstGeom prst="rect">
            <a:avLst/>
          </a:prstGeom>
        </p:spPr>
      </p:pic>
    </p:spTree>
    <p:extLst>
      <p:ext uri="{BB962C8B-B14F-4D97-AF65-F5344CB8AC3E}">
        <p14:creationId xmlns:p14="http://schemas.microsoft.com/office/powerpoint/2010/main" val="369421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op-5-CICD-Tools">
            <a:extLst>
              <a:ext uri="{FF2B5EF4-FFF2-40B4-BE49-F238E27FC236}">
                <a16:creationId xmlns:a16="http://schemas.microsoft.com/office/drawing/2014/main" id="{40D5EB2A-2CC3-8B06-DE9A-9663C3D2EF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50" y="109057"/>
            <a:ext cx="11943758" cy="6512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486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A191C2-CF60-1F89-063C-B759E9BFC080}"/>
              </a:ext>
            </a:extLst>
          </p:cNvPr>
          <p:cNvSpPr txBox="1"/>
          <p:nvPr/>
        </p:nvSpPr>
        <p:spPr>
          <a:xfrm>
            <a:off x="446713" y="582521"/>
            <a:ext cx="11515987" cy="2308324"/>
          </a:xfrm>
          <a:prstGeom prst="rect">
            <a:avLst/>
          </a:prstGeom>
          <a:noFill/>
        </p:spPr>
        <p:txBody>
          <a:bodyPr wrap="square">
            <a:spAutoFit/>
          </a:bodyPr>
          <a:lstStyle/>
          <a:p>
            <a:r>
              <a:rPr lang="en-US" u="sng" dirty="0">
                <a:solidFill>
                  <a:srgbClr val="FF0000"/>
                </a:solidFill>
              </a:rPr>
              <a:t>Conclusion</a:t>
            </a:r>
          </a:p>
          <a:p>
            <a:endParaRPr lang="en-US" u="sng" dirty="0">
              <a:solidFill>
                <a:srgbClr val="FF0000"/>
              </a:solidFill>
            </a:endParaRPr>
          </a:p>
          <a:p>
            <a:pPr marL="285750" indent="-285750">
              <a:buFont typeface="Arial" panose="020B0604020202020204" pitchFamily="34" charset="0"/>
              <a:buChar char="•"/>
            </a:pPr>
            <a:r>
              <a:rPr lang="en-US" dirty="0"/>
              <a:t>In conclusion, the key difference between </a:t>
            </a:r>
            <a:r>
              <a:rPr lang="en-US" dirty="0" err="1"/>
              <a:t>CircleCI</a:t>
            </a:r>
            <a:r>
              <a:rPr lang="en-US" dirty="0"/>
              <a:t> vs Jenkins is that Jenkins is more secure and elaborates; </a:t>
            </a:r>
            <a:r>
              <a:rPr lang="en-US" dirty="0" err="1"/>
              <a:t>CircleCI</a:t>
            </a:r>
            <a:r>
              <a:rPr lang="en-US" dirty="0"/>
              <a:t> is lightweight and open. Therefore for faster deployment jobs, one can execute their codes on </a:t>
            </a:r>
            <a:r>
              <a:rPr lang="en-US" dirty="0" err="1"/>
              <a:t>CircleCI</a:t>
            </a:r>
            <a:r>
              <a:rPr lang="en-US" dirty="0"/>
              <a:t> as it deploys on scalable and robust cloud servers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Jenkins follows groovy scripts and </a:t>
            </a:r>
            <a:r>
              <a:rPr lang="en-US" dirty="0" err="1"/>
              <a:t>circleci</a:t>
            </a:r>
            <a:r>
              <a:rPr lang="en-US" dirty="0"/>
              <a:t> follows </a:t>
            </a:r>
            <a:r>
              <a:rPr lang="en-US" dirty="0" err="1"/>
              <a:t>yaml</a:t>
            </a:r>
            <a:r>
              <a:rPr lang="en-US" dirty="0"/>
              <a:t> scripts which is easier than groovy we only need to check the indentations right </a:t>
            </a:r>
            <a:endParaRPr lang="en-IN" dirty="0"/>
          </a:p>
        </p:txBody>
      </p:sp>
    </p:spTree>
    <p:extLst>
      <p:ext uri="{BB962C8B-B14F-4D97-AF65-F5344CB8AC3E}">
        <p14:creationId xmlns:p14="http://schemas.microsoft.com/office/powerpoint/2010/main" val="3682085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483A967-5325-2E73-0AC5-CBF8C4B51829}"/>
              </a:ext>
            </a:extLst>
          </p:cNvPr>
          <p:cNvSpPr txBox="1"/>
          <p:nvPr/>
        </p:nvSpPr>
        <p:spPr>
          <a:xfrm>
            <a:off x="239864" y="230588"/>
            <a:ext cx="11712271" cy="6247864"/>
          </a:xfrm>
          <a:prstGeom prst="rect">
            <a:avLst/>
          </a:prstGeom>
          <a:noFill/>
        </p:spPr>
        <p:txBody>
          <a:bodyPr wrap="square">
            <a:spAutoFit/>
          </a:bodyPr>
          <a:lstStyle/>
          <a:p>
            <a:pPr algn="l"/>
            <a:r>
              <a:rPr lang="en-US" sz="1600" b="1" i="0" dirty="0">
                <a:solidFill>
                  <a:srgbClr val="C00000"/>
                </a:solidFill>
                <a:effectLst/>
                <a:latin typeface="Roboto" panose="02000000000000000000" pitchFamily="2" charset="0"/>
              </a:rPr>
              <a:t>    </a:t>
            </a:r>
            <a:r>
              <a:rPr lang="en-US" sz="1600" b="1" i="0" u="sng" dirty="0" err="1">
                <a:solidFill>
                  <a:srgbClr val="C00000"/>
                </a:solidFill>
                <a:effectLst/>
                <a:latin typeface="Roboto" panose="02000000000000000000" pitchFamily="2" charset="0"/>
              </a:rPr>
              <a:t>CircleCI</a:t>
            </a:r>
            <a:r>
              <a:rPr lang="en-US" sz="1600" b="1" i="0" u="sng" dirty="0">
                <a:solidFill>
                  <a:srgbClr val="C00000"/>
                </a:solidFill>
                <a:effectLst/>
                <a:latin typeface="Roboto" panose="02000000000000000000" pitchFamily="2" charset="0"/>
              </a:rPr>
              <a:t> in your workflow</a:t>
            </a:r>
          </a:p>
          <a:p>
            <a:pPr algn="l"/>
            <a:endParaRPr lang="en-US" sz="1600" b="1" i="0" u="sng" dirty="0">
              <a:solidFill>
                <a:srgbClr val="C00000"/>
              </a:solidFill>
              <a:effectLst/>
              <a:latin typeface="Roboto" panose="02000000000000000000" pitchFamily="2" charset="0"/>
            </a:endParaRPr>
          </a:p>
          <a:p>
            <a:pPr marL="285750" indent="-285750" algn="l">
              <a:buFont typeface="Wingdings" panose="05000000000000000000" pitchFamily="2" charset="2"/>
              <a:buChar char="Ø"/>
            </a:pPr>
            <a:r>
              <a:rPr lang="en-US" sz="1600" b="0" i="0" dirty="0">
                <a:effectLst/>
                <a:latin typeface="Roboto" panose="02000000000000000000" pitchFamily="2" charset="0"/>
              </a:rPr>
              <a:t>A software repository on a supported version control system needs to be authorized and added as a project on </a:t>
            </a:r>
            <a:r>
              <a:rPr lang="en-US" sz="1600" b="0" i="0" u="none" strike="noStrike" dirty="0">
                <a:effectLst/>
                <a:latin typeface="Roboto" panose="02000000000000000000" pitchFamily="2" charset="0"/>
                <a:hlinkClick r:id="rId2">
                  <a:extLst>
                    <a:ext uri="{A12FA001-AC4F-418D-AE19-62706E023703}">
                      <ahyp:hlinkClr xmlns:ahyp="http://schemas.microsoft.com/office/drawing/2018/hyperlinkcolor" val="tx"/>
                    </a:ext>
                  </a:extLst>
                </a:hlinkClick>
              </a:rPr>
              <a:t>circleci.com</a:t>
            </a:r>
            <a:r>
              <a:rPr lang="en-US" sz="1600" b="0" i="0" dirty="0">
                <a:effectLst/>
                <a:latin typeface="Roboto" panose="02000000000000000000" pitchFamily="2" charset="0"/>
              </a:rPr>
              <a:t>. Every code change then triggers automated tests in a clean container or virtual machine. </a:t>
            </a:r>
            <a:r>
              <a:rPr lang="en-US" sz="1600" b="0" i="0" dirty="0" err="1">
                <a:effectLst/>
                <a:latin typeface="Roboto" panose="02000000000000000000" pitchFamily="2" charset="0"/>
              </a:rPr>
              <a:t>CircleCI</a:t>
            </a:r>
            <a:r>
              <a:rPr lang="en-US" sz="1600" b="0" i="0" dirty="0">
                <a:effectLst/>
                <a:latin typeface="Roboto" panose="02000000000000000000" pitchFamily="2" charset="0"/>
              </a:rPr>
              <a:t> runs each </a:t>
            </a:r>
            <a:r>
              <a:rPr lang="en-US" sz="1600" b="0" i="0" u="none" strike="noStrike" dirty="0">
                <a:effectLst/>
                <a:latin typeface="Roboto" panose="02000000000000000000" pitchFamily="2" charset="0"/>
                <a:hlinkClick r:id="rId3">
                  <a:extLst>
                    <a:ext uri="{A12FA001-AC4F-418D-AE19-62706E023703}">
                      <ahyp:hlinkClr xmlns:ahyp="http://schemas.microsoft.com/office/drawing/2018/hyperlinkcolor" val="tx"/>
                    </a:ext>
                  </a:extLst>
                </a:hlinkClick>
              </a:rPr>
              <a:t>job</a:t>
            </a:r>
            <a:r>
              <a:rPr lang="en-US" sz="1600" b="0" i="0" dirty="0">
                <a:effectLst/>
                <a:latin typeface="Roboto" panose="02000000000000000000" pitchFamily="2" charset="0"/>
              </a:rPr>
              <a:t> in a separate </a:t>
            </a:r>
            <a:r>
              <a:rPr lang="en-US" sz="1600" b="0" i="0" u="none" strike="noStrike" dirty="0">
                <a:effectLst/>
                <a:latin typeface="Roboto" panose="02000000000000000000" pitchFamily="2" charset="0"/>
                <a:hlinkClick r:id="rId4">
                  <a:extLst>
                    <a:ext uri="{A12FA001-AC4F-418D-AE19-62706E023703}">
                      <ahyp:hlinkClr xmlns:ahyp="http://schemas.microsoft.com/office/drawing/2018/hyperlinkcolor" val="tx"/>
                    </a:ext>
                  </a:extLst>
                </a:hlinkClick>
              </a:rPr>
              <a:t>container</a:t>
            </a:r>
            <a:r>
              <a:rPr lang="en-US" sz="1600" b="0" i="0" dirty="0">
                <a:effectLst/>
                <a:latin typeface="Roboto" panose="02000000000000000000" pitchFamily="2" charset="0"/>
              </a:rPr>
              <a:t> or </a:t>
            </a:r>
            <a:r>
              <a:rPr lang="en-US" sz="1600" b="0" i="0" u="none" strike="noStrike" dirty="0">
                <a:effectLst/>
                <a:latin typeface="Roboto" panose="02000000000000000000" pitchFamily="2" charset="0"/>
                <a:hlinkClick r:id="rId5">
                  <a:extLst>
                    <a:ext uri="{A12FA001-AC4F-418D-AE19-62706E023703}">
                      <ahyp:hlinkClr xmlns:ahyp="http://schemas.microsoft.com/office/drawing/2018/hyperlinkcolor" val="tx"/>
                    </a:ext>
                  </a:extLst>
                </a:hlinkClick>
              </a:rPr>
              <a:t>virtual machine</a:t>
            </a:r>
            <a:r>
              <a:rPr lang="en-US" sz="1600" b="0" i="0" dirty="0">
                <a:effectLst/>
                <a:latin typeface="Roboto" panose="02000000000000000000" pitchFamily="2" charset="0"/>
              </a:rPr>
              <a:t>.</a:t>
            </a:r>
          </a:p>
          <a:p>
            <a:pPr algn="l"/>
            <a:endParaRPr lang="en-US" sz="1600" b="0" i="0" dirty="0">
              <a:effectLst/>
              <a:latin typeface="Roboto" panose="02000000000000000000" pitchFamily="2" charset="0"/>
            </a:endParaRPr>
          </a:p>
          <a:p>
            <a:pPr marL="285750" indent="-285750" algn="l">
              <a:buFont typeface="Wingdings" panose="05000000000000000000" pitchFamily="2" charset="2"/>
              <a:buChar char="Ø"/>
            </a:pPr>
            <a:r>
              <a:rPr lang="en-US" sz="1600" b="0" i="0" dirty="0" err="1">
                <a:effectLst/>
                <a:latin typeface="Roboto" panose="02000000000000000000" pitchFamily="2" charset="0"/>
              </a:rPr>
              <a:t>CircleCI</a:t>
            </a:r>
            <a:r>
              <a:rPr lang="en-US" sz="1600" b="0" i="0" dirty="0">
                <a:effectLst/>
                <a:latin typeface="Roboto" panose="02000000000000000000" pitchFamily="2" charset="0"/>
              </a:rPr>
              <a:t> then sends an email notification of success or failure after the tests complete. </a:t>
            </a:r>
            <a:r>
              <a:rPr lang="en-US" sz="1600" b="0" i="0" dirty="0" err="1">
                <a:effectLst/>
                <a:latin typeface="Roboto" panose="02000000000000000000" pitchFamily="2" charset="0"/>
              </a:rPr>
              <a:t>CircleCI</a:t>
            </a:r>
            <a:r>
              <a:rPr lang="en-US" sz="1600" b="0" i="0" dirty="0">
                <a:effectLst/>
                <a:latin typeface="Roboto" panose="02000000000000000000" pitchFamily="2" charset="0"/>
              </a:rPr>
              <a:t> also includes integrated </a:t>
            </a:r>
            <a:r>
              <a:rPr lang="en-US" sz="1600" b="0" i="0" u="none" strike="noStrike" dirty="0">
                <a:effectLst/>
                <a:latin typeface="Roboto" panose="02000000000000000000" pitchFamily="2" charset="0"/>
                <a:hlinkClick r:id="rId6">
                  <a:extLst>
                    <a:ext uri="{A12FA001-AC4F-418D-AE19-62706E023703}">
                      <ahyp:hlinkClr xmlns:ahyp="http://schemas.microsoft.com/office/drawing/2018/hyperlinkcolor" val="tx"/>
                    </a:ext>
                  </a:extLst>
                </a:hlinkClick>
              </a:rPr>
              <a:t>Slack and IRC notifications</a:t>
            </a:r>
            <a:r>
              <a:rPr lang="en-US" sz="1600" b="0" i="0" dirty="0">
                <a:effectLst/>
                <a:latin typeface="Roboto" panose="02000000000000000000" pitchFamily="2" charset="0"/>
              </a:rPr>
              <a:t>. Code test coverage results are available from the details page for any project for which a reporting library is added.</a:t>
            </a:r>
          </a:p>
          <a:p>
            <a:pPr algn="l"/>
            <a:endParaRPr lang="en-US" sz="1600" dirty="0">
              <a:latin typeface="Roboto" panose="02000000000000000000" pitchFamily="2" charset="0"/>
            </a:endParaRPr>
          </a:p>
          <a:p>
            <a:pPr algn="l"/>
            <a:endParaRPr lang="en-US" sz="1600" b="0" i="0" dirty="0">
              <a:effectLst/>
              <a:latin typeface="Roboto" panose="02000000000000000000" pitchFamily="2" charset="0"/>
            </a:endParaRPr>
          </a:p>
          <a:p>
            <a:pPr marL="285750" indent="-285750" algn="l">
              <a:buFont typeface="Wingdings" panose="05000000000000000000" pitchFamily="2" charset="2"/>
              <a:buChar char="Ø"/>
            </a:pPr>
            <a:r>
              <a:rPr lang="en-US" sz="1600" b="0" i="0" dirty="0" err="1">
                <a:effectLst/>
                <a:latin typeface="Roboto" panose="02000000000000000000" pitchFamily="2" charset="0"/>
              </a:rPr>
              <a:t>CircleCI</a:t>
            </a:r>
            <a:r>
              <a:rPr lang="en-US" sz="1600" b="0" i="0" dirty="0">
                <a:effectLst/>
                <a:latin typeface="Roboto" panose="02000000000000000000" pitchFamily="2" charset="0"/>
              </a:rPr>
              <a:t> may be configured to deploy code to various environments, including:</a:t>
            </a:r>
          </a:p>
          <a:p>
            <a:pPr marL="285750" indent="-285750" algn="l">
              <a:buFont typeface="Wingdings" panose="05000000000000000000" pitchFamily="2" charset="2"/>
              <a:buChar char="Ø"/>
            </a:pPr>
            <a:endParaRPr lang="en-US" sz="1600" b="0" i="0" dirty="0">
              <a:effectLst/>
              <a:latin typeface="Roboto" panose="02000000000000000000" pitchFamily="2" charset="0"/>
            </a:endParaRPr>
          </a:p>
          <a:p>
            <a:pPr marL="285750" indent="-285750" algn="l">
              <a:buFont typeface="Arial" panose="020B0604020202020204" pitchFamily="34" charset="0"/>
              <a:buChar char="•"/>
            </a:pPr>
            <a:r>
              <a:rPr lang="en-US" sz="1600" b="0" i="0" dirty="0">
                <a:effectLst/>
                <a:latin typeface="Roboto" panose="02000000000000000000" pitchFamily="2" charset="0"/>
              </a:rPr>
              <a:t> AWS </a:t>
            </a:r>
            <a:r>
              <a:rPr lang="en-US" sz="1600" b="0" i="0" dirty="0" err="1">
                <a:effectLst/>
                <a:latin typeface="Roboto" panose="02000000000000000000" pitchFamily="2" charset="0"/>
              </a:rPr>
              <a:t>CodeDeploy</a:t>
            </a:r>
            <a:endParaRPr lang="en-US" sz="1600" b="0" i="0" dirty="0">
              <a:effectLst/>
              <a:latin typeface="Roboto" panose="02000000000000000000" pitchFamily="2" charset="0"/>
            </a:endParaRPr>
          </a:p>
          <a:p>
            <a:pPr marL="285750" indent="-285750" algn="l">
              <a:buFont typeface="Arial" panose="020B0604020202020204" pitchFamily="34" charset="0"/>
              <a:buChar char="•"/>
            </a:pPr>
            <a:r>
              <a:rPr lang="en-US" sz="1600" b="0" i="0" dirty="0">
                <a:effectLst/>
                <a:latin typeface="Roboto" panose="02000000000000000000" pitchFamily="2" charset="0"/>
              </a:rPr>
              <a:t> AWS EC2 Container Service (ECS)</a:t>
            </a:r>
          </a:p>
          <a:p>
            <a:pPr marL="285750" indent="-285750" algn="l">
              <a:buFont typeface="Arial" panose="020B0604020202020204" pitchFamily="34" charset="0"/>
              <a:buChar char="•"/>
            </a:pPr>
            <a:r>
              <a:rPr lang="en-US" sz="1600" dirty="0">
                <a:latin typeface="Roboto" panose="02000000000000000000" pitchFamily="2" charset="0"/>
              </a:rPr>
              <a:t> </a:t>
            </a:r>
            <a:r>
              <a:rPr lang="en-US" sz="1600" b="0" i="0" dirty="0">
                <a:effectLst/>
                <a:latin typeface="Roboto" panose="02000000000000000000" pitchFamily="2" charset="0"/>
              </a:rPr>
              <a:t>AWS S3, Google Kubernetes Engine (GKE)</a:t>
            </a:r>
          </a:p>
          <a:p>
            <a:pPr marL="285750" indent="-285750" algn="l">
              <a:buFont typeface="Arial" panose="020B0604020202020204" pitchFamily="34" charset="0"/>
              <a:buChar char="•"/>
            </a:pPr>
            <a:r>
              <a:rPr lang="en-US" sz="1600" b="0" i="0" dirty="0">
                <a:effectLst/>
                <a:latin typeface="Roboto" panose="02000000000000000000" pitchFamily="2" charset="0"/>
              </a:rPr>
              <a:t> Microsoft Azure</a:t>
            </a:r>
          </a:p>
          <a:p>
            <a:pPr marL="285750" indent="-285750" algn="l">
              <a:buFont typeface="Arial" panose="020B0604020202020204" pitchFamily="34" charset="0"/>
              <a:buChar char="•"/>
            </a:pPr>
            <a:r>
              <a:rPr lang="en-US" sz="1600" b="0" i="0" dirty="0">
                <a:effectLst/>
                <a:latin typeface="Roboto" panose="02000000000000000000" pitchFamily="2" charset="0"/>
              </a:rPr>
              <a:t> Heroku</a:t>
            </a:r>
          </a:p>
          <a:p>
            <a:pPr algn="l">
              <a:buFont typeface="Arial" panose="020B0604020202020204" pitchFamily="34" charset="0"/>
              <a:buChar char="•"/>
            </a:pPr>
            <a:endParaRPr lang="en-US" sz="1600" dirty="0">
              <a:latin typeface="Roboto" panose="02000000000000000000" pitchFamily="2" charset="0"/>
            </a:endParaRPr>
          </a:p>
          <a:p>
            <a:pPr algn="l">
              <a:buFont typeface="Arial" panose="020B0604020202020204" pitchFamily="34" charset="0"/>
              <a:buChar char="•"/>
            </a:pPr>
            <a:endParaRPr lang="en-US" sz="1600" b="0" i="0" dirty="0">
              <a:effectLst/>
              <a:latin typeface="Roboto" panose="02000000000000000000" pitchFamily="2" charset="0"/>
            </a:endParaRPr>
          </a:p>
          <a:p>
            <a:pPr marL="285750" indent="-285750" algn="l">
              <a:buFont typeface="Wingdings" panose="05000000000000000000" pitchFamily="2" charset="2"/>
              <a:buChar char="Ø"/>
            </a:pPr>
            <a:r>
              <a:rPr lang="en-US" sz="1600" b="0" i="0" dirty="0">
                <a:effectLst/>
                <a:latin typeface="Roboto" panose="02000000000000000000" pitchFamily="2" charset="0"/>
              </a:rPr>
              <a:t>The </a:t>
            </a:r>
            <a:r>
              <a:rPr lang="en-US" sz="1600" b="0" i="0" u="none" strike="noStrike" dirty="0">
                <a:effectLst/>
                <a:latin typeface="Roboto" panose="02000000000000000000" pitchFamily="2" charset="0"/>
                <a:hlinkClick r:id="rId7">
                  <a:extLst>
                    <a:ext uri="{A12FA001-AC4F-418D-AE19-62706E023703}">
                      <ahyp:hlinkClr xmlns:ahyp="http://schemas.microsoft.com/office/drawing/2018/hyperlinkcolor" val="tx"/>
                    </a:ext>
                  </a:extLst>
                </a:hlinkClick>
              </a:rPr>
              <a:t>orbs registry</a:t>
            </a:r>
            <a:r>
              <a:rPr lang="en-US" sz="1600" b="0" i="0" dirty="0">
                <a:effectLst/>
                <a:latin typeface="Roboto" panose="02000000000000000000" pitchFamily="2" charset="0"/>
              </a:rPr>
              <a:t> contains packages of reusable configuration that can be used for common deployment targets. Orbs simplify and streamline your configuration.</a:t>
            </a:r>
          </a:p>
          <a:p>
            <a:pPr marL="285750" indent="-285750" algn="l">
              <a:buFont typeface="Wingdings" panose="05000000000000000000" pitchFamily="2" charset="2"/>
              <a:buChar char="Ø"/>
            </a:pPr>
            <a:endParaRPr lang="en-US" sz="1600" b="0" i="0" dirty="0">
              <a:effectLst/>
              <a:latin typeface="Roboto" panose="02000000000000000000" pitchFamily="2" charset="0"/>
            </a:endParaRPr>
          </a:p>
          <a:p>
            <a:pPr marL="285750" indent="-285750" algn="l">
              <a:buFont typeface="Wingdings" panose="05000000000000000000" pitchFamily="2" charset="2"/>
              <a:buChar char="Ø"/>
            </a:pPr>
            <a:r>
              <a:rPr lang="en-US" sz="1600" b="0" i="0" dirty="0">
                <a:effectLst/>
                <a:latin typeface="Roboto" panose="02000000000000000000" pitchFamily="2" charset="0"/>
              </a:rPr>
              <a:t>Other cloud service deployments can be scripted using SSH, or by installing the API client of the service with your job configuration.</a:t>
            </a:r>
          </a:p>
        </p:txBody>
      </p:sp>
    </p:spTree>
    <p:extLst>
      <p:ext uri="{BB962C8B-B14F-4D97-AF65-F5344CB8AC3E}">
        <p14:creationId xmlns:p14="http://schemas.microsoft.com/office/powerpoint/2010/main" val="2391080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68B049-C877-6A73-C154-7D6F0AEB9AAF}"/>
              </a:ext>
            </a:extLst>
          </p:cNvPr>
          <p:cNvSpPr txBox="1"/>
          <p:nvPr/>
        </p:nvSpPr>
        <p:spPr>
          <a:xfrm>
            <a:off x="111318" y="127221"/>
            <a:ext cx="12080681" cy="5509200"/>
          </a:xfrm>
          <a:prstGeom prst="rect">
            <a:avLst/>
          </a:prstGeom>
          <a:noFill/>
        </p:spPr>
        <p:txBody>
          <a:bodyPr wrap="square">
            <a:spAutoFit/>
          </a:bodyPr>
          <a:lstStyle/>
          <a:p>
            <a:pPr algn="l"/>
            <a:r>
              <a:rPr lang="en-US" sz="1600" b="1" i="0" u="sng" dirty="0">
                <a:solidFill>
                  <a:srgbClr val="FF0000"/>
                </a:solidFill>
                <a:effectLst/>
                <a:latin typeface="Roboto" panose="02000000000000000000" pitchFamily="2" charset="0"/>
              </a:rPr>
              <a:t>Benefits of </a:t>
            </a:r>
            <a:r>
              <a:rPr lang="en-US" sz="1600" b="1" i="0" u="sng" dirty="0" err="1">
                <a:solidFill>
                  <a:srgbClr val="FF0000"/>
                </a:solidFill>
                <a:effectLst/>
                <a:latin typeface="Roboto" panose="02000000000000000000" pitchFamily="2" charset="0"/>
              </a:rPr>
              <a:t>CircleCI</a:t>
            </a:r>
            <a:endParaRPr lang="en-US" sz="1600" b="1" i="0" u="sng" dirty="0">
              <a:solidFill>
                <a:srgbClr val="FF0000"/>
              </a:solidFill>
              <a:effectLst/>
              <a:latin typeface="Roboto" panose="02000000000000000000" pitchFamily="2" charset="0"/>
            </a:endParaRPr>
          </a:p>
          <a:p>
            <a:pPr algn="l"/>
            <a:endParaRPr lang="en-US" sz="1600" b="1" i="0" u="sng" dirty="0">
              <a:solidFill>
                <a:srgbClr val="FF0000"/>
              </a:solidFill>
              <a:effectLst/>
              <a:latin typeface="Roboto" panose="02000000000000000000" pitchFamily="2" charset="0"/>
            </a:endParaRPr>
          </a:p>
          <a:p>
            <a:pPr marL="285750" indent="-285750" algn="l">
              <a:buFont typeface="Wingdings" panose="05000000000000000000" pitchFamily="2" charset="2"/>
              <a:buChar char="Ø"/>
            </a:pPr>
            <a:r>
              <a:rPr lang="en-US" sz="1600" b="0" i="0" dirty="0" err="1">
                <a:solidFill>
                  <a:schemeClr val="tx1">
                    <a:lumMod val="95000"/>
                  </a:schemeClr>
                </a:solidFill>
                <a:effectLst/>
                <a:latin typeface="Roboto" panose="02000000000000000000" pitchFamily="2" charset="0"/>
              </a:rPr>
              <a:t>CircleCI</a:t>
            </a:r>
            <a:r>
              <a:rPr lang="en-US" sz="1600" b="0" i="0" dirty="0">
                <a:solidFill>
                  <a:schemeClr val="tx1">
                    <a:lumMod val="95000"/>
                  </a:schemeClr>
                </a:solidFill>
                <a:effectLst/>
                <a:latin typeface="Roboto" panose="02000000000000000000" pitchFamily="2" charset="0"/>
              </a:rPr>
              <a:t> runs nearly one million jobs per day in support of 30,000 organizations. Organizations choose </a:t>
            </a:r>
            <a:r>
              <a:rPr lang="en-US" sz="1600" b="0" i="0" dirty="0" err="1">
                <a:solidFill>
                  <a:schemeClr val="tx1">
                    <a:lumMod val="95000"/>
                  </a:schemeClr>
                </a:solidFill>
                <a:effectLst/>
                <a:latin typeface="Roboto" panose="02000000000000000000" pitchFamily="2" charset="0"/>
              </a:rPr>
              <a:t>CircleCI</a:t>
            </a:r>
            <a:r>
              <a:rPr lang="en-US" sz="1600" b="0" i="0" dirty="0">
                <a:solidFill>
                  <a:schemeClr val="tx1">
                    <a:lumMod val="95000"/>
                  </a:schemeClr>
                </a:solidFill>
                <a:effectLst/>
                <a:latin typeface="Roboto" panose="02000000000000000000" pitchFamily="2" charset="0"/>
              </a:rPr>
              <a:t> because jobs run fast and builds can be optimized for speed.</a:t>
            </a:r>
          </a:p>
          <a:p>
            <a:pPr marL="285750" indent="-285750" algn="l">
              <a:buFont typeface="Wingdings" panose="05000000000000000000" pitchFamily="2" charset="2"/>
              <a:buChar char="Ø"/>
            </a:pPr>
            <a:r>
              <a:rPr lang="en-US" sz="1600" b="0" i="0" dirty="0" err="1">
                <a:solidFill>
                  <a:schemeClr val="tx1">
                    <a:lumMod val="95000"/>
                  </a:schemeClr>
                </a:solidFill>
                <a:effectLst/>
                <a:latin typeface="Roboto" panose="02000000000000000000" pitchFamily="2" charset="0"/>
              </a:rPr>
              <a:t>CircleCI</a:t>
            </a:r>
            <a:r>
              <a:rPr lang="en-US" sz="1600" b="0" i="0" dirty="0">
                <a:solidFill>
                  <a:schemeClr val="tx1">
                    <a:lumMod val="95000"/>
                  </a:schemeClr>
                </a:solidFill>
                <a:effectLst/>
                <a:latin typeface="Roboto" panose="02000000000000000000" pitchFamily="2" charset="0"/>
              </a:rPr>
              <a:t> can be configured to run very complex pipelines efficiently with sophisticated </a:t>
            </a:r>
            <a:r>
              <a:rPr lang="en-US" sz="1600" b="0" i="0" u="none" strike="noStrike" dirty="0">
                <a:solidFill>
                  <a:schemeClr val="tx1">
                    <a:lumMod val="95000"/>
                  </a:schemeClr>
                </a:solidFill>
                <a:effectLst/>
                <a:latin typeface="Roboto" panose="02000000000000000000" pitchFamily="2" charset="0"/>
                <a:hlinkClick r:id="rId2">
                  <a:extLst>
                    <a:ext uri="{A12FA001-AC4F-418D-AE19-62706E023703}">
                      <ahyp:hlinkClr xmlns:ahyp="http://schemas.microsoft.com/office/drawing/2018/hyperlinkcolor" val="tx"/>
                    </a:ext>
                  </a:extLst>
                </a:hlinkClick>
              </a:rPr>
              <a:t>caching,</a:t>
            </a:r>
            <a:r>
              <a:rPr lang="en-US" sz="1600" b="0" i="0" dirty="0">
                <a:solidFill>
                  <a:schemeClr val="tx1">
                    <a:lumMod val="95000"/>
                  </a:schemeClr>
                </a:solidFill>
                <a:effectLst/>
                <a:latin typeface="Roboto" panose="02000000000000000000" pitchFamily="2" charset="0"/>
              </a:rPr>
              <a:t> </a:t>
            </a:r>
            <a:r>
              <a:rPr lang="en-US" sz="1600" b="0" i="0" u="none" strike="noStrike" dirty="0">
                <a:solidFill>
                  <a:schemeClr val="tx1">
                    <a:lumMod val="95000"/>
                  </a:schemeClr>
                </a:solidFill>
                <a:effectLst/>
                <a:latin typeface="Roboto" panose="02000000000000000000" pitchFamily="2" charset="0"/>
                <a:hlinkClick r:id="rId3">
                  <a:extLst>
                    <a:ext uri="{A12FA001-AC4F-418D-AE19-62706E023703}">
                      <ahyp:hlinkClr xmlns:ahyp="http://schemas.microsoft.com/office/drawing/2018/hyperlinkcolor" val="tx"/>
                    </a:ext>
                  </a:extLst>
                </a:hlinkClick>
              </a:rPr>
              <a:t>docker layer caching,</a:t>
            </a:r>
            <a:r>
              <a:rPr lang="en-US" sz="1600" b="0" i="0" dirty="0">
                <a:solidFill>
                  <a:schemeClr val="tx1">
                    <a:lumMod val="95000"/>
                  </a:schemeClr>
                </a:solidFill>
                <a:effectLst/>
                <a:latin typeface="Roboto" panose="02000000000000000000" pitchFamily="2" charset="0"/>
              </a:rPr>
              <a:t> and </a:t>
            </a:r>
            <a:r>
              <a:rPr lang="en-US" sz="1600" b="0" i="0" u="none" strike="noStrike" dirty="0">
                <a:solidFill>
                  <a:schemeClr val="tx1">
                    <a:lumMod val="95000"/>
                  </a:schemeClr>
                </a:solidFill>
                <a:effectLst/>
                <a:latin typeface="Roboto" panose="02000000000000000000" pitchFamily="2" charset="0"/>
                <a:hlinkClick r:id="rId4">
                  <a:extLst>
                    <a:ext uri="{A12FA001-AC4F-418D-AE19-62706E023703}">
                      <ahyp:hlinkClr xmlns:ahyp="http://schemas.microsoft.com/office/drawing/2018/hyperlinkcolor" val="tx"/>
                    </a:ext>
                  </a:extLst>
                </a:hlinkClick>
              </a:rPr>
              <a:t>resource classes</a:t>
            </a:r>
            <a:r>
              <a:rPr lang="en-US" sz="1600" b="0" i="0" dirty="0">
                <a:solidFill>
                  <a:schemeClr val="tx1">
                    <a:lumMod val="95000"/>
                  </a:schemeClr>
                </a:solidFill>
                <a:effectLst/>
                <a:latin typeface="Roboto" panose="02000000000000000000" pitchFamily="2" charset="0"/>
              </a:rPr>
              <a:t> for running on faster machines.</a:t>
            </a:r>
          </a:p>
          <a:p>
            <a:pPr marL="285750" indent="-285750" algn="l">
              <a:buFont typeface="Wingdings" panose="05000000000000000000" pitchFamily="2" charset="2"/>
              <a:buChar char="Ø"/>
            </a:pPr>
            <a:endParaRPr lang="en-US" sz="1600" b="0" i="0" dirty="0">
              <a:solidFill>
                <a:schemeClr val="tx1">
                  <a:lumMod val="95000"/>
                </a:schemeClr>
              </a:solidFill>
              <a:effectLst/>
              <a:latin typeface="Roboto" panose="02000000000000000000" pitchFamily="2" charset="0"/>
            </a:endParaRPr>
          </a:p>
          <a:p>
            <a:pPr marL="285750" indent="-285750" algn="l">
              <a:buFont typeface="Wingdings" panose="05000000000000000000" pitchFamily="2" charset="2"/>
              <a:buChar char="Ø"/>
            </a:pPr>
            <a:r>
              <a:rPr lang="en-US" sz="1600" b="0" i="0" dirty="0">
                <a:solidFill>
                  <a:schemeClr val="tx1">
                    <a:lumMod val="95000"/>
                  </a:schemeClr>
                </a:solidFill>
                <a:effectLst/>
                <a:latin typeface="Roboto" panose="02000000000000000000" pitchFamily="2" charset="0"/>
              </a:rPr>
              <a:t>As a developer using </a:t>
            </a:r>
            <a:r>
              <a:rPr lang="en-US" sz="1600" b="0" i="0" dirty="0" err="1">
                <a:solidFill>
                  <a:schemeClr val="tx1">
                    <a:lumMod val="95000"/>
                  </a:schemeClr>
                </a:solidFill>
                <a:effectLst/>
                <a:latin typeface="Roboto" panose="02000000000000000000" pitchFamily="2" charset="0"/>
              </a:rPr>
              <a:t>CircleCI</a:t>
            </a:r>
            <a:r>
              <a:rPr lang="en-US" sz="1600" b="0" i="0" dirty="0">
                <a:solidFill>
                  <a:schemeClr val="tx1">
                    <a:lumMod val="95000"/>
                  </a:schemeClr>
                </a:solidFill>
                <a:effectLst/>
                <a:latin typeface="Roboto" panose="02000000000000000000" pitchFamily="2" charset="0"/>
              </a:rPr>
              <a:t> you can:</a:t>
            </a:r>
          </a:p>
          <a:p>
            <a:pPr algn="l"/>
            <a:endParaRPr lang="en-US" sz="1600" b="0" i="0" dirty="0">
              <a:solidFill>
                <a:schemeClr val="tx1">
                  <a:lumMod val="95000"/>
                </a:schemeClr>
              </a:solidFill>
              <a:effectLst/>
              <a:latin typeface="Roboto" panose="02000000000000000000" pitchFamily="2" charset="0"/>
            </a:endParaRPr>
          </a:p>
          <a:p>
            <a:pPr algn="l">
              <a:buFont typeface="Arial" panose="020B0604020202020204" pitchFamily="34" charset="0"/>
              <a:buChar char="•"/>
            </a:pPr>
            <a:r>
              <a:rPr lang="en-US" sz="1600" b="0" i="0" u="none" strike="noStrike" dirty="0">
                <a:solidFill>
                  <a:schemeClr val="tx1">
                    <a:lumMod val="95000"/>
                  </a:schemeClr>
                </a:solidFill>
                <a:effectLst/>
                <a:latin typeface="Roboto" panose="02000000000000000000" pitchFamily="2" charset="0"/>
                <a:hlinkClick r:id="rId5">
                  <a:extLst>
                    <a:ext uri="{A12FA001-AC4F-418D-AE19-62706E023703}">
                      <ahyp:hlinkClr xmlns:ahyp="http://schemas.microsoft.com/office/drawing/2018/hyperlinkcolor" val="tx"/>
                    </a:ext>
                  </a:extLst>
                </a:hlinkClick>
              </a:rPr>
              <a:t>SSH into any job</a:t>
            </a:r>
            <a:r>
              <a:rPr lang="en-US" sz="1600" b="0" i="0" dirty="0">
                <a:solidFill>
                  <a:schemeClr val="tx1">
                    <a:lumMod val="95000"/>
                  </a:schemeClr>
                </a:solidFill>
                <a:effectLst/>
                <a:latin typeface="Roboto" panose="02000000000000000000" pitchFamily="2" charset="0"/>
              </a:rPr>
              <a:t> to debug your build issues.</a:t>
            </a:r>
          </a:p>
          <a:p>
            <a:pPr algn="l">
              <a:buFont typeface="Arial" panose="020B0604020202020204" pitchFamily="34" charset="0"/>
              <a:buChar char="•"/>
            </a:pPr>
            <a:r>
              <a:rPr lang="en-US" sz="1600" b="0" i="0" dirty="0">
                <a:solidFill>
                  <a:schemeClr val="tx1">
                    <a:lumMod val="95000"/>
                  </a:schemeClr>
                </a:solidFill>
                <a:effectLst/>
                <a:latin typeface="Roboto" panose="02000000000000000000" pitchFamily="2" charset="0"/>
              </a:rPr>
              <a:t>Set up </a:t>
            </a:r>
            <a:r>
              <a:rPr lang="en-US" sz="1600" b="0" i="0" u="none" strike="noStrike" dirty="0">
                <a:solidFill>
                  <a:schemeClr val="tx1">
                    <a:lumMod val="95000"/>
                  </a:schemeClr>
                </a:solidFill>
                <a:effectLst/>
                <a:latin typeface="Roboto" panose="02000000000000000000" pitchFamily="2" charset="0"/>
                <a:hlinkClick r:id="rId6">
                  <a:extLst>
                    <a:ext uri="{A12FA001-AC4F-418D-AE19-62706E023703}">
                      <ahyp:hlinkClr xmlns:ahyp="http://schemas.microsoft.com/office/drawing/2018/hyperlinkcolor" val="tx"/>
                    </a:ext>
                  </a:extLst>
                </a:hlinkClick>
              </a:rPr>
              <a:t>parallelism</a:t>
            </a:r>
            <a:r>
              <a:rPr lang="en-US" sz="1600" b="0" i="0" dirty="0">
                <a:solidFill>
                  <a:schemeClr val="tx1">
                    <a:lumMod val="95000"/>
                  </a:schemeClr>
                </a:solidFill>
                <a:effectLst/>
                <a:latin typeface="Roboto" panose="02000000000000000000" pitchFamily="2" charset="0"/>
              </a:rPr>
              <a:t> in your </a:t>
            </a:r>
            <a:r>
              <a:rPr lang="en-US" sz="1600" b="0" i="0" u="none" strike="noStrike" dirty="0">
                <a:solidFill>
                  <a:srgbClr val="35FA7F"/>
                </a:solidFill>
                <a:effectLst/>
                <a:latin typeface="Roboto" panose="02000000000000000000" pitchFamily="2" charset="0"/>
                <a:hlinkClick r:id="rId7">
                  <a:extLst>
                    <a:ext uri="{A12FA001-AC4F-418D-AE19-62706E023703}">
                      <ahyp:hlinkClr xmlns:ahyp="http://schemas.microsoft.com/office/drawing/2018/hyperlinkcolor" val="tx"/>
                    </a:ext>
                  </a:extLst>
                </a:hlinkClick>
              </a:rPr>
              <a:t>.</a:t>
            </a:r>
            <a:r>
              <a:rPr lang="en-US" sz="1600" b="0" i="0" u="none" strike="noStrike" dirty="0" err="1">
                <a:solidFill>
                  <a:srgbClr val="35FA7F"/>
                </a:solidFill>
                <a:effectLst/>
                <a:latin typeface="Roboto" panose="02000000000000000000" pitchFamily="2" charset="0"/>
                <a:hlinkClick r:id="rId7">
                  <a:extLst>
                    <a:ext uri="{A12FA001-AC4F-418D-AE19-62706E023703}">
                      <ahyp:hlinkClr xmlns:ahyp="http://schemas.microsoft.com/office/drawing/2018/hyperlinkcolor" val="tx"/>
                    </a:ext>
                  </a:extLst>
                </a:hlinkClick>
              </a:rPr>
              <a:t>circleci</a:t>
            </a:r>
            <a:r>
              <a:rPr lang="en-US" sz="1600" b="0" i="0" u="none" strike="noStrike" dirty="0">
                <a:solidFill>
                  <a:srgbClr val="35FA7F"/>
                </a:solidFill>
                <a:effectLst/>
                <a:latin typeface="Roboto" panose="02000000000000000000" pitchFamily="2" charset="0"/>
                <a:hlinkClick r:id="rId7">
                  <a:extLst>
                    <a:ext uri="{A12FA001-AC4F-418D-AE19-62706E023703}">
                      <ahyp:hlinkClr xmlns:ahyp="http://schemas.microsoft.com/office/drawing/2018/hyperlinkcolor" val="tx"/>
                    </a:ext>
                  </a:extLst>
                </a:hlinkClick>
              </a:rPr>
              <a:t>/</a:t>
            </a:r>
            <a:r>
              <a:rPr lang="en-US" sz="1600" b="0" i="0" u="none" strike="noStrike" dirty="0" err="1">
                <a:solidFill>
                  <a:schemeClr val="tx1">
                    <a:lumMod val="95000"/>
                  </a:schemeClr>
                </a:solidFill>
                <a:effectLst/>
                <a:latin typeface="Roboto" panose="02000000000000000000" pitchFamily="2" charset="0"/>
                <a:hlinkClick r:id="rId7">
                  <a:extLst>
                    <a:ext uri="{A12FA001-AC4F-418D-AE19-62706E023703}">
                      <ahyp:hlinkClr xmlns:ahyp="http://schemas.microsoft.com/office/drawing/2018/hyperlinkcolor" val="tx"/>
                    </a:ext>
                  </a:extLst>
                </a:hlinkClick>
              </a:rPr>
              <a:t>config.yml</a:t>
            </a:r>
            <a:r>
              <a:rPr lang="en-US" sz="1600" b="0" i="0" dirty="0">
                <a:solidFill>
                  <a:schemeClr val="tx1">
                    <a:lumMod val="95000"/>
                  </a:schemeClr>
                </a:solidFill>
                <a:effectLst/>
                <a:latin typeface="Roboto" panose="02000000000000000000" pitchFamily="2" charset="0"/>
              </a:rPr>
              <a:t> file to run jobs faster.</a:t>
            </a:r>
          </a:p>
          <a:p>
            <a:pPr algn="l">
              <a:buFont typeface="Arial" panose="020B0604020202020204" pitchFamily="34" charset="0"/>
              <a:buChar char="•"/>
            </a:pPr>
            <a:r>
              <a:rPr lang="en-US" sz="1600" b="0" i="0" dirty="0">
                <a:solidFill>
                  <a:schemeClr val="tx1">
                    <a:lumMod val="95000"/>
                  </a:schemeClr>
                </a:solidFill>
                <a:effectLst/>
                <a:latin typeface="Roboto" panose="02000000000000000000" pitchFamily="2" charset="0"/>
              </a:rPr>
              <a:t>Configure </a:t>
            </a:r>
            <a:r>
              <a:rPr lang="en-US" sz="1600" b="0" i="0" u="none" strike="noStrike" dirty="0">
                <a:solidFill>
                  <a:schemeClr val="tx1">
                    <a:lumMod val="95000"/>
                  </a:schemeClr>
                </a:solidFill>
                <a:effectLst/>
                <a:latin typeface="Roboto" panose="02000000000000000000" pitchFamily="2" charset="0"/>
                <a:hlinkClick r:id="rId2">
                  <a:extLst>
                    <a:ext uri="{A12FA001-AC4F-418D-AE19-62706E023703}">
                      <ahyp:hlinkClr xmlns:ahyp="http://schemas.microsoft.com/office/drawing/2018/hyperlinkcolor" val="tx"/>
                    </a:ext>
                  </a:extLst>
                </a:hlinkClick>
              </a:rPr>
              <a:t>caching</a:t>
            </a:r>
            <a:r>
              <a:rPr lang="en-US" sz="1600" b="0" i="0" dirty="0">
                <a:solidFill>
                  <a:schemeClr val="tx1">
                    <a:lumMod val="95000"/>
                  </a:schemeClr>
                </a:solidFill>
                <a:effectLst/>
                <a:latin typeface="Roboto" panose="02000000000000000000" pitchFamily="2" charset="0"/>
              </a:rPr>
              <a:t> with two simple keys to reuse data from previous jobs in your </a:t>
            </a:r>
            <a:r>
              <a:rPr lang="en-US" sz="1600" b="0" i="0" u="none" strike="noStrike" dirty="0">
                <a:solidFill>
                  <a:schemeClr val="tx1">
                    <a:lumMod val="95000"/>
                  </a:schemeClr>
                </a:solidFill>
                <a:effectLst/>
                <a:latin typeface="Roboto" panose="02000000000000000000" pitchFamily="2" charset="0"/>
                <a:hlinkClick r:id="rId8">
                  <a:extLst>
                    <a:ext uri="{A12FA001-AC4F-418D-AE19-62706E023703}">
                      <ahyp:hlinkClr xmlns:ahyp="http://schemas.microsoft.com/office/drawing/2018/hyperlinkcolor" val="tx"/>
                    </a:ext>
                  </a:extLst>
                </a:hlinkClick>
              </a:rPr>
              <a:t>workflow</a:t>
            </a:r>
            <a:r>
              <a:rPr lang="en-US" sz="1600" b="0" i="0" dirty="0">
                <a:solidFill>
                  <a:schemeClr val="tx1">
                    <a:lumMod val="95000"/>
                  </a:schemeClr>
                </a:solidFill>
                <a:effectLst/>
                <a:latin typeface="Roboto" panose="02000000000000000000" pitchFamily="2" charset="0"/>
              </a:rPr>
              <a:t>.</a:t>
            </a:r>
          </a:p>
          <a:p>
            <a:pPr algn="l">
              <a:buFont typeface="Arial" panose="020B0604020202020204" pitchFamily="34" charset="0"/>
              <a:buChar char="•"/>
            </a:pPr>
            <a:r>
              <a:rPr lang="en-US" sz="1600" b="0" i="0" dirty="0">
                <a:solidFill>
                  <a:schemeClr val="tx1">
                    <a:lumMod val="95000"/>
                  </a:schemeClr>
                </a:solidFill>
                <a:effectLst/>
                <a:latin typeface="Roboto" panose="02000000000000000000" pitchFamily="2" charset="0"/>
              </a:rPr>
              <a:t>Configure self-hosted </a:t>
            </a:r>
            <a:r>
              <a:rPr lang="en-US" sz="1600" b="0" i="0" u="none" strike="noStrike" dirty="0">
                <a:solidFill>
                  <a:schemeClr val="tx1">
                    <a:lumMod val="95000"/>
                  </a:schemeClr>
                </a:solidFill>
                <a:effectLst/>
                <a:latin typeface="Roboto" panose="02000000000000000000" pitchFamily="2" charset="0"/>
                <a:hlinkClick r:id="rId9">
                  <a:extLst>
                    <a:ext uri="{A12FA001-AC4F-418D-AE19-62706E023703}">
                      <ahyp:hlinkClr xmlns:ahyp="http://schemas.microsoft.com/office/drawing/2018/hyperlinkcolor" val="tx"/>
                    </a:ext>
                  </a:extLst>
                </a:hlinkClick>
              </a:rPr>
              <a:t>runners</a:t>
            </a:r>
            <a:r>
              <a:rPr lang="en-US" sz="1600" b="0" i="0" dirty="0">
                <a:solidFill>
                  <a:schemeClr val="tx1">
                    <a:lumMod val="95000"/>
                  </a:schemeClr>
                </a:solidFill>
                <a:effectLst/>
                <a:latin typeface="Roboto" panose="02000000000000000000" pitchFamily="2" charset="0"/>
              </a:rPr>
              <a:t> for unique platform support.</a:t>
            </a:r>
          </a:p>
          <a:p>
            <a:pPr algn="l">
              <a:buFont typeface="Arial" panose="020B0604020202020204" pitchFamily="34" charset="0"/>
              <a:buChar char="•"/>
            </a:pPr>
            <a:r>
              <a:rPr lang="en-US" sz="1600" b="0" i="0" dirty="0">
                <a:solidFill>
                  <a:schemeClr val="tx1">
                    <a:lumMod val="95000"/>
                  </a:schemeClr>
                </a:solidFill>
                <a:effectLst/>
                <a:latin typeface="Roboto" panose="02000000000000000000" pitchFamily="2" charset="0"/>
              </a:rPr>
              <a:t>Access </a:t>
            </a:r>
            <a:r>
              <a:rPr lang="en-US" sz="1600" b="0" i="0" u="none" strike="noStrike" dirty="0">
                <a:solidFill>
                  <a:schemeClr val="tx1">
                    <a:lumMod val="95000"/>
                  </a:schemeClr>
                </a:solidFill>
                <a:effectLst/>
                <a:latin typeface="Roboto" panose="02000000000000000000" pitchFamily="2" charset="0"/>
                <a:hlinkClick r:id="rId10">
                  <a:extLst>
                    <a:ext uri="{A12FA001-AC4F-418D-AE19-62706E023703}">
                      <ahyp:hlinkClr xmlns:ahyp="http://schemas.microsoft.com/office/drawing/2018/hyperlinkcolor" val="tx"/>
                    </a:ext>
                  </a:extLst>
                </a:hlinkClick>
              </a:rPr>
              <a:t>Arm resources</a:t>
            </a:r>
            <a:r>
              <a:rPr lang="en-US" sz="1600" b="0" i="0" dirty="0">
                <a:solidFill>
                  <a:schemeClr val="tx1">
                    <a:lumMod val="95000"/>
                  </a:schemeClr>
                </a:solidFill>
                <a:effectLst/>
                <a:latin typeface="Roboto" panose="02000000000000000000" pitchFamily="2" charset="0"/>
              </a:rPr>
              <a:t> for the machine executor.</a:t>
            </a:r>
          </a:p>
          <a:p>
            <a:pPr algn="l">
              <a:buFont typeface="Arial" panose="020B0604020202020204" pitchFamily="34" charset="0"/>
              <a:buChar char="•"/>
            </a:pPr>
            <a:r>
              <a:rPr lang="en-US" sz="1600" b="0" i="0" dirty="0">
                <a:solidFill>
                  <a:schemeClr val="tx1">
                    <a:lumMod val="95000"/>
                  </a:schemeClr>
                </a:solidFill>
                <a:effectLst/>
                <a:latin typeface="Roboto" panose="02000000000000000000" pitchFamily="2" charset="0"/>
              </a:rPr>
              <a:t>Use </a:t>
            </a:r>
            <a:r>
              <a:rPr lang="en-US" sz="1600" b="0" i="0" u="none" strike="noStrike" dirty="0">
                <a:solidFill>
                  <a:schemeClr val="tx1">
                    <a:lumMod val="95000"/>
                  </a:schemeClr>
                </a:solidFill>
                <a:effectLst/>
                <a:latin typeface="Roboto" panose="02000000000000000000" pitchFamily="2" charset="0"/>
                <a:hlinkClick r:id="rId11">
                  <a:extLst>
                    <a:ext uri="{A12FA001-AC4F-418D-AE19-62706E023703}">
                      <ahyp:hlinkClr xmlns:ahyp="http://schemas.microsoft.com/office/drawing/2018/hyperlinkcolor" val="tx"/>
                    </a:ext>
                  </a:extLst>
                </a:hlinkClick>
              </a:rPr>
              <a:t>orbs</a:t>
            </a:r>
            <a:r>
              <a:rPr lang="en-US" sz="1600" b="0" i="0" dirty="0">
                <a:solidFill>
                  <a:schemeClr val="tx1">
                    <a:lumMod val="95000"/>
                  </a:schemeClr>
                </a:solidFill>
                <a:effectLst/>
                <a:latin typeface="Roboto" panose="02000000000000000000" pitchFamily="2" charset="0"/>
              </a:rPr>
              <a:t>, reusable packages of configuration, to integrate with third parties.</a:t>
            </a:r>
          </a:p>
          <a:p>
            <a:pPr algn="l">
              <a:buFont typeface="Arial" panose="020B0604020202020204" pitchFamily="34" charset="0"/>
              <a:buChar char="•"/>
            </a:pPr>
            <a:r>
              <a:rPr lang="en-US" sz="1600" b="0" i="0" dirty="0">
                <a:solidFill>
                  <a:schemeClr val="tx1">
                    <a:lumMod val="95000"/>
                  </a:schemeClr>
                </a:solidFill>
                <a:effectLst/>
                <a:latin typeface="Roboto" panose="02000000000000000000" pitchFamily="2" charset="0"/>
              </a:rPr>
              <a:t>Use pre-built Docker </a:t>
            </a:r>
            <a:r>
              <a:rPr lang="en-US" sz="1600" b="0" i="0" u="none" strike="noStrike" dirty="0">
                <a:solidFill>
                  <a:schemeClr val="tx1">
                    <a:lumMod val="95000"/>
                  </a:schemeClr>
                </a:solidFill>
                <a:effectLst/>
                <a:latin typeface="Roboto" panose="02000000000000000000" pitchFamily="2" charset="0"/>
                <a:hlinkClick r:id="rId12">
                  <a:extLst>
                    <a:ext uri="{A12FA001-AC4F-418D-AE19-62706E023703}">
                      <ahyp:hlinkClr xmlns:ahyp="http://schemas.microsoft.com/office/drawing/2018/hyperlinkcolor" val="tx"/>
                    </a:ext>
                  </a:extLst>
                </a:hlinkClick>
              </a:rPr>
              <a:t>images</a:t>
            </a:r>
            <a:r>
              <a:rPr lang="en-US" sz="1600" b="0" i="0" dirty="0">
                <a:solidFill>
                  <a:schemeClr val="tx1">
                    <a:lumMod val="95000"/>
                  </a:schemeClr>
                </a:solidFill>
                <a:effectLst/>
                <a:latin typeface="Roboto" panose="02000000000000000000" pitchFamily="2" charset="0"/>
              </a:rPr>
              <a:t> in a variety of languages.</a:t>
            </a:r>
          </a:p>
          <a:p>
            <a:pPr algn="l">
              <a:buFont typeface="Arial" panose="020B0604020202020204" pitchFamily="34" charset="0"/>
              <a:buChar char="•"/>
            </a:pPr>
            <a:r>
              <a:rPr lang="en-US" sz="1600" b="0" i="0" dirty="0">
                <a:solidFill>
                  <a:schemeClr val="tx1">
                    <a:lumMod val="95000"/>
                  </a:schemeClr>
                </a:solidFill>
                <a:effectLst/>
                <a:latin typeface="Roboto" panose="02000000000000000000" pitchFamily="2" charset="0"/>
              </a:rPr>
              <a:t>Use the </a:t>
            </a:r>
            <a:r>
              <a:rPr lang="en-US" sz="1600" b="0" i="0" u="none" strike="noStrike" dirty="0">
                <a:solidFill>
                  <a:schemeClr val="tx1">
                    <a:lumMod val="95000"/>
                  </a:schemeClr>
                </a:solidFill>
                <a:effectLst/>
                <a:latin typeface="Roboto" panose="02000000000000000000" pitchFamily="2" charset="0"/>
                <a:hlinkClick r:id="rId13">
                  <a:extLst>
                    <a:ext uri="{A12FA001-AC4F-418D-AE19-62706E023703}">
                      <ahyp:hlinkClr xmlns:ahyp="http://schemas.microsoft.com/office/drawing/2018/hyperlinkcolor" val="tx"/>
                    </a:ext>
                  </a:extLst>
                </a:hlinkClick>
              </a:rPr>
              <a:t>API</a:t>
            </a:r>
            <a:r>
              <a:rPr lang="en-US" sz="1600" b="0" i="0" dirty="0">
                <a:solidFill>
                  <a:schemeClr val="tx1">
                    <a:lumMod val="95000"/>
                  </a:schemeClr>
                </a:solidFill>
                <a:effectLst/>
                <a:latin typeface="Roboto" panose="02000000000000000000" pitchFamily="2" charset="0"/>
              </a:rPr>
              <a:t> to retrieve information about jobs and workflows.</a:t>
            </a:r>
          </a:p>
          <a:p>
            <a:pPr algn="l">
              <a:buFont typeface="Arial" panose="020B0604020202020204" pitchFamily="34" charset="0"/>
              <a:buChar char="•"/>
            </a:pPr>
            <a:r>
              <a:rPr lang="en-US" sz="1600" b="0" i="0" dirty="0">
                <a:solidFill>
                  <a:schemeClr val="tx1">
                    <a:lumMod val="95000"/>
                  </a:schemeClr>
                </a:solidFill>
                <a:effectLst/>
                <a:latin typeface="Roboto" panose="02000000000000000000" pitchFamily="2" charset="0"/>
              </a:rPr>
              <a:t>Use the </a:t>
            </a:r>
            <a:r>
              <a:rPr lang="en-US" sz="1600" b="0" i="0" u="none" strike="noStrike" dirty="0">
                <a:solidFill>
                  <a:schemeClr val="tx1">
                    <a:lumMod val="95000"/>
                  </a:schemeClr>
                </a:solidFill>
                <a:effectLst/>
                <a:latin typeface="Roboto" panose="02000000000000000000" pitchFamily="2" charset="0"/>
                <a:hlinkClick r:id="rId14">
                  <a:extLst>
                    <a:ext uri="{A12FA001-AC4F-418D-AE19-62706E023703}">
                      <ahyp:hlinkClr xmlns:ahyp="http://schemas.microsoft.com/office/drawing/2018/hyperlinkcolor" val="tx"/>
                    </a:ext>
                  </a:extLst>
                </a:hlinkClick>
              </a:rPr>
              <a:t>CLI</a:t>
            </a:r>
            <a:r>
              <a:rPr lang="en-US" sz="1600" b="0" i="0" dirty="0">
                <a:solidFill>
                  <a:schemeClr val="tx1">
                    <a:lumMod val="95000"/>
                  </a:schemeClr>
                </a:solidFill>
                <a:effectLst/>
                <a:latin typeface="Roboto" panose="02000000000000000000" pitchFamily="2" charset="0"/>
              </a:rPr>
              <a:t> to access advanced tools locally.</a:t>
            </a:r>
          </a:p>
          <a:p>
            <a:pPr algn="l">
              <a:buFont typeface="Arial" panose="020B0604020202020204" pitchFamily="34" charset="0"/>
              <a:buChar char="•"/>
            </a:pPr>
            <a:r>
              <a:rPr lang="en-US" sz="1600" b="0" i="0" dirty="0">
                <a:solidFill>
                  <a:schemeClr val="tx1">
                    <a:lumMod val="95000"/>
                  </a:schemeClr>
                </a:solidFill>
                <a:effectLst/>
                <a:latin typeface="Roboto" panose="02000000000000000000" pitchFamily="2" charset="0"/>
              </a:rPr>
              <a:t>Get flaky test detection with </a:t>
            </a:r>
            <a:r>
              <a:rPr lang="en-US" sz="1600" b="0" i="0" u="none" strike="noStrike" dirty="0">
                <a:solidFill>
                  <a:schemeClr val="tx1">
                    <a:lumMod val="95000"/>
                  </a:schemeClr>
                </a:solidFill>
                <a:effectLst/>
                <a:latin typeface="Roboto" panose="02000000000000000000" pitchFamily="2" charset="0"/>
                <a:hlinkClick r:id="rId15">
                  <a:extLst>
                    <a:ext uri="{A12FA001-AC4F-418D-AE19-62706E023703}">
                      <ahyp:hlinkClr xmlns:ahyp="http://schemas.microsoft.com/office/drawing/2018/hyperlinkcolor" val="tx"/>
                    </a:ext>
                  </a:extLst>
                </a:hlinkClick>
              </a:rPr>
              <a:t>test insights</a:t>
            </a:r>
            <a:r>
              <a:rPr lang="en-US" sz="1600" b="0" i="0" dirty="0">
                <a:solidFill>
                  <a:schemeClr val="tx1">
                    <a:lumMod val="95000"/>
                  </a:schemeClr>
                </a:solidFill>
                <a:effectLst/>
                <a:latin typeface="Roboto" panose="02000000000000000000" pitchFamily="2" charset="0"/>
              </a:rPr>
              <a:t>.</a:t>
            </a:r>
          </a:p>
          <a:p>
            <a:pPr algn="l">
              <a:buFont typeface="Arial" panose="020B0604020202020204" pitchFamily="34" charset="0"/>
              <a:buChar char="•"/>
            </a:pPr>
            <a:endParaRPr lang="en-US" sz="1600" b="0" i="0" dirty="0">
              <a:solidFill>
                <a:schemeClr val="tx1">
                  <a:lumMod val="95000"/>
                </a:schemeClr>
              </a:solidFill>
              <a:effectLst/>
              <a:latin typeface="Roboto" panose="02000000000000000000" pitchFamily="2" charset="0"/>
            </a:endParaRPr>
          </a:p>
          <a:p>
            <a:pPr marL="285750" indent="-285750" algn="l">
              <a:buFont typeface="Wingdings" panose="05000000000000000000" pitchFamily="2" charset="2"/>
              <a:buChar char="Ø"/>
            </a:pPr>
            <a:r>
              <a:rPr lang="en-US" sz="1600" b="0" i="0" dirty="0">
                <a:solidFill>
                  <a:schemeClr val="tx1">
                    <a:lumMod val="95000"/>
                  </a:schemeClr>
                </a:solidFill>
                <a:effectLst/>
                <a:latin typeface="Roboto" panose="02000000000000000000" pitchFamily="2" charset="0"/>
              </a:rPr>
              <a:t>As an operator or administrator of </a:t>
            </a:r>
            <a:r>
              <a:rPr lang="en-US" sz="1600" b="0" i="0" dirty="0" err="1">
                <a:solidFill>
                  <a:schemeClr val="tx1">
                    <a:lumMod val="95000"/>
                  </a:schemeClr>
                </a:solidFill>
                <a:effectLst/>
                <a:latin typeface="Roboto" panose="02000000000000000000" pitchFamily="2" charset="0"/>
              </a:rPr>
              <a:t>CircleCI</a:t>
            </a:r>
            <a:r>
              <a:rPr lang="en-US" sz="1600" b="0" i="0" dirty="0">
                <a:solidFill>
                  <a:schemeClr val="tx1">
                    <a:lumMod val="95000"/>
                  </a:schemeClr>
                </a:solidFill>
                <a:effectLst/>
                <a:latin typeface="Roboto" panose="02000000000000000000" pitchFamily="2" charset="0"/>
              </a:rPr>
              <a:t> installed on your own servers, </a:t>
            </a:r>
            <a:r>
              <a:rPr lang="en-US" sz="1600" b="0" i="0" dirty="0" err="1">
                <a:solidFill>
                  <a:schemeClr val="tx1">
                    <a:lumMod val="95000"/>
                  </a:schemeClr>
                </a:solidFill>
                <a:effectLst/>
                <a:latin typeface="Roboto" panose="02000000000000000000" pitchFamily="2" charset="0"/>
              </a:rPr>
              <a:t>CircleCI</a:t>
            </a:r>
            <a:r>
              <a:rPr lang="en-US" sz="1600" b="0" i="0" dirty="0">
                <a:solidFill>
                  <a:schemeClr val="tx1">
                    <a:lumMod val="95000"/>
                  </a:schemeClr>
                </a:solidFill>
                <a:effectLst/>
                <a:latin typeface="Roboto" panose="02000000000000000000" pitchFamily="2" charset="0"/>
              </a:rPr>
              <a:t> provides monitoring and insights into your builds and uses </a:t>
            </a:r>
            <a:r>
              <a:rPr lang="en-US" sz="1600" b="0" i="0" u="none" strike="noStrike" dirty="0">
                <a:solidFill>
                  <a:schemeClr val="tx1">
                    <a:lumMod val="95000"/>
                  </a:schemeClr>
                </a:solidFill>
                <a:effectLst/>
                <a:latin typeface="Roboto" panose="02000000000000000000" pitchFamily="2" charset="0"/>
                <a:hlinkClick r:id="rId16">
                  <a:extLst>
                    <a:ext uri="{A12FA001-AC4F-418D-AE19-62706E023703}">
                      <ahyp:hlinkClr xmlns:ahyp="http://schemas.microsoft.com/office/drawing/2018/hyperlinkcolor" val="tx"/>
                    </a:ext>
                  </a:extLst>
                </a:hlinkClick>
              </a:rPr>
              <a:t>Nomad</a:t>
            </a:r>
            <a:r>
              <a:rPr lang="en-US" sz="1600" b="0" i="0" dirty="0">
                <a:solidFill>
                  <a:schemeClr val="tx1">
                    <a:lumMod val="95000"/>
                  </a:schemeClr>
                </a:solidFill>
                <a:effectLst/>
                <a:latin typeface="Roboto" panose="02000000000000000000" pitchFamily="2" charset="0"/>
              </a:rPr>
              <a:t> for scheduling</a:t>
            </a:r>
          </a:p>
        </p:txBody>
      </p:sp>
    </p:spTree>
    <p:extLst>
      <p:ext uri="{BB962C8B-B14F-4D97-AF65-F5344CB8AC3E}">
        <p14:creationId xmlns:p14="http://schemas.microsoft.com/office/powerpoint/2010/main" val="1157948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939BC2-B4FA-3006-1C9E-ED3223DDBD43}"/>
              </a:ext>
            </a:extLst>
          </p:cNvPr>
          <p:cNvSpPr txBox="1"/>
          <p:nvPr/>
        </p:nvSpPr>
        <p:spPr>
          <a:xfrm>
            <a:off x="270343" y="310100"/>
            <a:ext cx="11418073" cy="4524315"/>
          </a:xfrm>
          <a:prstGeom prst="rect">
            <a:avLst/>
          </a:prstGeom>
          <a:noFill/>
        </p:spPr>
        <p:txBody>
          <a:bodyPr wrap="square">
            <a:spAutoFit/>
          </a:bodyPr>
          <a:lstStyle/>
          <a:p>
            <a:r>
              <a:rPr lang="en-US" u="sng" dirty="0">
                <a:solidFill>
                  <a:srgbClr val="FF0000"/>
                </a:solidFill>
              </a:rPr>
              <a:t>Features</a:t>
            </a:r>
            <a:r>
              <a:rPr lang="en-US" u="sng" dirty="0"/>
              <a:t> </a:t>
            </a:r>
            <a:r>
              <a:rPr lang="en-US" u="sng" dirty="0">
                <a:solidFill>
                  <a:srgbClr val="FF0000"/>
                </a:solidFill>
              </a:rPr>
              <a:t>of </a:t>
            </a:r>
            <a:r>
              <a:rPr lang="en-US" u="sng" dirty="0" err="1">
                <a:solidFill>
                  <a:srgbClr val="FF0000"/>
                </a:solidFill>
              </a:rPr>
              <a:t>CircleCI</a:t>
            </a:r>
            <a:endParaRPr lang="en-US" u="sng" dirty="0">
              <a:solidFill>
                <a:srgbClr val="FF0000"/>
              </a:solidFill>
            </a:endParaRPr>
          </a:p>
          <a:p>
            <a:pPr marL="285750" indent="-285750">
              <a:buFont typeface="Arial" panose="020B0604020202020204" pitchFamily="34" charset="0"/>
              <a:buChar char="•"/>
            </a:pPr>
            <a:r>
              <a:rPr lang="en-US" dirty="0"/>
              <a:t>Quick and easy setup.</a:t>
            </a:r>
          </a:p>
          <a:p>
            <a:pPr marL="285750" indent="-285750">
              <a:buFont typeface="Arial" panose="020B0604020202020204" pitchFamily="34" charset="0"/>
              <a:buChar char="•"/>
            </a:pPr>
            <a:r>
              <a:rPr lang="en-US" dirty="0"/>
              <a:t>Allows tailored customization.</a:t>
            </a:r>
          </a:p>
          <a:p>
            <a:pPr marL="285750" indent="-285750">
              <a:buFont typeface="Arial" panose="020B0604020202020204" pitchFamily="34" charset="0"/>
              <a:buChar char="•"/>
            </a:pPr>
            <a:r>
              <a:rPr lang="en-US" dirty="0"/>
              <a:t>Beginner-friendly for CI/CD.</a:t>
            </a:r>
          </a:p>
          <a:p>
            <a:pPr marL="285750" indent="-285750">
              <a:buFont typeface="Arial" panose="020B0604020202020204" pitchFamily="34" charset="0"/>
              <a:buChar char="•"/>
            </a:pPr>
            <a:r>
              <a:rPr lang="en-US" dirty="0"/>
              <a:t>Allocates parallel processes for faster deployment.</a:t>
            </a:r>
          </a:p>
          <a:p>
            <a:pPr marL="285750" indent="-285750">
              <a:buFont typeface="Arial" panose="020B0604020202020204" pitchFamily="34" charset="0"/>
              <a:buChar char="•"/>
            </a:pPr>
            <a:r>
              <a:rPr lang="en-US" dirty="0"/>
              <a:t>Internal dedicated server not required.</a:t>
            </a:r>
          </a:p>
          <a:p>
            <a:endParaRPr lang="en-US" dirty="0"/>
          </a:p>
          <a:p>
            <a:endParaRPr lang="en-US" dirty="0"/>
          </a:p>
          <a:p>
            <a:r>
              <a:rPr lang="en-US" u="sng" dirty="0">
                <a:solidFill>
                  <a:srgbClr val="FF0000"/>
                </a:solidFill>
              </a:rPr>
              <a:t> Pros of </a:t>
            </a:r>
            <a:r>
              <a:rPr lang="en-US" u="sng" dirty="0" err="1">
                <a:solidFill>
                  <a:srgbClr val="FF0000"/>
                </a:solidFill>
              </a:rPr>
              <a:t>CircleCI</a:t>
            </a:r>
            <a:endParaRPr lang="en-US" u="sng" dirty="0">
              <a:solidFill>
                <a:srgbClr val="FF0000"/>
              </a:solidFill>
            </a:endParaRPr>
          </a:p>
          <a:p>
            <a:pPr marL="285750" indent="-285750">
              <a:buFont typeface="Arial" panose="020B0604020202020204" pitchFamily="34" charset="0"/>
              <a:buChar char="•"/>
            </a:pPr>
            <a:r>
              <a:rPr lang="en-US" dirty="0"/>
              <a:t>Offers comprehensively flexible pricing options with broad scope for scaling.</a:t>
            </a:r>
          </a:p>
          <a:p>
            <a:pPr marL="285750" indent="-285750">
              <a:buFont typeface="Arial" panose="020B0604020202020204" pitchFamily="34" charset="0"/>
              <a:buChar char="•"/>
            </a:pPr>
            <a:r>
              <a:rPr lang="en-US" dirty="0"/>
              <a:t>Allows developers to debug in the build using SSH.</a:t>
            </a:r>
          </a:p>
          <a:p>
            <a:pPr marL="285750" indent="-285750">
              <a:buFont typeface="Arial" panose="020B0604020202020204" pitchFamily="34" charset="0"/>
              <a:buChar char="•"/>
            </a:pPr>
            <a:r>
              <a:rPr lang="en-US" dirty="0"/>
              <a:t>After successfully uploading the application repository from </a:t>
            </a:r>
            <a:r>
              <a:rPr lang="en-US" dirty="0" err="1"/>
              <a:t>Github</a:t>
            </a:r>
            <a:r>
              <a:rPr lang="en-US" dirty="0"/>
              <a:t> to </a:t>
            </a:r>
            <a:r>
              <a:rPr lang="en-US" dirty="0" err="1"/>
              <a:t>CircleCI</a:t>
            </a:r>
            <a:r>
              <a:rPr lang="en-US" dirty="0"/>
              <a:t>, each code update triggers automated test execution in a new separate container.</a:t>
            </a:r>
          </a:p>
          <a:p>
            <a:pPr marL="285750" indent="-285750">
              <a:buFont typeface="Arial" panose="020B0604020202020204" pitchFamily="34" charset="0"/>
              <a:buChar char="•"/>
            </a:pPr>
            <a:r>
              <a:rPr lang="en-US" dirty="0"/>
              <a:t>Parallel builds are possible too, for rapid implementation of multiple tasks.</a:t>
            </a:r>
          </a:p>
          <a:p>
            <a:pPr marL="285750" indent="-285750">
              <a:buFont typeface="Arial" panose="020B0604020202020204" pitchFamily="34" charset="0"/>
              <a:buChar char="•"/>
            </a:pPr>
            <a:r>
              <a:rPr lang="en-US" dirty="0"/>
              <a:t>Once a task is executed, developers get quick notifications and results via email.</a:t>
            </a:r>
          </a:p>
          <a:p>
            <a:pPr marL="285750" indent="-285750">
              <a:buFont typeface="Arial" panose="020B0604020202020204" pitchFamily="34" charset="0"/>
              <a:buChar char="•"/>
            </a:pPr>
            <a:r>
              <a:rPr lang="en-US" dirty="0"/>
              <a:t>Allows Slack integration for a seamless collaboration experience</a:t>
            </a:r>
            <a:endParaRPr lang="en-IN" dirty="0"/>
          </a:p>
        </p:txBody>
      </p:sp>
    </p:spTree>
    <p:extLst>
      <p:ext uri="{BB962C8B-B14F-4D97-AF65-F5344CB8AC3E}">
        <p14:creationId xmlns:p14="http://schemas.microsoft.com/office/powerpoint/2010/main" val="352185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ircleCI about image">
            <a:extLst>
              <a:ext uri="{FF2B5EF4-FFF2-40B4-BE49-F238E27FC236}">
                <a16:creationId xmlns:a16="http://schemas.microsoft.com/office/drawing/2014/main" id="{090445F8-2579-618E-247F-78A36D86DF3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887" y="381663"/>
            <a:ext cx="11874000" cy="6067238"/>
          </a:xfrm>
          <a:prstGeom prst="rect">
            <a:avLst/>
          </a:prstGeom>
          <a:noFill/>
          <a:ln>
            <a:noFill/>
          </a:ln>
        </p:spPr>
      </p:pic>
    </p:spTree>
    <p:extLst>
      <p:ext uri="{BB962C8B-B14F-4D97-AF65-F5344CB8AC3E}">
        <p14:creationId xmlns:p14="http://schemas.microsoft.com/office/powerpoint/2010/main" val="173973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643D61-FDDA-2C9F-E934-C2913C9E7709}"/>
              </a:ext>
            </a:extLst>
          </p:cNvPr>
          <p:cNvSpPr txBox="1"/>
          <p:nvPr/>
        </p:nvSpPr>
        <p:spPr>
          <a:xfrm>
            <a:off x="297180" y="647700"/>
            <a:ext cx="9060180" cy="4750788"/>
          </a:xfrm>
          <a:prstGeom prst="rect">
            <a:avLst/>
          </a:prstGeom>
          <a:noFill/>
        </p:spPr>
        <p:txBody>
          <a:bodyPr wrap="square">
            <a:spAutoFit/>
          </a:bodyPr>
          <a:lstStyle/>
          <a:p>
            <a:pPr>
              <a:lnSpc>
                <a:spcPct val="107000"/>
              </a:lnSpc>
              <a:spcAft>
                <a:spcPts val="800"/>
              </a:spcAft>
            </a:pPr>
            <a:r>
              <a:rPr lang="en-IN" sz="1600" b="1" u="sng"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Key Differences Between Jenkins and </a:t>
            </a:r>
            <a:r>
              <a:rPr lang="en-IN" sz="1600" b="1" u="sng"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CircleCI</a:t>
            </a:r>
            <a:endParaRPr lang="en-IN" sz="1600" u="sng"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Both Jenkins vs </a:t>
            </a:r>
            <a:r>
              <a:rPr lang="en-IN" sz="1600" dirty="0" err="1">
                <a:effectLst/>
                <a:latin typeface="Calibri" panose="020F0502020204030204" pitchFamily="34" charset="0"/>
                <a:ea typeface="Calibri" panose="020F0502020204030204" pitchFamily="34" charset="0"/>
                <a:cs typeface="Times New Roman" panose="02020603050405020304" pitchFamily="18" charset="0"/>
              </a:rPr>
              <a:t>CircleCI</a:t>
            </a:r>
            <a:r>
              <a:rPr lang="en-IN" sz="1600" dirty="0">
                <a:effectLst/>
                <a:latin typeface="Calibri" panose="020F0502020204030204" pitchFamily="34" charset="0"/>
                <a:ea typeface="Calibri" panose="020F0502020204030204" pitchFamily="34" charset="0"/>
                <a:cs typeface="Times New Roman" panose="02020603050405020304" pitchFamily="18" charset="0"/>
              </a:rPr>
              <a:t> are popular choices in the market; let us discuss some of the major Difference Between Jenkins and </a:t>
            </a:r>
            <a:r>
              <a:rPr lang="en-IN" sz="1600" dirty="0" err="1">
                <a:effectLst/>
                <a:latin typeface="Calibri" panose="020F0502020204030204" pitchFamily="34" charset="0"/>
                <a:ea typeface="Calibri" panose="020F0502020204030204" pitchFamily="34" charset="0"/>
                <a:cs typeface="Times New Roman" panose="02020603050405020304" pitchFamily="18" charset="0"/>
              </a:rPr>
              <a:t>CircleCI</a:t>
            </a:r>
            <a:r>
              <a:rPr lang="en-IN" sz="16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n-IN" sz="1600" dirty="0">
                <a:effectLst/>
                <a:latin typeface="Calibri" panose="020F0502020204030204" pitchFamily="34" charset="0"/>
                <a:ea typeface="Calibri" panose="020F0502020204030204" pitchFamily="34" charset="0"/>
                <a:cs typeface="Times New Roman" panose="02020603050405020304" pitchFamily="18" charset="0"/>
              </a:rPr>
              <a:t>Jenkins can support multiple jobs by multi-threading, whereas </a:t>
            </a:r>
            <a:r>
              <a:rPr lang="en-IN" sz="1600" dirty="0" err="1">
                <a:effectLst/>
                <a:latin typeface="Calibri" panose="020F0502020204030204" pitchFamily="34" charset="0"/>
                <a:ea typeface="Calibri" panose="020F0502020204030204" pitchFamily="34" charset="0"/>
                <a:cs typeface="Times New Roman" panose="02020603050405020304" pitchFamily="18" charset="0"/>
              </a:rPr>
              <a:t>CircleCI</a:t>
            </a:r>
            <a:r>
              <a:rPr lang="en-IN" sz="1600" dirty="0">
                <a:effectLst/>
                <a:latin typeface="Calibri" panose="020F0502020204030204" pitchFamily="34" charset="0"/>
                <a:ea typeface="Calibri" panose="020F0502020204030204" pitchFamily="34" charset="0"/>
                <a:cs typeface="Times New Roman" panose="02020603050405020304" pitchFamily="18" charset="0"/>
              </a:rPr>
              <a:t> has built support for parallelism, which project settings can achieve.</a:t>
            </a:r>
          </a:p>
          <a:p>
            <a:pPr marL="342900" lvl="0" indent="-342900">
              <a:lnSpc>
                <a:spcPct val="107000"/>
              </a:lnSpc>
              <a:spcAft>
                <a:spcPts val="800"/>
              </a:spcAft>
              <a:buSzPts val="1000"/>
              <a:buFont typeface="Symbol" panose="05050102010706020507" pitchFamily="18" charset="2"/>
              <a:buChar char=""/>
              <a:tabLst>
                <a:tab pos="457200" algn="l"/>
              </a:tabLst>
            </a:pPr>
            <a:r>
              <a:rPr lang="en-IN" sz="1600" dirty="0">
                <a:effectLst/>
                <a:latin typeface="Calibri" panose="020F0502020204030204" pitchFamily="34" charset="0"/>
                <a:ea typeface="Calibri" panose="020F0502020204030204" pitchFamily="34" charset="0"/>
                <a:cs typeface="Times New Roman" panose="02020603050405020304" pitchFamily="18" charset="0"/>
              </a:rPr>
              <a:t>In Jenkins, builds are configured using web UI with settings stored in the Jenkins server, whereas, in </a:t>
            </a:r>
            <a:r>
              <a:rPr lang="en-IN" sz="1600" dirty="0" err="1">
                <a:effectLst/>
                <a:latin typeface="Calibri" panose="020F0502020204030204" pitchFamily="34" charset="0"/>
                <a:ea typeface="Calibri" panose="020F0502020204030204" pitchFamily="34" charset="0"/>
                <a:cs typeface="Times New Roman" panose="02020603050405020304" pitchFamily="18" charset="0"/>
              </a:rPr>
              <a:t>CircleCI</a:t>
            </a:r>
            <a:r>
              <a:rPr lang="en-IN" sz="1600" dirty="0">
                <a:effectLst/>
                <a:latin typeface="Calibri" panose="020F0502020204030204" pitchFamily="34" charset="0"/>
                <a:ea typeface="Calibri" panose="020F0502020204030204" pitchFamily="34" charset="0"/>
                <a:cs typeface="Times New Roman" panose="02020603050405020304" pitchFamily="18" charset="0"/>
              </a:rPr>
              <a:t>, jobs can be built using the “</a:t>
            </a:r>
            <a:r>
              <a:rPr lang="en-IN" sz="1600" dirty="0" err="1">
                <a:effectLst/>
                <a:latin typeface="Calibri" panose="020F0502020204030204" pitchFamily="34" charset="0"/>
                <a:ea typeface="Calibri" panose="020F0502020204030204" pitchFamily="34" charset="0"/>
                <a:cs typeface="Times New Roman" panose="02020603050405020304" pitchFamily="18" charset="0"/>
              </a:rPr>
              <a:t>circle.yaml</a:t>
            </a:r>
            <a:r>
              <a:rPr lang="en-IN" sz="1600" dirty="0">
                <a:effectLst/>
                <a:latin typeface="Calibri" panose="020F0502020204030204" pitchFamily="34" charset="0"/>
                <a:ea typeface="Calibri" panose="020F0502020204030204" pitchFamily="34" charset="0"/>
                <a:cs typeface="Times New Roman" panose="02020603050405020304" pitchFamily="18" charset="0"/>
              </a:rPr>
              <a:t>” file.</a:t>
            </a:r>
          </a:p>
          <a:p>
            <a:pPr marL="342900" lvl="0" indent="-342900">
              <a:lnSpc>
                <a:spcPct val="107000"/>
              </a:lnSpc>
              <a:spcAft>
                <a:spcPts val="800"/>
              </a:spcAft>
              <a:buSzPts val="1000"/>
              <a:buFont typeface="Symbol" panose="05050102010706020507" pitchFamily="18" charset="2"/>
              <a:buChar char=""/>
              <a:tabLst>
                <a:tab pos="457200" algn="l"/>
              </a:tabLst>
            </a:pPr>
            <a:r>
              <a:rPr lang="en-IN" sz="1600" dirty="0" err="1">
                <a:effectLst/>
                <a:latin typeface="Calibri" panose="020F0502020204030204" pitchFamily="34" charset="0"/>
                <a:ea typeface="Calibri" panose="020F0502020204030204" pitchFamily="34" charset="0"/>
                <a:cs typeface="Times New Roman" panose="02020603050405020304" pitchFamily="18" charset="0"/>
              </a:rPr>
              <a:t>CircleCI</a:t>
            </a:r>
            <a:r>
              <a:rPr lang="en-IN" sz="1600" dirty="0">
                <a:effectLst/>
                <a:latin typeface="Calibri" panose="020F0502020204030204" pitchFamily="34" charset="0"/>
                <a:ea typeface="Calibri" panose="020F0502020204030204" pitchFamily="34" charset="0"/>
                <a:cs typeface="Times New Roman" panose="02020603050405020304" pitchFamily="18" charset="0"/>
              </a:rPr>
              <a:t> has the best feature for debugging, “Debug via SSH”, which makes debugging easier, whereas Jenkins, we need to debug by clicking on Jobs manually.</a:t>
            </a:r>
          </a:p>
          <a:p>
            <a:pPr marL="342900" lvl="0" indent="-342900">
              <a:lnSpc>
                <a:spcPct val="107000"/>
              </a:lnSpc>
              <a:spcAft>
                <a:spcPts val="800"/>
              </a:spcAft>
              <a:buSzPts val="1000"/>
              <a:buFont typeface="Symbol" panose="05050102010706020507" pitchFamily="18" charset="2"/>
              <a:buChar char=""/>
              <a:tabLst>
                <a:tab pos="457200" algn="l"/>
              </a:tabLst>
            </a:pPr>
            <a:r>
              <a:rPr lang="en-IN" sz="1600" dirty="0" err="1">
                <a:effectLst/>
                <a:latin typeface="Calibri" panose="020F0502020204030204" pitchFamily="34" charset="0"/>
                <a:ea typeface="Calibri" panose="020F0502020204030204" pitchFamily="34" charset="0"/>
                <a:cs typeface="Times New Roman" panose="02020603050405020304" pitchFamily="18" charset="0"/>
              </a:rPr>
              <a:t>CircleCI</a:t>
            </a:r>
            <a:r>
              <a:rPr lang="en-IN" sz="1600" dirty="0">
                <a:effectLst/>
                <a:latin typeface="Calibri" panose="020F0502020204030204" pitchFamily="34" charset="0"/>
                <a:ea typeface="Calibri" panose="020F0502020204030204" pitchFamily="34" charset="0"/>
                <a:cs typeface="Times New Roman" panose="02020603050405020304" pitchFamily="18" charset="0"/>
              </a:rPr>
              <a:t> changes the environment without warning, which is an issue, whereas it will change only when the user instructs in Jenkins.</a:t>
            </a:r>
          </a:p>
          <a:p>
            <a:pPr marL="342900" lvl="0" indent="-342900">
              <a:lnSpc>
                <a:spcPct val="107000"/>
              </a:lnSpc>
              <a:spcAft>
                <a:spcPts val="800"/>
              </a:spcAft>
              <a:buSzPts val="1000"/>
              <a:buFont typeface="Symbol" panose="05050102010706020507" pitchFamily="18" charset="2"/>
              <a:buChar char=""/>
              <a:tabLst>
                <a:tab pos="457200" algn="l"/>
              </a:tabLst>
            </a:pPr>
            <a:r>
              <a:rPr lang="en-IN" sz="1600" dirty="0">
                <a:effectLst/>
                <a:latin typeface="Calibri" panose="020F0502020204030204" pitchFamily="34" charset="0"/>
                <a:ea typeface="Calibri" panose="020F0502020204030204" pitchFamily="34" charset="0"/>
                <a:cs typeface="Times New Roman" panose="02020603050405020304" pitchFamily="18" charset="0"/>
              </a:rPr>
              <a:t>In Jenkins, we can cache Docker images using a private server, whereas, in </a:t>
            </a:r>
            <a:r>
              <a:rPr lang="en-IN" sz="1600" dirty="0" err="1">
                <a:effectLst/>
                <a:latin typeface="Calibri" panose="020F0502020204030204" pitchFamily="34" charset="0"/>
                <a:ea typeface="Calibri" panose="020F0502020204030204" pitchFamily="34" charset="0"/>
                <a:cs typeface="Times New Roman" panose="02020603050405020304" pitchFamily="18" charset="0"/>
              </a:rPr>
              <a:t>CircleCI</a:t>
            </a:r>
            <a:r>
              <a:rPr lang="en-IN" sz="1600" dirty="0">
                <a:effectLst/>
                <a:latin typeface="Calibri" panose="020F0502020204030204" pitchFamily="34" charset="0"/>
                <a:ea typeface="Calibri" panose="020F0502020204030204" pitchFamily="34" charset="0"/>
                <a:cs typeface="Times New Roman" panose="02020603050405020304" pitchFamily="18" charset="0"/>
              </a:rPr>
              <a:t>, we can’t cache the Docker images.</a:t>
            </a:r>
          </a:p>
          <a:p>
            <a:pPr marL="342900" lvl="0" indent="-342900">
              <a:lnSpc>
                <a:spcPct val="107000"/>
              </a:lnSpc>
              <a:spcAft>
                <a:spcPts val="800"/>
              </a:spcAft>
              <a:buSzPts val="1000"/>
              <a:buFont typeface="Symbol" panose="05050102010706020507" pitchFamily="18" charset="2"/>
              <a:buChar char=""/>
              <a:tabLst>
                <a:tab pos="457200" algn="l"/>
              </a:tabLst>
            </a:pPr>
            <a:r>
              <a:rPr lang="en-IN" sz="1600" dirty="0">
                <a:effectLst/>
                <a:latin typeface="Calibri" panose="020F0502020204030204" pitchFamily="34" charset="0"/>
                <a:ea typeface="Calibri" panose="020F0502020204030204" pitchFamily="34" charset="0"/>
                <a:cs typeface="Times New Roman" panose="02020603050405020304" pitchFamily="18" charset="0"/>
              </a:rPr>
              <a:t>In Jenkins, secrets will be encrypted using Jenkins credentials and Plugin, whereas, in </a:t>
            </a:r>
            <a:r>
              <a:rPr lang="en-IN" sz="1600" dirty="0" err="1">
                <a:effectLst/>
                <a:latin typeface="Calibri" panose="020F0502020204030204" pitchFamily="34" charset="0"/>
                <a:ea typeface="Calibri" panose="020F0502020204030204" pitchFamily="34" charset="0"/>
                <a:cs typeface="Times New Roman" panose="02020603050405020304" pitchFamily="18" charset="0"/>
              </a:rPr>
              <a:t>CircleCI</a:t>
            </a:r>
            <a:r>
              <a:rPr lang="en-IN" sz="1600" dirty="0">
                <a:effectLst/>
                <a:latin typeface="Calibri" panose="020F0502020204030204" pitchFamily="34" charset="0"/>
                <a:ea typeface="Calibri" panose="020F0502020204030204" pitchFamily="34" charset="0"/>
                <a:cs typeface="Times New Roman" panose="02020603050405020304" pitchFamily="18" charset="0"/>
              </a:rPr>
              <a:t>, we don’t have security like Jenkins.</a:t>
            </a:r>
          </a:p>
        </p:txBody>
      </p:sp>
    </p:spTree>
    <p:extLst>
      <p:ext uri="{BB962C8B-B14F-4D97-AF65-F5344CB8AC3E}">
        <p14:creationId xmlns:p14="http://schemas.microsoft.com/office/powerpoint/2010/main" val="3195792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838863-66F8-40A3-6486-23CB70E404ED}"/>
              </a:ext>
            </a:extLst>
          </p:cNvPr>
          <p:cNvSpPr txBox="1"/>
          <p:nvPr/>
        </p:nvSpPr>
        <p:spPr>
          <a:xfrm>
            <a:off x="247291" y="0"/>
            <a:ext cx="8076501" cy="375552"/>
          </a:xfrm>
          <a:prstGeom prst="rect">
            <a:avLst/>
          </a:prstGeom>
          <a:noFill/>
        </p:spPr>
        <p:txBody>
          <a:bodyPr wrap="square">
            <a:spAutoFit/>
          </a:bodyPr>
          <a:lstStyle/>
          <a:p>
            <a:pPr>
              <a:lnSpc>
                <a:spcPct val="107000"/>
              </a:lnSpc>
              <a:spcAft>
                <a:spcPts val="800"/>
              </a:spcAft>
            </a:pPr>
            <a:r>
              <a:rPr lang="en-IN" sz="1800" b="1" u="sng"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Jenkins and </a:t>
            </a:r>
            <a:r>
              <a:rPr lang="en-IN" sz="1800" b="1" u="sng"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CircleCI</a:t>
            </a:r>
            <a:r>
              <a:rPr lang="en-IN" sz="1800" b="1" u="sng"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Comparison Table</a:t>
            </a:r>
            <a:endParaRPr lang="en-IN" sz="1800" u="sng"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62F12995-B816-FCC5-218B-A4AD5AF81177}"/>
              </a:ext>
            </a:extLst>
          </p:cNvPr>
          <p:cNvGraphicFramePr>
            <a:graphicFrameLocks noGrp="1"/>
          </p:cNvGraphicFramePr>
          <p:nvPr>
            <p:extLst>
              <p:ext uri="{D42A27DB-BD31-4B8C-83A1-F6EECF244321}">
                <p14:modId xmlns:p14="http://schemas.microsoft.com/office/powerpoint/2010/main" val="2514281631"/>
              </p:ext>
            </p:extLst>
          </p:nvPr>
        </p:nvGraphicFramePr>
        <p:xfrm>
          <a:off x="247291" y="586596"/>
          <a:ext cx="11718024" cy="6179563"/>
        </p:xfrm>
        <a:graphic>
          <a:graphicData uri="http://schemas.openxmlformats.org/drawingml/2006/table">
            <a:tbl>
              <a:tblPr firstRow="1" firstCol="1" bandRow="1">
                <a:tableStyleId>{5C22544A-7EE6-4342-B048-85BDC9FD1C3A}</a:tableStyleId>
              </a:tblPr>
              <a:tblGrid>
                <a:gridCol w="2831676">
                  <a:extLst>
                    <a:ext uri="{9D8B030D-6E8A-4147-A177-3AD203B41FA5}">
                      <a16:colId xmlns:a16="http://schemas.microsoft.com/office/drawing/2014/main" val="884029673"/>
                    </a:ext>
                  </a:extLst>
                </a:gridCol>
                <a:gridCol w="4030612">
                  <a:extLst>
                    <a:ext uri="{9D8B030D-6E8A-4147-A177-3AD203B41FA5}">
                      <a16:colId xmlns:a16="http://schemas.microsoft.com/office/drawing/2014/main" val="4067537100"/>
                    </a:ext>
                  </a:extLst>
                </a:gridCol>
                <a:gridCol w="4855736">
                  <a:extLst>
                    <a:ext uri="{9D8B030D-6E8A-4147-A177-3AD203B41FA5}">
                      <a16:colId xmlns:a16="http://schemas.microsoft.com/office/drawing/2014/main" val="3413479332"/>
                    </a:ext>
                  </a:extLst>
                </a:gridCol>
              </a:tblGrid>
              <a:tr h="360075">
                <a:tc>
                  <a:txBody>
                    <a:bodyPr/>
                    <a:lstStyle/>
                    <a:p>
                      <a:pPr algn="ctr">
                        <a:lnSpc>
                          <a:spcPct val="107000"/>
                        </a:lnSpc>
                        <a:spcAft>
                          <a:spcPts val="800"/>
                        </a:spcAft>
                      </a:pPr>
                      <a:r>
                        <a:rPr lang="en-IN" sz="1100" dirty="0">
                          <a:effectLst/>
                        </a:rPr>
                        <a:t>The Basis of Comparison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0309" marR="30309" marT="30309" marB="30309"/>
                </a:tc>
                <a:tc>
                  <a:txBody>
                    <a:bodyPr/>
                    <a:lstStyle/>
                    <a:p>
                      <a:pPr algn="ctr">
                        <a:lnSpc>
                          <a:spcPct val="107000"/>
                        </a:lnSpc>
                        <a:spcAft>
                          <a:spcPts val="800"/>
                        </a:spcAft>
                      </a:pPr>
                      <a:r>
                        <a:rPr lang="en-IN" sz="1100" dirty="0">
                          <a:effectLst/>
                        </a:rPr>
                        <a:t>Jenkins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0309" marR="30309" marT="30309" marB="30309"/>
                </a:tc>
                <a:tc>
                  <a:txBody>
                    <a:bodyPr/>
                    <a:lstStyle/>
                    <a:p>
                      <a:pPr algn="ctr">
                        <a:lnSpc>
                          <a:spcPct val="107000"/>
                        </a:lnSpc>
                        <a:spcAft>
                          <a:spcPts val="800"/>
                        </a:spcAft>
                      </a:pPr>
                      <a:r>
                        <a:rPr lang="en-IN" sz="1100" dirty="0" err="1">
                          <a:effectLst/>
                        </a:rPr>
                        <a:t>CircleCI</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0309" marR="30309" marT="30309" marB="30309"/>
                </a:tc>
                <a:extLst>
                  <a:ext uri="{0D108BD9-81ED-4DB2-BD59-A6C34878D82A}">
                    <a16:rowId xmlns:a16="http://schemas.microsoft.com/office/drawing/2014/main" val="2822751211"/>
                  </a:ext>
                </a:extLst>
              </a:tr>
              <a:tr h="992154">
                <a:tc>
                  <a:txBody>
                    <a:bodyPr/>
                    <a:lstStyle/>
                    <a:p>
                      <a:pPr algn="ctr">
                        <a:lnSpc>
                          <a:spcPct val="107000"/>
                        </a:lnSpc>
                        <a:spcAft>
                          <a:spcPts val="800"/>
                        </a:spcAft>
                      </a:pPr>
                      <a:r>
                        <a:rPr lang="en-IN" sz="1100" dirty="0">
                          <a:effectLst/>
                        </a:rPr>
                        <a:t>Build Configuration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0309" marR="30309" marT="30309" marB="30309" anchor="ctr"/>
                </a:tc>
                <a:tc>
                  <a:txBody>
                    <a:bodyPr/>
                    <a:lstStyle/>
                    <a:p>
                      <a:pPr>
                        <a:lnSpc>
                          <a:spcPct val="107000"/>
                        </a:lnSpc>
                        <a:spcAft>
                          <a:spcPts val="800"/>
                        </a:spcAft>
                      </a:pPr>
                      <a:r>
                        <a:rPr lang="en-IN" sz="1100" dirty="0">
                          <a:effectLst/>
                        </a:rPr>
                        <a:t>In Jenkins, Builds are configured using Jenkins UI, and all settings of the jobs are stored on the Jenkins file system in the Jenkins server, which makes it difficult to share configuration details with the team or organization. By cloning </a:t>
                      </a:r>
                      <a:r>
                        <a:rPr lang="en-IN" sz="1100" dirty="0" err="1">
                          <a:effectLst/>
                        </a:rPr>
                        <a:t>Github</a:t>
                      </a:r>
                      <a:r>
                        <a:rPr lang="en-IN" sz="1100" dirty="0">
                          <a:effectLst/>
                        </a:rPr>
                        <a:t> or other source repositories can’t copy info stored in Jenkins.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0309" marR="30309" marT="30309" marB="30309"/>
                </a:tc>
                <a:tc>
                  <a:txBody>
                    <a:bodyPr/>
                    <a:lstStyle/>
                    <a:p>
                      <a:pPr>
                        <a:lnSpc>
                          <a:spcPct val="107000"/>
                        </a:lnSpc>
                        <a:spcAft>
                          <a:spcPts val="800"/>
                        </a:spcAft>
                      </a:pPr>
                      <a:r>
                        <a:rPr lang="en-IN" sz="1100" dirty="0">
                          <a:effectLst/>
                        </a:rPr>
                        <a:t>In </a:t>
                      </a:r>
                      <a:r>
                        <a:rPr lang="en-IN" sz="1100" dirty="0" err="1">
                          <a:effectLst/>
                        </a:rPr>
                        <a:t>CircleCI</a:t>
                      </a:r>
                      <a:r>
                        <a:rPr lang="en-IN" sz="1100" dirty="0">
                          <a:effectLst/>
                        </a:rPr>
                        <a:t>, we can build all jobs within a single file called “</a:t>
                      </a:r>
                      <a:r>
                        <a:rPr lang="en-IN" sz="1100" dirty="0" err="1">
                          <a:effectLst/>
                        </a:rPr>
                        <a:t>circle.yaml</a:t>
                      </a:r>
                      <a:r>
                        <a:rPr lang="en-IN" sz="1100" dirty="0">
                          <a:effectLst/>
                        </a:rPr>
                        <a:t>”. It is easy as CI configuration will be like any other source code repos, which make it easy to share and backup. On </a:t>
                      </a:r>
                      <a:r>
                        <a:rPr lang="en-IN" sz="1100" dirty="0" err="1">
                          <a:effectLst/>
                        </a:rPr>
                        <a:t>CircleCI</a:t>
                      </a:r>
                      <a:r>
                        <a:rPr lang="en-IN" sz="1100" dirty="0">
                          <a:effectLst/>
                        </a:rPr>
                        <a:t>, only a few settings like secrets will be stored in an encrypted format.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0309" marR="30309" marT="30309" marB="30309"/>
                </a:tc>
                <a:extLst>
                  <a:ext uri="{0D108BD9-81ED-4DB2-BD59-A6C34878D82A}">
                    <a16:rowId xmlns:a16="http://schemas.microsoft.com/office/drawing/2014/main" val="1235794375"/>
                  </a:ext>
                </a:extLst>
              </a:tr>
              <a:tr h="992154">
                <a:tc>
                  <a:txBody>
                    <a:bodyPr/>
                    <a:lstStyle/>
                    <a:p>
                      <a:pPr algn="ctr">
                        <a:lnSpc>
                          <a:spcPct val="107000"/>
                        </a:lnSpc>
                        <a:spcAft>
                          <a:spcPts val="800"/>
                        </a:spcAft>
                      </a:pPr>
                      <a:r>
                        <a:rPr lang="en-IN" sz="1100" dirty="0">
                          <a:effectLst/>
                        </a:rPr>
                        <a:t>Build Machines Access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0309" marR="30309" marT="30309" marB="30309" anchor="ctr"/>
                </a:tc>
                <a:tc>
                  <a:txBody>
                    <a:bodyPr/>
                    <a:lstStyle/>
                    <a:p>
                      <a:pPr>
                        <a:lnSpc>
                          <a:spcPct val="107000"/>
                        </a:lnSpc>
                        <a:spcAft>
                          <a:spcPts val="800"/>
                        </a:spcAft>
                      </a:pPr>
                      <a:r>
                        <a:rPr lang="en-IN" sz="1100" dirty="0">
                          <a:effectLst/>
                        </a:rPr>
                        <a:t>In Jenkins, the DevOps person or team need to maintain the Jenkins server by installing all dependencies and debug if any issues are there. Debugging will be a little bit difficult in Jenkins.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0309" marR="30309" marT="30309" marB="30309"/>
                </a:tc>
                <a:tc>
                  <a:txBody>
                    <a:bodyPr/>
                    <a:lstStyle/>
                    <a:p>
                      <a:pPr>
                        <a:lnSpc>
                          <a:spcPct val="107000"/>
                        </a:lnSpc>
                        <a:spcAft>
                          <a:spcPts val="800"/>
                        </a:spcAft>
                      </a:pPr>
                      <a:r>
                        <a:rPr lang="en-IN" sz="1100" dirty="0">
                          <a:effectLst/>
                        </a:rPr>
                        <a:t>In </a:t>
                      </a:r>
                      <a:r>
                        <a:rPr lang="en-IN" sz="1100" dirty="0" err="1">
                          <a:effectLst/>
                        </a:rPr>
                        <a:t>CircleCI</a:t>
                      </a:r>
                      <a:r>
                        <a:rPr lang="en-IN" sz="1100" dirty="0">
                          <a:effectLst/>
                        </a:rPr>
                        <a:t>, we don’t need to maintain the server as every job will be started in a new environment where all the dependencies will be installed by default. Troubleshooting in it will be easy due to its </a:t>
                      </a:r>
                      <a:r>
                        <a:rPr lang="en-IN" sz="1100" dirty="0" err="1">
                          <a:effectLst/>
                        </a:rPr>
                        <a:t>ssh</a:t>
                      </a:r>
                      <a:r>
                        <a:rPr lang="en-IN" sz="1100" dirty="0">
                          <a:effectLst/>
                        </a:rPr>
                        <a:t> feature. DevOps team can do whatever they need on host </a:t>
                      </a:r>
                      <a:r>
                        <a:rPr lang="en-IN" sz="1100" dirty="0" err="1">
                          <a:effectLst/>
                        </a:rPr>
                        <a:t>os</a:t>
                      </a:r>
                      <a:r>
                        <a:rPr lang="en-IN" sz="1100" dirty="0">
                          <a:effectLst/>
                        </a:rPr>
                        <a:t> without effecting builds where developers can debug using its </a:t>
                      </a:r>
                      <a:r>
                        <a:rPr lang="en-IN" sz="1100" dirty="0" err="1">
                          <a:effectLst/>
                        </a:rPr>
                        <a:t>ssh</a:t>
                      </a:r>
                      <a:r>
                        <a:rPr lang="en-IN" sz="1100" dirty="0">
                          <a:effectLst/>
                        </a:rPr>
                        <a:t> feature.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0309" marR="30309" marT="30309" marB="30309"/>
                </a:tc>
                <a:extLst>
                  <a:ext uri="{0D108BD9-81ED-4DB2-BD59-A6C34878D82A}">
                    <a16:rowId xmlns:a16="http://schemas.microsoft.com/office/drawing/2014/main" val="3661298029"/>
                  </a:ext>
                </a:extLst>
              </a:tr>
              <a:tr h="1179753">
                <a:tc>
                  <a:txBody>
                    <a:bodyPr/>
                    <a:lstStyle/>
                    <a:p>
                      <a:pPr algn="ctr">
                        <a:lnSpc>
                          <a:spcPct val="107000"/>
                        </a:lnSpc>
                        <a:spcAft>
                          <a:spcPts val="800"/>
                        </a:spcAft>
                      </a:pPr>
                      <a:r>
                        <a:rPr lang="en-IN" sz="1100" dirty="0">
                          <a:effectLst/>
                        </a:rPr>
                        <a:t>Web UI</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0309" marR="30309" marT="30309" marB="30309" anchor="ctr"/>
                </a:tc>
                <a:tc>
                  <a:txBody>
                    <a:bodyPr/>
                    <a:lstStyle/>
                    <a:p>
                      <a:pPr>
                        <a:lnSpc>
                          <a:spcPct val="107000"/>
                        </a:lnSpc>
                        <a:spcAft>
                          <a:spcPts val="800"/>
                        </a:spcAft>
                      </a:pPr>
                      <a:r>
                        <a:rPr lang="en-IN" sz="1100" dirty="0">
                          <a:effectLst/>
                        </a:rPr>
                        <a:t>Jenkins web UI was originally developed in a different landscape of web technology which is still fairly dated. In it, every page load will need to render completely by the server, which makes the navigation experience a little slow and clumsy process. Web UI becomes slow or less responsive due to more number of plugins.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0309" marR="30309" marT="30309" marB="30309"/>
                </a:tc>
                <a:tc>
                  <a:txBody>
                    <a:bodyPr/>
                    <a:lstStyle/>
                    <a:p>
                      <a:pPr>
                        <a:lnSpc>
                          <a:spcPct val="107000"/>
                        </a:lnSpc>
                        <a:spcAft>
                          <a:spcPts val="800"/>
                        </a:spcAft>
                      </a:pPr>
                      <a:r>
                        <a:rPr lang="en-IN" sz="1100">
                          <a:effectLst/>
                        </a:rPr>
                        <a:t>In CircleCI, Web UI is a single page web application that is developed using AJAX, HTML5 and new technologies to make the user experience fast and easy to use. CircleCI web UI will be changed frequently with improvements which makes it popular among users.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30309" marR="30309" marT="30309" marB="30309"/>
                </a:tc>
                <a:extLst>
                  <a:ext uri="{0D108BD9-81ED-4DB2-BD59-A6C34878D82A}">
                    <a16:rowId xmlns:a16="http://schemas.microsoft.com/office/drawing/2014/main" val="4095375106"/>
                  </a:ext>
                </a:extLst>
              </a:tr>
              <a:tr h="992154">
                <a:tc>
                  <a:txBody>
                    <a:bodyPr/>
                    <a:lstStyle/>
                    <a:p>
                      <a:pPr algn="ctr">
                        <a:lnSpc>
                          <a:spcPct val="107000"/>
                        </a:lnSpc>
                        <a:spcAft>
                          <a:spcPts val="800"/>
                        </a:spcAft>
                      </a:pPr>
                      <a:r>
                        <a:rPr lang="en-IN" sz="1100" dirty="0">
                          <a:effectLst/>
                        </a:rPr>
                        <a:t>Plugins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0309" marR="30309" marT="30309" marB="30309" anchor="ctr"/>
                </a:tc>
                <a:tc>
                  <a:txBody>
                    <a:bodyPr/>
                    <a:lstStyle/>
                    <a:p>
                      <a:pPr>
                        <a:lnSpc>
                          <a:spcPct val="107000"/>
                        </a:lnSpc>
                        <a:spcAft>
                          <a:spcPts val="800"/>
                        </a:spcAft>
                      </a:pPr>
                      <a:r>
                        <a:rPr lang="en-IN" sz="1100">
                          <a:effectLst/>
                        </a:rPr>
                        <a:t>In Jenkins, Plugins plays an important role as we will be using plugins for most of the tasks, such as if we want to check out the Git repo, we need the GitHub plugin. These plugins are developed in Java which can be integrated with a number of plugins which generates web view in</a:t>
                      </a:r>
                      <a:r>
                        <a:rPr lang="en-IN" sz="1100" u="sng">
                          <a:effectLst/>
                          <a:hlinkClick r:id="rId2"/>
                        </a:rPr>
                        <a:t> JSP</a:t>
                      </a:r>
                      <a:r>
                        <a:rPr lang="en-IN" sz="1100">
                          <a:effectLst/>
                        </a:rPr>
                        <a:t> pages.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30309" marR="30309" marT="30309" marB="30309"/>
                </a:tc>
                <a:tc>
                  <a:txBody>
                    <a:bodyPr/>
                    <a:lstStyle/>
                    <a:p>
                      <a:pPr>
                        <a:lnSpc>
                          <a:spcPct val="107000"/>
                        </a:lnSpc>
                        <a:spcAft>
                          <a:spcPts val="800"/>
                        </a:spcAft>
                      </a:pPr>
                      <a:r>
                        <a:rPr lang="en-IN" sz="1100" dirty="0">
                          <a:effectLst/>
                        </a:rPr>
                        <a:t>In </a:t>
                      </a:r>
                      <a:r>
                        <a:rPr lang="en-IN" sz="1100" dirty="0" err="1">
                          <a:effectLst/>
                        </a:rPr>
                        <a:t>CircleCI</a:t>
                      </a:r>
                      <a:r>
                        <a:rPr lang="en-IN" sz="1100" dirty="0">
                          <a:effectLst/>
                        </a:rPr>
                        <a:t>, almost all core functionality is built-in, like checking out the source code from GitHub or Bitbucket, running jobs, storing artifacts, and parsing the output without any plugins. We can develop shell scripts to add any functionality as we required.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0309" marR="30309" marT="30309" marB="30309"/>
                </a:tc>
                <a:extLst>
                  <a:ext uri="{0D108BD9-81ED-4DB2-BD59-A6C34878D82A}">
                    <a16:rowId xmlns:a16="http://schemas.microsoft.com/office/drawing/2014/main" val="2090613404"/>
                  </a:ext>
                </a:extLst>
              </a:tr>
              <a:tr h="616957">
                <a:tc>
                  <a:txBody>
                    <a:bodyPr/>
                    <a:lstStyle/>
                    <a:p>
                      <a:pPr algn="ctr">
                        <a:lnSpc>
                          <a:spcPct val="107000"/>
                        </a:lnSpc>
                        <a:spcAft>
                          <a:spcPts val="800"/>
                        </a:spcAft>
                      </a:pPr>
                      <a:r>
                        <a:rPr lang="en-IN" sz="1100" dirty="0">
                          <a:effectLst/>
                        </a:rPr>
                        <a:t>Containers and Docker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0309" marR="30309" marT="30309" marB="30309" anchor="ctr"/>
                </a:tc>
                <a:tc>
                  <a:txBody>
                    <a:bodyPr/>
                    <a:lstStyle/>
                    <a:p>
                      <a:pPr>
                        <a:lnSpc>
                          <a:spcPct val="107000"/>
                        </a:lnSpc>
                        <a:spcAft>
                          <a:spcPts val="800"/>
                        </a:spcAft>
                      </a:pPr>
                      <a:r>
                        <a:rPr lang="en-IN" sz="1100">
                          <a:effectLst/>
                        </a:rPr>
                        <a:t>In Jenkins, we don’t have built-in support for Docker workflow; the user needs to install and make it available in the built environment.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30309" marR="30309" marT="30309" marB="30309"/>
                </a:tc>
                <a:tc>
                  <a:txBody>
                    <a:bodyPr/>
                    <a:lstStyle/>
                    <a:p>
                      <a:pPr>
                        <a:lnSpc>
                          <a:spcPct val="107000"/>
                        </a:lnSpc>
                        <a:spcAft>
                          <a:spcPts val="800"/>
                        </a:spcAft>
                      </a:pPr>
                      <a:r>
                        <a:rPr lang="en-IN" sz="1100">
                          <a:effectLst/>
                        </a:rPr>
                        <a:t>In CircleCI, we have built-in support for Docker in the workflow, which can be accessed by adding in the services section in the “circle.yaml” file.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30309" marR="30309" marT="30309" marB="30309"/>
                </a:tc>
                <a:extLst>
                  <a:ext uri="{0D108BD9-81ED-4DB2-BD59-A6C34878D82A}">
                    <a16:rowId xmlns:a16="http://schemas.microsoft.com/office/drawing/2014/main" val="2294163026"/>
                  </a:ext>
                </a:extLst>
              </a:tr>
              <a:tr h="616957">
                <a:tc>
                  <a:txBody>
                    <a:bodyPr/>
                    <a:lstStyle/>
                    <a:p>
                      <a:pPr algn="ctr">
                        <a:lnSpc>
                          <a:spcPct val="107000"/>
                        </a:lnSpc>
                        <a:spcAft>
                          <a:spcPts val="800"/>
                        </a:spcAft>
                      </a:pPr>
                      <a:r>
                        <a:rPr lang="en-IN" sz="1100" dirty="0">
                          <a:effectLst/>
                        </a:rPr>
                        <a:t>Parallelism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0309" marR="30309" marT="30309" marB="30309" anchor="ctr"/>
                </a:tc>
                <a:tc>
                  <a:txBody>
                    <a:bodyPr/>
                    <a:lstStyle/>
                    <a:p>
                      <a:pPr>
                        <a:lnSpc>
                          <a:spcPct val="107000"/>
                        </a:lnSpc>
                        <a:spcAft>
                          <a:spcPts val="800"/>
                        </a:spcAft>
                      </a:pPr>
                      <a:r>
                        <a:rPr lang="en-IN" sz="1100" dirty="0">
                          <a:effectLst/>
                        </a:rPr>
                        <a:t>In Jenkins, we can run multiple jobs or tests at a time using multi-threading, but it may cause issues related to database and file systems which will be difficult to debug.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0309" marR="30309" marT="30309" marB="30309"/>
                </a:tc>
                <a:tc>
                  <a:txBody>
                    <a:bodyPr/>
                    <a:lstStyle/>
                    <a:p>
                      <a:pPr>
                        <a:lnSpc>
                          <a:spcPct val="107000"/>
                        </a:lnSpc>
                        <a:spcAft>
                          <a:spcPts val="800"/>
                        </a:spcAft>
                      </a:pPr>
                      <a:r>
                        <a:rPr lang="en-IN" sz="1100">
                          <a:effectLst/>
                        </a:rPr>
                        <a:t>In CircleCI, It has the inbuilt facility to support parallelism, which can be done by changing project settings- using multiple containers at once.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30309" marR="30309" marT="30309" marB="30309"/>
                </a:tc>
                <a:extLst>
                  <a:ext uri="{0D108BD9-81ED-4DB2-BD59-A6C34878D82A}">
                    <a16:rowId xmlns:a16="http://schemas.microsoft.com/office/drawing/2014/main" val="3750722726"/>
                  </a:ext>
                </a:extLst>
              </a:tr>
              <a:tr h="429359">
                <a:tc>
                  <a:txBody>
                    <a:bodyPr/>
                    <a:lstStyle/>
                    <a:p>
                      <a:pPr algn="ctr">
                        <a:lnSpc>
                          <a:spcPct val="107000"/>
                        </a:lnSpc>
                        <a:spcAft>
                          <a:spcPts val="800"/>
                        </a:spcAft>
                      </a:pPr>
                      <a:r>
                        <a:rPr lang="en-IN" sz="1100" dirty="0">
                          <a:effectLst/>
                        </a:rPr>
                        <a:t>Environment Change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0309" marR="30309" marT="30309" marB="30309" anchor="ctr"/>
                </a:tc>
                <a:tc>
                  <a:txBody>
                    <a:bodyPr/>
                    <a:lstStyle/>
                    <a:p>
                      <a:pPr>
                        <a:lnSpc>
                          <a:spcPct val="107000"/>
                        </a:lnSpc>
                        <a:spcAft>
                          <a:spcPts val="800"/>
                        </a:spcAft>
                      </a:pPr>
                      <a:r>
                        <a:rPr lang="en-IN" sz="1100">
                          <a:effectLst/>
                        </a:rPr>
                        <a:t>In Jenkins, the environment will change with user permission and gives a warning if it changes.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30309" marR="30309" marT="30309" marB="30309"/>
                </a:tc>
                <a:tc>
                  <a:txBody>
                    <a:bodyPr/>
                    <a:lstStyle/>
                    <a:p>
                      <a:pPr>
                        <a:lnSpc>
                          <a:spcPct val="107000"/>
                        </a:lnSpc>
                        <a:spcAft>
                          <a:spcPts val="800"/>
                        </a:spcAft>
                      </a:pPr>
                      <a:r>
                        <a:rPr lang="en-IN" sz="1100" dirty="0">
                          <a:effectLst/>
                        </a:rPr>
                        <a:t>In </a:t>
                      </a:r>
                      <a:r>
                        <a:rPr lang="en-IN" sz="1100" dirty="0" err="1">
                          <a:effectLst/>
                        </a:rPr>
                        <a:t>CircleCI</a:t>
                      </a:r>
                      <a:r>
                        <a:rPr lang="en-IN" sz="1100" dirty="0">
                          <a:effectLst/>
                        </a:rPr>
                        <a:t>, the environment will change without any warning, which leads to debugging more number of days.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0309" marR="30309" marT="30309" marB="30309"/>
                </a:tc>
                <a:extLst>
                  <a:ext uri="{0D108BD9-81ED-4DB2-BD59-A6C34878D82A}">
                    <a16:rowId xmlns:a16="http://schemas.microsoft.com/office/drawing/2014/main" val="1196670463"/>
                  </a:ext>
                </a:extLst>
              </a:tr>
            </a:tbl>
          </a:graphicData>
        </a:graphic>
      </p:graphicFrame>
      <p:sp>
        <p:nvSpPr>
          <p:cNvPr id="5" name="Rectangle 1">
            <a:hlinkClick r:id="rId2"/>
            <a:extLst>
              <a:ext uri="{FF2B5EF4-FFF2-40B4-BE49-F238E27FC236}">
                <a16:creationId xmlns:a16="http://schemas.microsoft.com/office/drawing/2014/main" id="{109F6DD7-5D86-58D5-F2BC-A059F8B24CB7}"/>
              </a:ext>
            </a:extLst>
          </p:cNvPr>
          <p:cNvSpPr>
            <a:spLocks noChangeArrowheads="1"/>
          </p:cNvSpPr>
          <p:nvPr/>
        </p:nvSpPr>
        <p:spPr bwMode="auto">
          <a:xfrm>
            <a:off x="5859012" y="34290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703000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CBCF04-B34D-828C-F916-66EF4E6656C6}"/>
              </a:ext>
            </a:extLst>
          </p:cNvPr>
          <p:cNvSpPr txBox="1"/>
          <p:nvPr/>
        </p:nvSpPr>
        <p:spPr>
          <a:xfrm>
            <a:off x="144710" y="41945"/>
            <a:ext cx="11960604" cy="3693319"/>
          </a:xfrm>
          <a:prstGeom prst="rect">
            <a:avLst/>
          </a:prstGeom>
          <a:noFill/>
        </p:spPr>
        <p:txBody>
          <a:bodyPr wrap="square">
            <a:spAutoFit/>
          </a:bodyPr>
          <a:lstStyle/>
          <a:p>
            <a:r>
              <a:rPr lang="en-US" u="sng" dirty="0">
                <a:solidFill>
                  <a:srgbClr val="FF0000"/>
                </a:solidFill>
              </a:rPr>
              <a:t>Using the shell</a:t>
            </a:r>
          </a:p>
          <a:p>
            <a:endParaRPr lang="en-US" u="sng" dirty="0">
              <a:solidFill>
                <a:srgbClr val="FF0000"/>
              </a:solidFill>
            </a:endParaRPr>
          </a:p>
          <a:p>
            <a:pPr marL="342900" indent="-342900">
              <a:buFont typeface="+mj-lt"/>
              <a:buAutoNum type="arabicPeriod"/>
            </a:pPr>
            <a:r>
              <a:rPr lang="en-US" dirty="0" err="1"/>
              <a:t>CircleCI</a:t>
            </a:r>
            <a:r>
              <a:rPr lang="en-US" dirty="0"/>
              <a:t> provides an on-demand shell to run commands. In this first example, you will set up a build and execute a shell command.</a:t>
            </a:r>
          </a:p>
          <a:p>
            <a:pPr marL="342900" indent="-342900">
              <a:buFont typeface="+mj-lt"/>
              <a:buAutoNum type="arabicPeriod"/>
            </a:pPr>
            <a:endParaRPr lang="en-US" dirty="0"/>
          </a:p>
          <a:p>
            <a:pPr marL="342900" indent="-342900">
              <a:buFont typeface="+mj-lt"/>
              <a:buAutoNum type="arabicPeriod"/>
            </a:pPr>
            <a:r>
              <a:rPr lang="en-US" dirty="0"/>
              <a:t>If you have not done so already, sign up with </a:t>
            </a:r>
            <a:r>
              <a:rPr lang="en-US" dirty="0" err="1"/>
              <a:t>CircleCI</a:t>
            </a:r>
            <a:r>
              <a:rPr lang="en-US" dirty="0"/>
              <a:t> and select your Version Control System (VCS). You can also sign up with email.</a:t>
            </a:r>
          </a:p>
          <a:p>
            <a:pPr marL="342900" indent="-342900">
              <a:buFont typeface="+mj-lt"/>
              <a:buAutoNum type="arabicPeriod"/>
            </a:pPr>
            <a:endParaRPr lang="en-US" dirty="0"/>
          </a:p>
          <a:p>
            <a:pPr marL="342900" indent="-342900">
              <a:buFont typeface="+mj-lt"/>
              <a:buAutoNum type="arabicPeriod"/>
            </a:pPr>
            <a:r>
              <a:rPr lang="en-US" dirty="0"/>
              <a:t>Create a .</a:t>
            </a:r>
            <a:r>
              <a:rPr lang="en-US" dirty="0" err="1"/>
              <a:t>circleci</a:t>
            </a:r>
            <a:r>
              <a:rPr lang="en-US" dirty="0"/>
              <a:t> folder at the root of your project. Make sure the folder starts with a period so that </a:t>
            </a:r>
            <a:r>
              <a:rPr lang="en-US" dirty="0" err="1"/>
              <a:t>CircleCI</a:t>
            </a:r>
            <a:r>
              <a:rPr lang="en-US" dirty="0"/>
              <a:t> can identify it.</a:t>
            </a:r>
          </a:p>
          <a:p>
            <a:pPr marL="342900" indent="-342900">
              <a:buFont typeface="+mj-lt"/>
              <a:buAutoNum type="arabicPeriod"/>
            </a:pPr>
            <a:endParaRPr lang="en-US" dirty="0"/>
          </a:p>
          <a:p>
            <a:pPr marL="342900" indent="-342900">
              <a:buFont typeface="+mj-lt"/>
              <a:buAutoNum type="arabicPeriod"/>
            </a:pPr>
            <a:r>
              <a:rPr lang="en-US" dirty="0"/>
              <a:t>Create a </a:t>
            </a:r>
            <a:r>
              <a:rPr lang="en-US" dirty="0" err="1"/>
              <a:t>config.yml</a:t>
            </a:r>
            <a:r>
              <a:rPr lang="en-US" dirty="0"/>
              <a:t> file inside the .</a:t>
            </a:r>
            <a:r>
              <a:rPr lang="en-US" dirty="0" err="1"/>
              <a:t>circleci</a:t>
            </a:r>
            <a:r>
              <a:rPr lang="en-US" dirty="0"/>
              <a:t> folder and paste the following code:</a:t>
            </a:r>
          </a:p>
          <a:p>
            <a:pPr marL="342900" indent="-342900">
              <a:buFont typeface="+mj-lt"/>
              <a:buAutoNum type="arabicPeriod"/>
            </a:pPr>
            <a:endParaRPr lang="en-IN" dirty="0"/>
          </a:p>
        </p:txBody>
      </p:sp>
      <p:sp>
        <p:nvSpPr>
          <p:cNvPr id="5" name="TextBox 4">
            <a:extLst>
              <a:ext uri="{FF2B5EF4-FFF2-40B4-BE49-F238E27FC236}">
                <a16:creationId xmlns:a16="http://schemas.microsoft.com/office/drawing/2014/main" id="{F59197C6-5185-E6B6-AACD-7CF2866F263F}"/>
              </a:ext>
            </a:extLst>
          </p:cNvPr>
          <p:cNvSpPr txBox="1"/>
          <p:nvPr/>
        </p:nvSpPr>
        <p:spPr>
          <a:xfrm>
            <a:off x="2032233" y="3530846"/>
            <a:ext cx="6094602" cy="3139321"/>
          </a:xfrm>
          <a:prstGeom prst="rect">
            <a:avLst/>
          </a:prstGeom>
          <a:noFill/>
        </p:spPr>
        <p:txBody>
          <a:bodyPr wrap="square">
            <a:spAutoFit/>
          </a:bodyPr>
          <a:lstStyle/>
          <a:p>
            <a:r>
              <a:rPr lang="en-US" dirty="0"/>
              <a:t>version: 2.1</a:t>
            </a:r>
          </a:p>
          <a:p>
            <a:r>
              <a:rPr lang="en-US" dirty="0"/>
              <a:t>jobs:</a:t>
            </a:r>
          </a:p>
          <a:p>
            <a:r>
              <a:rPr lang="en-US" dirty="0"/>
              <a:t>  build:</a:t>
            </a:r>
          </a:p>
          <a:p>
            <a:r>
              <a:rPr lang="en-US" dirty="0"/>
              <a:t>    docker:</a:t>
            </a:r>
          </a:p>
          <a:p>
            <a:r>
              <a:rPr lang="en-US" dirty="0"/>
              <a:t>      - image: alpine:3.15</a:t>
            </a:r>
          </a:p>
          <a:p>
            <a:r>
              <a:rPr lang="en-US" dirty="0"/>
              <a:t>    steps:</a:t>
            </a:r>
          </a:p>
          <a:p>
            <a:r>
              <a:rPr lang="en-US" dirty="0"/>
              <a:t>      - run:</a:t>
            </a:r>
          </a:p>
          <a:p>
            <a:r>
              <a:rPr lang="en-US" dirty="0"/>
              <a:t>          name: The First Step</a:t>
            </a:r>
          </a:p>
          <a:p>
            <a:r>
              <a:rPr lang="en-US" dirty="0"/>
              <a:t>          command: |</a:t>
            </a:r>
          </a:p>
          <a:p>
            <a:r>
              <a:rPr lang="en-US" dirty="0"/>
              <a:t>            echo 'Hello World!'</a:t>
            </a:r>
          </a:p>
          <a:p>
            <a:r>
              <a:rPr lang="en-US" dirty="0"/>
              <a:t>            echo 'This is the delivery pipeline'</a:t>
            </a:r>
            <a:endParaRPr lang="en-IN" dirty="0"/>
          </a:p>
        </p:txBody>
      </p:sp>
    </p:spTree>
    <p:extLst>
      <p:ext uri="{BB962C8B-B14F-4D97-AF65-F5344CB8AC3E}">
        <p14:creationId xmlns:p14="http://schemas.microsoft.com/office/powerpoint/2010/main" val="2076573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B6A739-BC09-8CA6-399E-D16DFC211516}"/>
              </a:ext>
            </a:extLst>
          </p:cNvPr>
          <p:cNvSpPr>
            <a:spLocks noChangeArrowheads="1"/>
          </p:cNvSpPr>
          <p:nvPr/>
        </p:nvSpPr>
        <p:spPr bwMode="auto">
          <a:xfrm rot="10800000" flipV="1">
            <a:off x="100668" y="91937"/>
            <a:ext cx="12091332" cy="4803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0" i="0" u="none" strike="noStrike" cap="none" normalizeH="0" baseline="0" dirty="0">
                <a:ln>
                  <a:noFill/>
                </a:ln>
                <a:effectLst/>
                <a:latin typeface="Roboto" panose="02000000000000000000" pitchFamily="2" charset="0"/>
              </a:rPr>
              <a:t>The following commentary describes what occurs in each line of the sample code: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effectLst/>
                <a:latin typeface="Roboto" panose="02000000000000000000" pitchFamily="2" charset="0"/>
              </a:rPr>
              <a:t>Line 1:</a:t>
            </a:r>
            <a:r>
              <a:rPr kumimoji="0" lang="en-US" altLang="en-US" sz="1600" b="0" i="0" u="none" strike="noStrike" cap="none" normalizeH="0" baseline="0" dirty="0">
                <a:ln>
                  <a:noFill/>
                </a:ln>
                <a:effectLst/>
                <a:latin typeface="Roboto" panose="02000000000000000000" pitchFamily="2" charset="0"/>
              </a:rPr>
              <a:t> This indicates the version of the </a:t>
            </a:r>
            <a:r>
              <a:rPr kumimoji="0" lang="en-US" altLang="en-US" sz="1600" b="0" i="0" u="none" strike="noStrike" cap="none" normalizeH="0" baseline="0" dirty="0" err="1">
                <a:ln>
                  <a:noFill/>
                </a:ln>
                <a:effectLst/>
                <a:latin typeface="Roboto" panose="02000000000000000000" pitchFamily="2" charset="0"/>
              </a:rPr>
              <a:t>CircleCI</a:t>
            </a:r>
            <a:r>
              <a:rPr kumimoji="0" lang="en-US" altLang="en-US" sz="1600" b="0" i="0" u="none" strike="noStrike" cap="none" normalizeH="0" baseline="0" dirty="0">
                <a:ln>
                  <a:noFill/>
                </a:ln>
                <a:effectLst/>
                <a:latin typeface="Roboto" panose="02000000000000000000" pitchFamily="2" charset="0"/>
              </a:rPr>
              <a:t> platform you are using. </a:t>
            </a:r>
            <a:r>
              <a:rPr kumimoji="0" lang="en-US" altLang="en-US" sz="1600" b="0" i="0" u="none" strike="noStrike" cap="none" normalizeH="0" baseline="0" dirty="0">
                <a:ln>
                  <a:noFill/>
                </a:ln>
                <a:effectLst/>
                <a:latin typeface="Menlo"/>
              </a:rPr>
              <a:t>2.1</a:t>
            </a:r>
            <a:r>
              <a:rPr kumimoji="0" lang="en-US" altLang="en-US" sz="1600" b="0" i="0" u="none" strike="noStrike" cap="none" normalizeH="0" baseline="0" dirty="0">
                <a:ln>
                  <a:noFill/>
                </a:ln>
                <a:effectLst/>
                <a:latin typeface="Roboto" panose="02000000000000000000" pitchFamily="2" charset="0"/>
              </a:rPr>
              <a:t> is the most recent version.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effectLst/>
                <a:latin typeface="Roboto" panose="02000000000000000000" pitchFamily="2" charset="0"/>
              </a:rPr>
              <a:t>Line 2:</a:t>
            </a:r>
            <a:r>
              <a:rPr kumimoji="0" lang="en-US" altLang="en-US" sz="1600" b="0" i="0" u="none" strike="noStrike" cap="none" normalizeH="0" baseline="0" dirty="0">
                <a:ln>
                  <a:noFill/>
                </a:ln>
                <a:effectLst/>
                <a:latin typeface="Roboto" panose="02000000000000000000" pitchFamily="2" charset="0"/>
              </a:rPr>
              <a:t> The </a:t>
            </a:r>
            <a:r>
              <a:rPr kumimoji="0" lang="en-US" altLang="en-US" sz="1600" b="0" i="0" u="none" strike="noStrike" cap="none" normalizeH="0" baseline="0" dirty="0">
                <a:ln>
                  <a:noFill/>
                </a:ln>
                <a:effectLst/>
                <a:latin typeface="Menlo"/>
              </a:rPr>
              <a:t>jobs</a:t>
            </a:r>
            <a:r>
              <a:rPr kumimoji="0" lang="en-US" altLang="en-US" sz="1600" b="0" i="0" u="none" strike="noStrike" cap="none" normalizeH="0" baseline="0" dirty="0">
                <a:ln>
                  <a:noFill/>
                </a:ln>
                <a:effectLst/>
                <a:latin typeface="Roboto" panose="02000000000000000000" pitchFamily="2" charset="0"/>
              </a:rPr>
              <a:t> level contains a collection of children, representing your jobs. You specify the names for these jobs, for example, </a:t>
            </a:r>
            <a:r>
              <a:rPr kumimoji="0" lang="en-US" altLang="en-US" sz="1600" b="0" i="1" u="none" strike="noStrike" cap="none" normalizeH="0" baseline="0" dirty="0">
                <a:ln>
                  <a:noFill/>
                </a:ln>
                <a:effectLst/>
                <a:latin typeface="Roboto" panose="02000000000000000000" pitchFamily="2" charset="0"/>
              </a:rPr>
              <a:t>build</a:t>
            </a:r>
            <a:r>
              <a:rPr kumimoji="0" lang="en-US" altLang="en-US" sz="1600" b="0" i="0" u="none" strike="noStrike" cap="none" normalizeH="0" baseline="0" dirty="0">
                <a:ln>
                  <a:noFill/>
                </a:ln>
                <a:effectLst/>
                <a:latin typeface="Roboto" panose="02000000000000000000" pitchFamily="2" charset="0"/>
              </a:rPr>
              <a:t>, </a:t>
            </a:r>
            <a:r>
              <a:rPr kumimoji="0" lang="en-US" altLang="en-US" sz="1600" b="0" i="1" u="none" strike="noStrike" cap="none" normalizeH="0" baseline="0" dirty="0">
                <a:ln>
                  <a:noFill/>
                </a:ln>
                <a:effectLst/>
                <a:latin typeface="Roboto" panose="02000000000000000000" pitchFamily="2" charset="0"/>
              </a:rPr>
              <a:t>test</a:t>
            </a:r>
            <a:r>
              <a:rPr kumimoji="0" lang="en-US" altLang="en-US" sz="1600" b="0" i="0" u="none" strike="noStrike" cap="none" normalizeH="0" baseline="0" dirty="0">
                <a:ln>
                  <a:noFill/>
                </a:ln>
                <a:effectLst/>
                <a:latin typeface="Roboto" panose="02000000000000000000" pitchFamily="2" charset="0"/>
              </a:rPr>
              <a:t>, </a:t>
            </a:r>
            <a:r>
              <a:rPr kumimoji="0" lang="en-US" altLang="en-US" sz="1600" b="0" i="1" u="none" strike="noStrike" cap="none" normalizeH="0" baseline="0" dirty="0">
                <a:ln>
                  <a:noFill/>
                </a:ln>
                <a:effectLst/>
                <a:latin typeface="Roboto" panose="02000000000000000000" pitchFamily="2" charset="0"/>
              </a:rPr>
              <a:t>deploy</a:t>
            </a:r>
            <a:r>
              <a:rPr kumimoji="0" lang="en-US" altLang="en-US" sz="1600" b="0" i="0" u="none" strike="noStrike" cap="none" normalizeH="0" baseline="0" dirty="0">
                <a:ln>
                  <a:noFill/>
                </a:ln>
                <a:effectLst/>
                <a:latin typeface="Roboto" panose="02000000000000000000" pitchFamily="2"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effectLst/>
                <a:latin typeface="Roboto" panose="02000000000000000000" pitchFamily="2" charset="0"/>
              </a:rPr>
              <a:t>Line 3:</a:t>
            </a:r>
            <a:r>
              <a:rPr kumimoji="0" lang="en-US" altLang="en-US" sz="1600" b="0" i="0" u="none" strike="noStrike" cap="none" normalizeH="0" baseline="0" dirty="0">
                <a:ln>
                  <a:noFill/>
                </a:ln>
                <a:effectLst/>
                <a:latin typeface="Roboto" panose="02000000000000000000" pitchFamily="2" charset="0"/>
              </a:rPr>
              <a:t> </a:t>
            </a:r>
            <a:r>
              <a:rPr kumimoji="0" lang="en-US" altLang="en-US" sz="1600" b="0" i="0" u="none" strike="noStrike" cap="none" normalizeH="0" baseline="0" dirty="0">
                <a:ln>
                  <a:noFill/>
                </a:ln>
                <a:effectLst/>
                <a:latin typeface="Menlo"/>
              </a:rPr>
              <a:t>build</a:t>
            </a:r>
            <a:r>
              <a:rPr kumimoji="0" lang="en-US" altLang="en-US" sz="1600" b="0" i="0" u="none" strike="noStrike" cap="none" normalizeH="0" baseline="0" dirty="0">
                <a:ln>
                  <a:noFill/>
                </a:ln>
                <a:effectLst/>
                <a:latin typeface="Roboto" panose="02000000000000000000" pitchFamily="2" charset="0"/>
              </a:rPr>
              <a:t> is the first child in the </a:t>
            </a:r>
            <a:r>
              <a:rPr kumimoji="0" lang="en-US" altLang="en-US" sz="1600" b="0" i="0" u="none" strike="noStrike" cap="none" normalizeH="0" baseline="0" dirty="0">
                <a:ln>
                  <a:noFill/>
                </a:ln>
                <a:effectLst/>
                <a:latin typeface="Menlo"/>
              </a:rPr>
              <a:t>jobs</a:t>
            </a:r>
            <a:r>
              <a:rPr kumimoji="0" lang="en-US" altLang="en-US" sz="1600" b="0" i="0" u="none" strike="noStrike" cap="none" normalizeH="0" baseline="0" dirty="0">
                <a:ln>
                  <a:noFill/>
                </a:ln>
                <a:effectLst/>
                <a:latin typeface="Roboto" panose="02000000000000000000" pitchFamily="2" charset="0"/>
              </a:rPr>
              <a:t> collection. In this example, </a:t>
            </a:r>
            <a:r>
              <a:rPr kumimoji="0" lang="en-US" altLang="en-US" sz="1600" b="0" i="0" u="none" strike="noStrike" cap="none" normalizeH="0" baseline="0" dirty="0">
                <a:ln>
                  <a:noFill/>
                </a:ln>
                <a:effectLst/>
                <a:latin typeface="Menlo"/>
              </a:rPr>
              <a:t>build</a:t>
            </a:r>
            <a:r>
              <a:rPr kumimoji="0" lang="en-US" altLang="en-US" sz="1600" b="0" i="0" u="none" strike="noStrike" cap="none" normalizeH="0" baseline="0" dirty="0">
                <a:ln>
                  <a:noFill/>
                </a:ln>
                <a:effectLst/>
                <a:latin typeface="Roboto" panose="02000000000000000000" pitchFamily="2" charset="0"/>
              </a:rPr>
              <a:t> is also the only job.</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effectLst/>
                <a:latin typeface="Roboto" panose="02000000000000000000" pitchFamily="2" charset="0"/>
              </a:rPr>
              <a:t>Line 4:</a:t>
            </a:r>
            <a:r>
              <a:rPr kumimoji="0" lang="en-US" altLang="en-US" sz="1600" b="0" i="0" u="none" strike="noStrike" cap="none" normalizeH="0" baseline="0" dirty="0">
                <a:ln>
                  <a:noFill/>
                </a:ln>
                <a:effectLst/>
                <a:latin typeface="Roboto" panose="02000000000000000000" pitchFamily="2" charset="0"/>
              </a:rPr>
              <a:t> This specifies that you are using a Docker image for the container where your job’s commands are run.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effectLst/>
                <a:latin typeface="Roboto" panose="02000000000000000000" pitchFamily="2" charset="0"/>
              </a:rPr>
              <a:t>Line 5:</a:t>
            </a:r>
            <a:r>
              <a:rPr kumimoji="0" lang="en-US" altLang="en-US" sz="1600" b="0" i="0" u="none" strike="noStrike" cap="none" normalizeH="0" baseline="0" dirty="0">
                <a:ln>
                  <a:noFill/>
                </a:ln>
                <a:effectLst/>
                <a:latin typeface="Roboto" panose="02000000000000000000" pitchFamily="2" charset="0"/>
              </a:rPr>
              <a:t> This is the Docker image. The example shows </a:t>
            </a:r>
            <a:r>
              <a:rPr kumimoji="0" lang="en-US" altLang="en-US" sz="1600" b="0" i="0" u="none" strike="noStrike" cap="none" normalizeH="0" baseline="0" dirty="0">
                <a:ln>
                  <a:noFill/>
                </a:ln>
                <a:effectLst/>
                <a:latin typeface="Menlo"/>
              </a:rPr>
              <a:t>alpine:3.15</a:t>
            </a:r>
            <a:r>
              <a:rPr kumimoji="0" lang="en-US" altLang="en-US" sz="1600" b="0" i="0" u="none" strike="noStrike" cap="none" normalizeH="0" baseline="0" dirty="0">
                <a:ln>
                  <a:noFill/>
                </a:ln>
                <a:effectLst/>
                <a:latin typeface="Roboto" panose="02000000000000000000" pitchFamily="2" charset="0"/>
              </a:rPr>
              <a:t>, a minimal image based on Alpine Linux.</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effectLst/>
                <a:latin typeface="Roboto" panose="02000000000000000000" pitchFamily="2" charset="0"/>
              </a:rPr>
              <a:t>Line 6:</a:t>
            </a:r>
            <a:r>
              <a:rPr kumimoji="0" lang="en-US" altLang="en-US" sz="1600" b="0" i="0" u="none" strike="noStrike" cap="none" normalizeH="0" baseline="0" dirty="0">
                <a:ln>
                  <a:noFill/>
                </a:ln>
                <a:effectLst/>
                <a:latin typeface="Roboto" panose="02000000000000000000" pitchFamily="2" charset="0"/>
              </a:rPr>
              <a:t> The </a:t>
            </a:r>
            <a:r>
              <a:rPr kumimoji="0" lang="en-US" altLang="en-US" sz="1600" b="0" i="0" u="none" strike="noStrike" cap="none" normalizeH="0" baseline="0" dirty="0">
                <a:ln>
                  <a:noFill/>
                </a:ln>
                <a:effectLst/>
                <a:latin typeface="Menlo"/>
              </a:rPr>
              <a:t>steps</a:t>
            </a:r>
            <a:r>
              <a:rPr kumimoji="0" lang="en-US" altLang="en-US" sz="1600" b="0" i="0" u="none" strike="noStrike" cap="none" normalizeH="0" baseline="0" dirty="0">
                <a:ln>
                  <a:noFill/>
                </a:ln>
                <a:effectLst/>
                <a:latin typeface="Roboto" panose="02000000000000000000" pitchFamily="2" charset="0"/>
              </a:rPr>
              <a:t> collection is a list of </a:t>
            </a:r>
            <a:r>
              <a:rPr kumimoji="0" lang="en-US" altLang="en-US" sz="1600" b="0" i="0" u="none" strike="noStrike" cap="none" normalizeH="0" baseline="0" dirty="0">
                <a:ln>
                  <a:noFill/>
                </a:ln>
                <a:effectLst/>
                <a:latin typeface="Menlo"/>
              </a:rPr>
              <a:t>run</a:t>
            </a:r>
            <a:r>
              <a:rPr kumimoji="0" lang="en-US" altLang="en-US" sz="1600" b="0" i="0" u="none" strike="noStrike" cap="none" normalizeH="0" baseline="0" dirty="0">
                <a:ln>
                  <a:noFill/>
                </a:ln>
                <a:effectLst/>
                <a:latin typeface="Roboto" panose="02000000000000000000" pitchFamily="2" charset="0"/>
              </a:rPr>
              <a:t> directives.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effectLst/>
                <a:latin typeface="Roboto" panose="02000000000000000000" pitchFamily="2" charset="0"/>
              </a:rPr>
              <a:t>Line 7:</a:t>
            </a:r>
            <a:r>
              <a:rPr kumimoji="0" lang="en-US" altLang="en-US" sz="1600" b="0" i="0" u="none" strike="noStrike" cap="none" normalizeH="0" baseline="0" dirty="0">
                <a:ln>
                  <a:noFill/>
                </a:ln>
                <a:effectLst/>
                <a:latin typeface="Roboto" panose="02000000000000000000" pitchFamily="2" charset="0"/>
              </a:rPr>
              <a:t> Each </a:t>
            </a:r>
            <a:r>
              <a:rPr kumimoji="0" lang="en-US" altLang="en-US" sz="1600" b="0" i="0" u="none" strike="noStrike" cap="none" normalizeH="0" baseline="0" dirty="0">
                <a:ln>
                  <a:noFill/>
                </a:ln>
                <a:effectLst/>
                <a:latin typeface="Menlo"/>
              </a:rPr>
              <a:t>run</a:t>
            </a:r>
            <a:r>
              <a:rPr kumimoji="0" lang="en-US" altLang="en-US" sz="1600" b="0" i="0" u="none" strike="noStrike" cap="none" normalizeH="0" baseline="0" dirty="0">
                <a:ln>
                  <a:noFill/>
                </a:ln>
                <a:effectLst/>
                <a:latin typeface="Roboto" panose="02000000000000000000" pitchFamily="2" charset="0"/>
              </a:rPr>
              <a:t> directive is executed in the order in which it is declared.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effectLst/>
                <a:latin typeface="Roboto" panose="02000000000000000000" pitchFamily="2" charset="0"/>
              </a:rPr>
              <a:t>Line 8:</a:t>
            </a:r>
            <a:r>
              <a:rPr kumimoji="0" lang="en-US" altLang="en-US" sz="1600" b="0" i="0" u="none" strike="noStrike" cap="none" normalizeH="0" baseline="0" dirty="0">
                <a:ln>
                  <a:noFill/>
                </a:ln>
                <a:effectLst/>
                <a:latin typeface="Roboto" panose="02000000000000000000" pitchFamily="2" charset="0"/>
              </a:rPr>
              <a:t> The </a:t>
            </a:r>
            <a:r>
              <a:rPr kumimoji="0" lang="en-US" altLang="en-US" sz="1600" b="0" i="0" u="none" strike="noStrike" cap="none" normalizeH="0" baseline="0" dirty="0">
                <a:ln>
                  <a:noFill/>
                </a:ln>
                <a:effectLst/>
                <a:latin typeface="Menlo"/>
              </a:rPr>
              <a:t>name</a:t>
            </a:r>
            <a:r>
              <a:rPr kumimoji="0" lang="en-US" altLang="en-US" sz="1600" b="0" i="0" u="none" strike="noStrike" cap="none" normalizeH="0" baseline="0" dirty="0">
                <a:ln>
                  <a:noFill/>
                </a:ln>
                <a:effectLst/>
                <a:latin typeface="Roboto" panose="02000000000000000000" pitchFamily="2" charset="0"/>
              </a:rPr>
              <a:t> attribute provides useful information when returning warnings, errors, and output. The </a:t>
            </a:r>
            <a:r>
              <a:rPr kumimoji="0" lang="en-US" altLang="en-US" sz="1600" b="0" i="0" u="none" strike="noStrike" cap="none" normalizeH="0" baseline="0" dirty="0">
                <a:ln>
                  <a:noFill/>
                </a:ln>
                <a:effectLst/>
                <a:latin typeface="Menlo"/>
              </a:rPr>
              <a:t>name</a:t>
            </a:r>
            <a:r>
              <a:rPr kumimoji="0" lang="en-US" altLang="en-US" sz="1600" b="0" i="0" u="none" strike="noStrike" cap="none" normalizeH="0" baseline="0" dirty="0">
                <a:ln>
                  <a:noFill/>
                </a:ln>
                <a:effectLst/>
                <a:latin typeface="Roboto" panose="02000000000000000000" pitchFamily="2" charset="0"/>
              </a:rPr>
              <a:t> should be meaningful to you as an action within your build process.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effectLst/>
                <a:latin typeface="Roboto" panose="02000000000000000000" pitchFamily="2" charset="0"/>
              </a:rPr>
              <a:t>Line 9:</a:t>
            </a:r>
            <a:r>
              <a:rPr kumimoji="0" lang="en-US" altLang="en-US" sz="1600" b="0" i="0" u="none" strike="noStrike" cap="none" normalizeH="0" baseline="0" dirty="0">
                <a:ln>
                  <a:noFill/>
                </a:ln>
                <a:effectLst/>
                <a:latin typeface="Roboto" panose="02000000000000000000" pitchFamily="2" charset="0"/>
              </a:rPr>
              <a:t> The </a:t>
            </a:r>
            <a:r>
              <a:rPr kumimoji="0" lang="en-US" altLang="en-US" sz="1600" b="0" i="0" u="none" strike="noStrike" cap="none" normalizeH="0" baseline="0" dirty="0">
                <a:ln>
                  <a:noFill/>
                </a:ln>
                <a:effectLst/>
                <a:latin typeface="Menlo"/>
              </a:rPr>
              <a:t>command</a:t>
            </a:r>
            <a:r>
              <a:rPr kumimoji="0" lang="en-US" altLang="en-US" sz="1600" b="0" i="0" u="none" strike="noStrike" cap="none" normalizeH="0" baseline="0" dirty="0">
                <a:ln>
                  <a:noFill/>
                </a:ln>
                <a:effectLst/>
                <a:latin typeface="Roboto" panose="02000000000000000000" pitchFamily="2" charset="0"/>
              </a:rPr>
              <a:t> attribute is a list of shell commands that you want to execute. The initial pipe, </a:t>
            </a:r>
            <a:r>
              <a:rPr kumimoji="0" lang="en-US" altLang="en-US" sz="1600" b="0" i="0" u="none" strike="noStrike" cap="none" normalizeH="0" baseline="0" dirty="0">
                <a:ln>
                  <a:noFill/>
                </a:ln>
                <a:effectLst/>
                <a:latin typeface="Menlo"/>
              </a:rPr>
              <a:t>|</a:t>
            </a:r>
            <a:r>
              <a:rPr kumimoji="0" lang="en-US" altLang="en-US" sz="1600" b="0" i="0" u="none" strike="noStrike" cap="none" normalizeH="0" baseline="0" dirty="0">
                <a:ln>
                  <a:noFill/>
                </a:ln>
                <a:effectLst/>
                <a:latin typeface="Roboto" panose="02000000000000000000" pitchFamily="2" charset="0"/>
              </a:rPr>
              <a:t>, indicates there will be multiple lines of shell commands.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effectLst/>
                <a:latin typeface="Roboto" panose="02000000000000000000" pitchFamily="2" charset="0"/>
              </a:rPr>
              <a:t>Line 10:</a:t>
            </a:r>
            <a:r>
              <a:rPr kumimoji="0" lang="en-US" altLang="en-US" sz="1600" b="0" i="0" u="none" strike="noStrike" cap="none" normalizeH="0" baseline="0" dirty="0">
                <a:ln>
                  <a:noFill/>
                </a:ln>
                <a:effectLst/>
                <a:latin typeface="Roboto" panose="02000000000000000000" pitchFamily="2" charset="0"/>
              </a:rPr>
              <a:t> Prints </a:t>
            </a:r>
            <a:r>
              <a:rPr kumimoji="0" lang="en-US" altLang="en-US" sz="1600" b="0" i="0" u="none" strike="noStrike" cap="none" normalizeH="0" baseline="0" dirty="0">
                <a:ln>
                  <a:noFill/>
                </a:ln>
                <a:effectLst/>
                <a:latin typeface="Menlo"/>
              </a:rPr>
              <a:t>Hello World!</a:t>
            </a:r>
            <a:r>
              <a:rPr kumimoji="0" lang="en-US" altLang="en-US" sz="1600" b="0" i="0" u="none" strike="noStrike" cap="none" normalizeH="0" baseline="0" dirty="0">
                <a:ln>
                  <a:noFill/>
                </a:ln>
                <a:effectLst/>
                <a:latin typeface="Roboto" panose="02000000000000000000" pitchFamily="2" charset="0"/>
              </a:rPr>
              <a:t> in your build shell.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effectLst/>
                <a:latin typeface="Roboto" panose="02000000000000000000" pitchFamily="2" charset="0"/>
              </a:rPr>
              <a:t>Line 11:</a:t>
            </a:r>
            <a:r>
              <a:rPr kumimoji="0" lang="en-US" altLang="en-US" sz="1600" b="0" i="0" u="none" strike="noStrike" cap="none" normalizeH="0" baseline="0" dirty="0">
                <a:ln>
                  <a:noFill/>
                </a:ln>
                <a:effectLst/>
                <a:latin typeface="Roboto" panose="02000000000000000000" pitchFamily="2" charset="0"/>
              </a:rPr>
              <a:t> Prints </a:t>
            </a:r>
            <a:r>
              <a:rPr kumimoji="0" lang="en-US" altLang="en-US" sz="1600" b="0" i="0" u="none" strike="noStrike" cap="none" normalizeH="0" baseline="0" dirty="0">
                <a:ln>
                  <a:noFill/>
                </a:ln>
                <a:effectLst/>
                <a:latin typeface="Menlo"/>
              </a:rPr>
              <a:t>This is the delivery pipeline</a:t>
            </a:r>
            <a:r>
              <a:rPr kumimoji="0" lang="en-US" altLang="en-US" sz="1600" b="0" i="0" u="none" strike="noStrike" cap="none" normalizeH="0" baseline="0" dirty="0">
                <a:ln>
                  <a:noFill/>
                </a:ln>
                <a:effectLst/>
                <a:latin typeface="Roboto" panose="02000000000000000000" pitchFamily="2"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0" i="0" u="none" strike="noStrike" cap="none" normalizeH="0" baseline="0" dirty="0">
                <a:ln>
                  <a:noFill/>
                </a:ln>
                <a:effectLst/>
                <a:latin typeface="Roboto" panose="02000000000000000000" pitchFamily="2" charset="0"/>
              </a:rPr>
              <a:t>Commit your </a:t>
            </a:r>
            <a:r>
              <a:rPr kumimoji="0" lang="en-US" altLang="en-US" sz="1600" b="0" i="0" u="none" strike="noStrike" cap="none" normalizeH="0" baseline="0" dirty="0" err="1">
                <a:ln>
                  <a:noFill/>
                </a:ln>
                <a:effectLst/>
                <a:latin typeface="Menlo"/>
              </a:rPr>
              <a:t>config.yml</a:t>
            </a:r>
            <a:r>
              <a:rPr kumimoji="0" lang="en-US" altLang="en-US" sz="1600" b="0" i="0" u="none" strike="noStrike" cap="none" normalizeH="0" baseline="0" dirty="0">
                <a:ln>
                  <a:noFill/>
                </a:ln>
                <a:effectLst/>
                <a:latin typeface="Roboto" panose="02000000000000000000" pitchFamily="2" charset="0"/>
              </a:rPr>
              <a:t> file (and push, if you are working remotely).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0" i="0" u="none" strike="noStrike" cap="none" normalizeH="0" baseline="0" dirty="0">
                <a:ln>
                  <a:noFill/>
                </a:ln>
                <a:effectLst/>
                <a:latin typeface="Roboto" panose="02000000000000000000" pitchFamily="2" charset="0"/>
              </a:rPr>
              <a:t>On the Projects page in </a:t>
            </a:r>
            <a:r>
              <a:rPr kumimoji="0" lang="en-US" altLang="en-US" sz="1600" b="0" i="0" u="none" strike="noStrike" cap="none" normalizeH="0" baseline="0" dirty="0" err="1">
                <a:ln>
                  <a:noFill/>
                </a:ln>
                <a:effectLst/>
                <a:latin typeface="Roboto" panose="02000000000000000000" pitchFamily="2" charset="0"/>
              </a:rPr>
              <a:t>CircleCI</a:t>
            </a:r>
            <a:r>
              <a:rPr kumimoji="0" lang="en-US" altLang="en-US" sz="1600" b="0" i="0" u="none" strike="noStrike" cap="none" normalizeH="0" baseline="0" dirty="0">
                <a:ln>
                  <a:noFill/>
                </a:ln>
                <a:effectLst/>
                <a:latin typeface="Roboto" panose="02000000000000000000" pitchFamily="2" charset="0"/>
              </a:rPr>
              <a:t>, find your project and click the blue </a:t>
            </a:r>
            <a:r>
              <a:rPr kumimoji="0" lang="en-US" altLang="en-US" sz="1600" b="1" i="0" u="none" strike="noStrike" cap="none" normalizeH="0" baseline="0" dirty="0">
                <a:ln>
                  <a:noFill/>
                </a:ln>
                <a:effectLst/>
                <a:latin typeface="Roboto" panose="02000000000000000000" pitchFamily="2" charset="0"/>
              </a:rPr>
              <a:t>Set Up Project</a:t>
            </a:r>
            <a:r>
              <a:rPr kumimoji="0" lang="en-US" altLang="en-US" sz="1600" b="0" i="0" u="none" strike="noStrike" cap="none" normalizeH="0" baseline="0" dirty="0">
                <a:ln>
                  <a:noFill/>
                </a:ln>
                <a:effectLst/>
                <a:latin typeface="Roboto" panose="02000000000000000000" pitchFamily="2" charset="0"/>
              </a:rPr>
              <a:t> button next to it</a:t>
            </a:r>
            <a:r>
              <a:rPr kumimoji="0" lang="en-US" altLang="en-US" sz="1200" b="0" i="0" u="none" strike="noStrike" cap="none" normalizeH="0" baseline="0" dirty="0">
                <a:ln>
                  <a:noFill/>
                </a:ln>
                <a:effectLst/>
                <a:latin typeface="Roboto" panose="02000000000000000000" pitchFamily="2"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416602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158</TotalTime>
  <Words>2353</Words>
  <Application>Microsoft Office PowerPoint</Application>
  <PresentationFormat>Widescreen</PresentationFormat>
  <Paragraphs>169</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Bahnschrift</vt:lpstr>
      <vt:lpstr>Bookman Old Style</vt:lpstr>
      <vt:lpstr>Calibri</vt:lpstr>
      <vt:lpstr>Menlo</vt:lpstr>
      <vt:lpstr>Roboto</vt:lpstr>
      <vt:lpstr>Rockwell</vt:lpstr>
      <vt:lpstr>Symbol</vt:lpstr>
      <vt:lpstr>Wingdings</vt:lpstr>
      <vt:lpstr>Damask</vt:lpstr>
      <vt:lpstr>What is circleci and benefits of circleci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circleci and benefits of circleci</dc:title>
  <dc:creator>subhransu parida</dc:creator>
  <cp:lastModifiedBy>subhransu parida</cp:lastModifiedBy>
  <cp:revision>14</cp:revision>
  <dcterms:created xsi:type="dcterms:W3CDTF">2022-07-09T09:47:57Z</dcterms:created>
  <dcterms:modified xsi:type="dcterms:W3CDTF">2022-07-09T14:40:07Z</dcterms:modified>
</cp:coreProperties>
</file>