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40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4104">
          <p15:clr>
            <a:srgbClr val="A4A3A4"/>
          </p15:clr>
        </p15:guide>
        <p15:guide id="4" pos="7440">
          <p15:clr>
            <a:srgbClr val="A4A3A4"/>
          </p15:clr>
        </p15:guide>
        <p15:guide id="5" orient="horz" pos="1512">
          <p15:clr>
            <a:srgbClr val="A4A3A4"/>
          </p15:clr>
        </p15:guide>
        <p15:guide id="6" orient="horz" pos="2376">
          <p15:clr>
            <a:srgbClr val="A4A3A4"/>
          </p15:clr>
        </p15:guide>
        <p15:guide id="7" pos="4824">
          <p15:clr>
            <a:srgbClr val="A4A3A4"/>
          </p15:clr>
        </p15:guide>
        <p15:guide id="8" pos="2016">
          <p15:clr>
            <a:srgbClr val="A4A3A4"/>
          </p15:clr>
        </p15:guide>
        <p15:guide id="9" orient="horz" pos="1680">
          <p15:clr>
            <a:srgbClr val="A4A3A4"/>
          </p15:clr>
        </p15:guide>
        <p15:guide id="10" orient="horz" pos="1008">
          <p15:clr>
            <a:srgbClr val="A4A3A4"/>
          </p15:clr>
        </p15:guide>
        <p15:guide id="11" pos="408">
          <p15:clr>
            <a:srgbClr val="A4A3A4"/>
          </p15:clr>
        </p15:guide>
        <p15:guide id="12" orient="horz" pos="792">
          <p15:clr>
            <a:srgbClr val="A4A3A4"/>
          </p15:clr>
        </p15:guide>
        <p15:guide id="13" orient="horz" pos="2760">
          <p15:clr>
            <a:srgbClr val="A4A3A4"/>
          </p15:clr>
        </p15:guide>
        <p15:guide id="14" orient="horz" pos="3024">
          <p15:clr>
            <a:srgbClr val="A4A3A4"/>
          </p15:clr>
        </p15:guide>
        <p15:guide id="15" pos="3840">
          <p15:clr>
            <a:srgbClr val="A4A3A4"/>
          </p15:clr>
        </p15:guide>
        <p15:guide id="16" orient="horz" pos="22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Mz1/rEDnvF0FGT3Y4vIsScDp+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8050A1-DB44-4E20-96A3-B533D59B368A}">
  <a:tblStyle styleId="{3F8050A1-DB44-4E20-96A3-B533D59B368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0"/>
        <p:guide pos="144" orient="horz"/>
        <p:guide pos="4104" orient="horz"/>
        <p:guide pos="7440"/>
        <p:guide pos="1512" orient="horz"/>
        <p:guide pos="2376" orient="horz"/>
        <p:guide pos="4824"/>
        <p:guide pos="2016"/>
        <p:guide pos="1680" orient="horz"/>
        <p:guide pos="1008" orient="horz"/>
        <p:guide pos="408"/>
        <p:guide pos="792" orient="horz"/>
        <p:guide pos="2760" orient="horz"/>
        <p:guide pos="3024" orient="horz"/>
        <p:guide pos="3840"/>
        <p:guide pos="22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1 -  Intro/Abstract  (Mollika)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2 - Data summary -  bias   (Glenda)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3- Data quality and Data manipulation ( Som)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4 - Model and results  (Brom)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>
            <p:ph idx="2" type="pic"/>
          </p:nvPr>
        </p:nvSpPr>
        <p:spPr>
          <a:xfrm>
            <a:off x="4689139" y="2491272"/>
            <a:ext cx="2807036" cy="280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1"/>
          <p:cNvSpPr/>
          <p:nvPr>
            <p:ph idx="3" type="pic"/>
          </p:nvPr>
        </p:nvSpPr>
        <p:spPr>
          <a:xfrm>
            <a:off x="1125882" y="2491272"/>
            <a:ext cx="2807036" cy="280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21"/>
          <p:cNvSpPr/>
          <p:nvPr>
            <p:ph idx="4" type="pic"/>
          </p:nvPr>
        </p:nvSpPr>
        <p:spPr>
          <a:xfrm>
            <a:off x="8252396" y="2491272"/>
            <a:ext cx="2807036" cy="2804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://investmentjuan01.com/2015/06/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3.jpg"/><Relationship Id="rId7" Type="http://schemas.openxmlformats.org/officeDocument/2006/relationships/hyperlink" Target="https://technofaq.org/posts/2017/06/the-dummies-guide-to-unsecured-credit/" TargetMode="External"/><Relationship Id="rId8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, whiteboard&#10;&#10;Description automatically generated"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0" y="2451100"/>
            <a:ext cx="2413000" cy="19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4889500" y="4406900"/>
            <a:ext cx="241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Photo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Unknown Author is licensed under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12244031" cy="70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1102500" y="7008000"/>
            <a:ext cx="10287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Photo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Unknown Author is licensed under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BY-SA-NC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gradFill>
            <a:gsLst>
              <a:gs pos="0">
                <a:srgbClr val="1F2229">
                  <a:alpha val="90980"/>
                </a:srgbClr>
              </a:gs>
              <a:gs pos="20000">
                <a:srgbClr val="1F2229">
                  <a:alpha val="90980"/>
                </a:srgbClr>
              </a:gs>
              <a:gs pos="100000">
                <a:srgbClr val="1F2229">
                  <a:alpha val="6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460762" y="1698979"/>
            <a:ext cx="1157047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Should The Loan Be Approved?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2572065" y="3787062"/>
            <a:ext cx="670281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Professor: Dr. Manjeet Rege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 : Mollika, Somdath, Glenda, Subhransu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5400">
                <a:solidFill>
                  <a:schemeClr val="dk1"/>
                </a:solidFill>
              </a:rPr>
              <a:t>New Feature: Is a Franchise or Not</a:t>
            </a:r>
            <a:endParaRPr b="1" sz="5400"/>
          </a:p>
        </p:txBody>
      </p:sp>
      <p:pic>
        <p:nvPicPr>
          <p:cNvPr id="243" name="Google Shape;2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9928" y="3167985"/>
            <a:ext cx="3848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647700" y="2607975"/>
            <a:ext cx="5570400" cy="24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There were 2768 categories for the Franchise Code</a:t>
            </a:r>
            <a:endParaRPr sz="2400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Reclassifying them as a franchise or not helped reduce this down to two categories.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298" y="4463347"/>
            <a:ext cx="5828261" cy="196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5298" y="2143909"/>
            <a:ext cx="5828261" cy="186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 txBox="1"/>
          <p:nvPr/>
        </p:nvSpPr>
        <p:spPr>
          <a:xfrm>
            <a:off x="1980125" y="2891775"/>
            <a:ext cx="194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Unformatted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4543420" y="2834115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700300" y="5373825"/>
            <a:ext cx="36513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removing dollars signs and commas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4543420" y="5373827"/>
            <a:ext cx="97840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5400"/>
              <a:t>Data Formatting</a:t>
            </a:r>
            <a:endParaRPr b="1" sz="5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"/>
          <p:cNvSpPr/>
          <p:nvPr/>
        </p:nvSpPr>
        <p:spPr>
          <a:xfrm>
            <a:off x="977804" y="969860"/>
            <a:ext cx="2865000" cy="746400"/>
          </a:xfrm>
          <a:prstGeom prst="rect">
            <a:avLst/>
          </a:prstGeom>
          <a:gradFill>
            <a:gsLst>
              <a:gs pos="0">
                <a:srgbClr val="515A6B"/>
              </a:gs>
              <a:gs pos="54000">
                <a:srgbClr val="515A6B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5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"/>
          <p:cNvSpPr/>
          <p:nvPr/>
        </p:nvSpPr>
        <p:spPr>
          <a:xfrm>
            <a:off x="648369" y="969860"/>
            <a:ext cx="746432" cy="746432"/>
          </a:xfrm>
          <a:prstGeom prst="ellipse">
            <a:avLst/>
          </a:prstGeom>
          <a:solidFill>
            <a:srgbClr val="30353F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5"/>
          <p:cNvSpPr txBox="1"/>
          <p:nvPr/>
        </p:nvSpPr>
        <p:spPr>
          <a:xfrm>
            <a:off x="583400" y="4241796"/>
            <a:ext cx="32592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doing OneHotEncoding: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695645 rows, 18 columns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OneHotEncoding: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NewExist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RevLineCr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LowDoc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Dummy variables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'State', 'Industry', 'UrbanRural' were dropped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OneHotEncoding: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695645 rows, 18 columns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5"/>
          <p:cNvSpPr txBox="1"/>
          <p:nvPr/>
        </p:nvSpPr>
        <p:spPr>
          <a:xfrm>
            <a:off x="1503853" y="1139150"/>
            <a:ext cx="18129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OneHotEncoding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"/>
          <p:cNvSpPr/>
          <p:nvPr/>
        </p:nvSpPr>
        <p:spPr>
          <a:xfrm>
            <a:off x="4883272" y="969860"/>
            <a:ext cx="2834400" cy="746400"/>
          </a:xfrm>
          <a:prstGeom prst="rect">
            <a:avLst/>
          </a:prstGeom>
          <a:gradFill>
            <a:gsLst>
              <a:gs pos="0">
                <a:srgbClr val="85E0E7"/>
              </a:gs>
              <a:gs pos="54000">
                <a:srgbClr val="85E0E7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5"/>
          <p:cNvSpPr/>
          <p:nvPr/>
        </p:nvSpPr>
        <p:spPr>
          <a:xfrm>
            <a:off x="4498204" y="969860"/>
            <a:ext cx="746400" cy="746400"/>
          </a:xfrm>
          <a:prstGeom prst="ellipse">
            <a:avLst/>
          </a:prstGeom>
          <a:solidFill>
            <a:srgbClr val="43CDD9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This is an icon of a human being. " id="267" name="Google Shape;267;p5"/>
          <p:cNvSpPr/>
          <p:nvPr/>
        </p:nvSpPr>
        <p:spPr>
          <a:xfrm>
            <a:off x="4749270" y="1182277"/>
            <a:ext cx="244300" cy="321597"/>
          </a:xfrm>
          <a:custGeom>
            <a:rect b="b" l="l" r="r" t="t"/>
            <a:pathLst>
              <a:path extrusionOk="0" h="2048" w="1559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"/>
          <p:cNvSpPr txBox="1"/>
          <p:nvPr/>
        </p:nvSpPr>
        <p:spPr>
          <a:xfrm>
            <a:off x="6581930" y="1100092"/>
            <a:ext cx="6615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"/>
          <p:cNvSpPr txBox="1"/>
          <p:nvPr/>
        </p:nvSpPr>
        <p:spPr>
          <a:xfrm>
            <a:off x="5385498" y="1129220"/>
            <a:ext cx="11715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Removing Extra PIF rows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5"/>
          <p:cNvSpPr txBox="1"/>
          <p:nvPr/>
        </p:nvSpPr>
        <p:spPr>
          <a:xfrm>
            <a:off x="8528800" y="4381503"/>
            <a:ext cx="30432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Assigning X and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LabelEncoder for 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X/y split, test size=0.2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Normalization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Dimensionality Reduction: PCA, LDA-1 dimension and Kernel PCA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Validation: K-fold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GridSearch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Selection: Logistic regression, KNN, Kernel SVM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5"/>
          <p:cNvSpPr/>
          <p:nvPr/>
        </p:nvSpPr>
        <p:spPr>
          <a:xfrm>
            <a:off x="8770557" y="969860"/>
            <a:ext cx="2838048" cy="746432"/>
          </a:xfrm>
          <a:prstGeom prst="rect">
            <a:avLst/>
          </a:prstGeom>
          <a:gradFill>
            <a:gsLst>
              <a:gs pos="0">
                <a:srgbClr val="DBDBDB"/>
              </a:gs>
              <a:gs pos="54000">
                <a:srgbClr val="DBDBDB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/>
          <p:cNvSpPr/>
          <p:nvPr/>
        </p:nvSpPr>
        <p:spPr>
          <a:xfrm>
            <a:off x="8397342" y="969860"/>
            <a:ext cx="746432" cy="746432"/>
          </a:xfrm>
          <a:prstGeom prst="ellipse">
            <a:avLst/>
          </a:prstGeom>
          <a:solidFill>
            <a:srgbClr val="BABABA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descr="This is an icon of a chart. " id="273" name="Google Shape;273;p5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274" name="Google Shape;274;p5"/>
            <p:cNvSpPr/>
            <p:nvPr/>
          </p:nvSpPr>
          <p:spPr>
            <a:xfrm>
              <a:off x="4254500" y="2100263"/>
              <a:ext cx="1906588" cy="906463"/>
            </a:xfrm>
            <a:custGeom>
              <a:rect b="b" l="l" r="r" t="t"/>
              <a:pathLst>
                <a:path extrusionOk="0" h="970" w="2048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752975" y="2598738"/>
              <a:ext cx="176213" cy="174625"/>
            </a:xfrm>
            <a:custGeom>
              <a:rect b="b" l="l" r="r" t="t"/>
              <a:pathLst>
                <a:path extrusionOk="0" h="186" w="190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5486400" y="2330451"/>
              <a:ext cx="177800" cy="174625"/>
            </a:xfrm>
            <a:custGeom>
              <a:rect b="b" l="l" r="r" t="t"/>
              <a:pathLst>
                <a:path extrusionOk="0" h="186" w="190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5"/>
          <p:cNvSpPr txBox="1"/>
          <p:nvPr/>
        </p:nvSpPr>
        <p:spPr>
          <a:xfrm>
            <a:off x="9269750" y="996375"/>
            <a:ext cx="23022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Dimensionality Reduction, Cross Validation and Model Selection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"/>
          <p:cNvSpPr txBox="1"/>
          <p:nvPr/>
        </p:nvSpPr>
        <p:spPr>
          <a:xfrm>
            <a:off x="3974842" y="165381"/>
            <a:ext cx="42423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30353F"/>
                </a:solidFill>
                <a:latin typeface="Calibri"/>
                <a:ea typeface="Calibri"/>
                <a:cs typeface="Calibri"/>
                <a:sym typeface="Calibri"/>
              </a:rPr>
              <a:t>Data Modeling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This is an icon of paper money." id="279" name="Google Shape;279;p5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280" name="Google Shape;280;p5"/>
            <p:cNvSpPr/>
            <p:nvPr/>
          </p:nvSpPr>
          <p:spPr>
            <a:xfrm>
              <a:off x="3283332" y="3275035"/>
              <a:ext cx="479215" cy="272245"/>
            </a:xfrm>
            <a:custGeom>
              <a:rect b="b" l="l" r="r" t="t"/>
              <a:pathLst>
                <a:path extrusionOk="0" h="1162" w="2048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3381245" y="3337126"/>
              <a:ext cx="282594" cy="148859"/>
            </a:xfrm>
            <a:custGeom>
              <a:rect b="b" l="l" r="r" t="t"/>
              <a:pathLst>
                <a:path extrusionOk="0" h="634" w="1208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3464829" y="3368967"/>
              <a:ext cx="32638" cy="85176"/>
            </a:xfrm>
            <a:custGeom>
              <a:rect b="b" l="l" r="r" t="t"/>
              <a:pathLst>
                <a:path extrusionOk="0" h="364" w="139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518959" y="3368967"/>
              <a:ext cx="61295" cy="85176"/>
            </a:xfrm>
            <a:custGeom>
              <a:rect b="b" l="l" r="r" t="t"/>
              <a:pathLst>
                <a:path extrusionOk="0" h="364" w="262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4" name="Google Shape;2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2875" y="1883950"/>
            <a:ext cx="3418126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363" y="1831988"/>
            <a:ext cx="96202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0388" y="1851038"/>
            <a:ext cx="195262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5"/>
          <p:cNvSpPr txBox="1"/>
          <p:nvPr/>
        </p:nvSpPr>
        <p:spPr>
          <a:xfrm>
            <a:off x="4612900" y="4381496"/>
            <a:ext cx="32592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dropping: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554734 “PIF” rows and 140911 “CHGOFF”rows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dropping: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140911 “PIF” rows and 140911 “CHGOFF”rows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54575" y="1888378"/>
            <a:ext cx="3391651" cy="229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40201" y="1110150"/>
            <a:ext cx="495994" cy="4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3950" y="1154946"/>
            <a:ext cx="661500" cy="37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"/>
          <p:cNvSpPr txBox="1"/>
          <p:nvPr/>
        </p:nvSpPr>
        <p:spPr>
          <a:xfrm>
            <a:off x="2345425" y="165375"/>
            <a:ext cx="7543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30353F"/>
                </a:solidFill>
                <a:latin typeface="Calibri"/>
                <a:ea typeface="Calibri"/>
                <a:cs typeface="Calibri"/>
                <a:sym typeface="Calibri"/>
              </a:rPr>
              <a:t>Results &amp; 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"/>
          <p:cNvSpPr txBox="1"/>
          <p:nvPr/>
        </p:nvSpPr>
        <p:spPr>
          <a:xfrm>
            <a:off x="1008125" y="1138425"/>
            <a:ext cx="10245900" cy="4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 and STD. Model Accuracy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Highest: SVM (linear) with no dimensionality reduction= 0.9957 &amp; 0.00005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Accuracy: 0.996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very high accuracy model with limited features considered as variables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cash flow analysis may yield higher accuracy and precision models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May also help with determining metrics for short and long term business performance.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"/>
            <a:ext cx="12192000" cy="6857999"/>
          </a:xfrm>
          <a:custGeom>
            <a:rect b="b" l="l" r="r" t="t"/>
            <a:pathLst>
              <a:path extrusionOk="0" h="6857999" w="12192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02" name="Google Shape;30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F2229">
                  <a:alpha val="90980"/>
                </a:srgbClr>
              </a:gs>
              <a:gs pos="20000">
                <a:srgbClr val="1F2229">
                  <a:alpha val="90980"/>
                </a:srgbClr>
              </a:gs>
              <a:gs pos="100000">
                <a:srgbClr val="1F2229">
                  <a:alpha val="6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8"/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304" name="Google Shape;304;p8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2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2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p8"/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8"/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lt1">
              <a:alpha val="2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8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4367675" y="165375"/>
            <a:ext cx="3848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30353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"/>
          <p:cNvGrpSpPr/>
          <p:nvPr/>
        </p:nvGrpSpPr>
        <p:grpSpPr>
          <a:xfrm>
            <a:off x="2131600" y="1917575"/>
            <a:ext cx="6084473" cy="4193350"/>
            <a:chOff x="825793" y="2055772"/>
            <a:chExt cx="5310703" cy="3065314"/>
          </a:xfrm>
        </p:grpSpPr>
        <p:sp>
          <p:nvSpPr>
            <p:cNvPr id="108" name="Google Shape;108;p2"/>
            <p:cNvSpPr txBox="1"/>
            <p:nvPr/>
          </p:nvSpPr>
          <p:spPr>
            <a:xfrm>
              <a:off x="825793" y="2890917"/>
              <a:ext cx="2017800" cy="3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consectetur adipiscing elit. </a:t>
              </a:r>
              <a:endParaRPr b="0" i="0" sz="1400" u="none" cap="none" strike="noStrike">
                <a:solidFill>
                  <a:srgbClr val="3035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74451" y="2068093"/>
              <a:ext cx="2205600" cy="702900"/>
            </a:xfrm>
            <a:prstGeom prst="rect">
              <a:avLst/>
            </a:prstGeom>
            <a:gradFill>
              <a:gsLst>
                <a:gs pos="0">
                  <a:srgbClr val="515A6B"/>
                </a:gs>
                <a:gs pos="54000">
                  <a:srgbClr val="515A6B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" name="Google Shape;110;p2"/>
            <p:cNvGrpSpPr/>
            <p:nvPr/>
          </p:nvGrpSpPr>
          <p:grpSpPr>
            <a:xfrm>
              <a:off x="825813" y="2068115"/>
              <a:ext cx="702968" cy="702968"/>
              <a:chOff x="1072536" y="1083143"/>
              <a:chExt cx="788700" cy="788700"/>
            </a:xfrm>
          </p:grpSpPr>
          <p:sp>
            <p:nvSpPr>
              <p:cNvPr id="111" name="Google Shape;111;p2"/>
              <p:cNvSpPr/>
              <p:nvPr/>
            </p:nvSpPr>
            <p:spPr>
              <a:xfrm>
                <a:off x="1072536" y="1083143"/>
                <a:ext cx="788700" cy="788700"/>
              </a:xfrm>
              <a:prstGeom prst="ellipse">
                <a:avLst/>
              </a:prstGeom>
              <a:solidFill>
                <a:srgbClr val="3035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2" name="Google Shape;112;p2"/>
              <p:cNvGrpSpPr/>
              <p:nvPr/>
            </p:nvGrpSpPr>
            <p:grpSpPr>
              <a:xfrm>
                <a:off x="1276237" y="1369236"/>
                <a:ext cx="381504" cy="216734"/>
                <a:chOff x="3283332" y="3275035"/>
                <a:chExt cx="479217" cy="272245"/>
              </a:xfrm>
            </p:grpSpPr>
            <p:sp>
              <p:nvSpPr>
                <p:cNvPr id="113" name="Google Shape;113;p2"/>
                <p:cNvSpPr/>
                <p:nvPr/>
              </p:nvSpPr>
              <p:spPr>
                <a:xfrm>
                  <a:off x="3283332" y="3275035"/>
                  <a:ext cx="479217" cy="272245"/>
                </a:xfrm>
                <a:custGeom>
                  <a:rect b="b" l="l" r="r" t="t"/>
                  <a:pathLst>
                    <a:path extrusionOk="0" h="1162" w="2048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3381245" y="3337126"/>
                  <a:ext cx="282593" cy="148858"/>
                </a:xfrm>
                <a:custGeom>
                  <a:rect b="b" l="l" r="r" t="t"/>
                  <a:pathLst>
                    <a:path extrusionOk="0" h="634" w="1208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3464829" y="3368967"/>
                  <a:ext cx="32638" cy="85176"/>
                </a:xfrm>
                <a:custGeom>
                  <a:rect b="b" l="l" r="r" t="t"/>
                  <a:pathLst>
                    <a:path extrusionOk="0" h="364" w="139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3518956" y="3368967"/>
                  <a:ext cx="61295" cy="85176"/>
                </a:xfrm>
                <a:custGeom>
                  <a:rect b="b" l="l" r="r" t="t"/>
                  <a:pathLst>
                    <a:path extrusionOk="0" h="364" w="262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7" name="Google Shape;117;p2"/>
            <p:cNvGrpSpPr/>
            <p:nvPr/>
          </p:nvGrpSpPr>
          <p:grpSpPr>
            <a:xfrm>
              <a:off x="1504919" y="2112587"/>
              <a:ext cx="2210817" cy="514177"/>
              <a:chOff x="1850812" y="1177457"/>
              <a:chExt cx="2480441" cy="576885"/>
            </a:xfrm>
          </p:grpSpPr>
          <p:sp>
            <p:nvSpPr>
              <p:cNvPr id="118" name="Google Shape;118;p2"/>
              <p:cNvSpPr txBox="1"/>
              <p:nvPr/>
            </p:nvSpPr>
            <p:spPr>
              <a:xfrm>
                <a:off x="1960953" y="1177457"/>
                <a:ext cx="23703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en-US" sz="32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899,164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 txBox="1"/>
              <p:nvPr/>
            </p:nvSpPr>
            <p:spPr>
              <a:xfrm>
                <a:off x="1850812" y="1502042"/>
                <a:ext cx="2474700" cy="25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Initial Instances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" name="Google Shape;120;p2"/>
            <p:cNvSpPr txBox="1"/>
            <p:nvPr/>
          </p:nvSpPr>
          <p:spPr>
            <a:xfrm>
              <a:off x="844712" y="4737086"/>
              <a:ext cx="2017800" cy="3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consectetur adipiscing elit. </a:t>
              </a:r>
              <a:endParaRPr b="0" i="0" sz="1400" u="none" cap="none" strike="noStrike">
                <a:solidFill>
                  <a:srgbClr val="3035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196195" y="3920431"/>
              <a:ext cx="2184000" cy="702900"/>
            </a:xfrm>
            <a:prstGeom prst="rect">
              <a:avLst/>
            </a:prstGeom>
            <a:gradFill>
              <a:gsLst>
                <a:gs pos="0">
                  <a:srgbClr val="DBDBDB"/>
                </a:gs>
                <a:gs pos="54000">
                  <a:srgbClr val="DBDBDB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44712" y="3920432"/>
              <a:ext cx="702900" cy="702900"/>
            </a:xfrm>
            <a:prstGeom prst="ellipse">
              <a:avLst/>
            </a:prstGeom>
            <a:solidFill>
              <a:srgbClr val="CFCF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" name="Google Shape;123;p2"/>
            <p:cNvGrpSpPr/>
            <p:nvPr/>
          </p:nvGrpSpPr>
          <p:grpSpPr>
            <a:xfrm>
              <a:off x="1279317" y="3920484"/>
              <a:ext cx="2017725" cy="546284"/>
              <a:chOff x="1597697" y="1108190"/>
              <a:chExt cx="2263800" cy="612907"/>
            </a:xfrm>
          </p:grpSpPr>
          <p:sp>
            <p:nvSpPr>
              <p:cNvPr id="124" name="Google Shape;124;p2"/>
              <p:cNvSpPr txBox="1"/>
              <p:nvPr/>
            </p:nvSpPr>
            <p:spPr>
              <a:xfrm>
                <a:off x="1888506" y="1108190"/>
                <a:ext cx="1657800" cy="40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en-US" sz="3200" u="none" cap="none" strike="noStrike">
                    <a:solidFill>
                      <a:srgbClr val="3035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140,911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"/>
              <p:cNvSpPr txBox="1"/>
              <p:nvPr/>
            </p:nvSpPr>
            <p:spPr>
              <a:xfrm>
                <a:off x="1597697" y="1468797"/>
                <a:ext cx="2263800" cy="25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3035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Final Instances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6" name="Google Shape;126;p2"/>
            <p:cNvSpPr txBox="1"/>
            <p:nvPr/>
          </p:nvSpPr>
          <p:spPr>
            <a:xfrm>
              <a:off x="3752994" y="4737086"/>
              <a:ext cx="2017800" cy="3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consectetur adipiscing elit. </a:t>
              </a:r>
              <a:endParaRPr b="0" i="0" sz="1400" u="none" cap="none" strike="noStrike">
                <a:solidFill>
                  <a:srgbClr val="3035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104476" y="3937693"/>
              <a:ext cx="2031900" cy="702900"/>
            </a:xfrm>
            <a:prstGeom prst="rect">
              <a:avLst/>
            </a:prstGeom>
            <a:gradFill>
              <a:gsLst>
                <a:gs pos="0">
                  <a:srgbClr val="85E0E7"/>
                </a:gs>
                <a:gs pos="54000">
                  <a:srgbClr val="85E0E7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" name="Google Shape;128;p2"/>
            <p:cNvGrpSpPr/>
            <p:nvPr/>
          </p:nvGrpSpPr>
          <p:grpSpPr>
            <a:xfrm>
              <a:off x="3704685" y="3928969"/>
              <a:ext cx="702968" cy="702968"/>
              <a:chOff x="4302509" y="3199942"/>
              <a:chExt cx="788700" cy="788700"/>
            </a:xfrm>
          </p:grpSpPr>
          <p:sp>
            <p:nvSpPr>
              <p:cNvPr id="129" name="Google Shape;129;p2"/>
              <p:cNvSpPr/>
              <p:nvPr/>
            </p:nvSpPr>
            <p:spPr>
              <a:xfrm>
                <a:off x="4302509" y="3199942"/>
                <a:ext cx="788700" cy="788700"/>
              </a:xfrm>
              <a:prstGeom prst="ellipse">
                <a:avLst/>
              </a:prstGeom>
              <a:solidFill>
                <a:srgbClr val="43CD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0" name="Google Shape;130;p2"/>
              <p:cNvGrpSpPr/>
              <p:nvPr/>
            </p:nvGrpSpPr>
            <p:grpSpPr>
              <a:xfrm>
                <a:off x="4634476" y="3614471"/>
                <a:ext cx="233363" cy="71438"/>
                <a:chOff x="8245475" y="3925888"/>
                <a:chExt cx="233363" cy="71438"/>
              </a:xfrm>
            </p:grpSpPr>
            <p:sp>
              <p:nvSpPr>
                <p:cNvPr id="131" name="Google Shape;131;p2"/>
                <p:cNvSpPr/>
                <p:nvPr/>
              </p:nvSpPr>
              <p:spPr>
                <a:xfrm>
                  <a:off x="8424863" y="3943350"/>
                  <a:ext cx="53975" cy="53975"/>
                </a:xfrm>
                <a:custGeom>
                  <a:rect b="b" l="l" r="r" t="t"/>
                  <a:pathLst>
                    <a:path extrusionOk="0" h="360" w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2"/>
                <p:cNvSpPr/>
                <p:nvPr/>
              </p:nvSpPr>
              <p:spPr>
                <a:xfrm>
                  <a:off x="8245475" y="3925888"/>
                  <a:ext cx="53975" cy="17463"/>
                </a:xfrm>
                <a:custGeom>
                  <a:rect b="b" l="l" r="r" t="t"/>
                  <a:pathLst>
                    <a:path extrusionOk="0" h="120" w="36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8245475" y="3979863"/>
                  <a:ext cx="53975" cy="17463"/>
                </a:xfrm>
                <a:custGeom>
                  <a:rect b="b" l="l" r="r" t="t"/>
                  <a:pathLst>
                    <a:path extrusionOk="0" h="120" w="36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4" name="Google Shape;134;p2"/>
            <p:cNvGrpSpPr/>
            <p:nvPr/>
          </p:nvGrpSpPr>
          <p:grpSpPr>
            <a:xfrm>
              <a:off x="4132963" y="3920452"/>
              <a:ext cx="1901410" cy="541839"/>
              <a:chOff x="1522184" y="1108151"/>
              <a:chExt cx="2133300" cy="607920"/>
            </a:xfrm>
          </p:grpSpPr>
          <p:sp>
            <p:nvSpPr>
              <p:cNvPr id="135" name="Google Shape;135;p2"/>
              <p:cNvSpPr txBox="1"/>
              <p:nvPr/>
            </p:nvSpPr>
            <p:spPr>
              <a:xfrm>
                <a:off x="1904988" y="1108151"/>
                <a:ext cx="840900" cy="40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en-US" sz="32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"/>
              <p:cNvSpPr txBox="1"/>
              <p:nvPr/>
            </p:nvSpPr>
            <p:spPr>
              <a:xfrm>
                <a:off x="1522184" y="1463771"/>
                <a:ext cx="2133300" cy="25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Final Variables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" name="Google Shape;137;p2"/>
            <p:cNvSpPr txBox="1"/>
            <p:nvPr/>
          </p:nvSpPr>
          <p:spPr>
            <a:xfrm>
              <a:off x="3752994" y="2876165"/>
              <a:ext cx="2017800" cy="3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consectetur adipiscing elit. </a:t>
              </a:r>
              <a:endParaRPr b="0" i="0" sz="1400" u="none" cap="none" strike="noStrike">
                <a:solidFill>
                  <a:srgbClr val="3035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087496" y="2076584"/>
              <a:ext cx="2049000" cy="702900"/>
            </a:xfrm>
            <a:prstGeom prst="rect">
              <a:avLst/>
            </a:prstGeom>
            <a:gradFill>
              <a:gsLst>
                <a:gs pos="0">
                  <a:srgbClr val="AFBBBD"/>
                </a:gs>
                <a:gs pos="52999">
                  <a:srgbClr val="AFBBBD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2"/>
            <p:cNvGrpSpPr/>
            <p:nvPr/>
          </p:nvGrpSpPr>
          <p:grpSpPr>
            <a:xfrm>
              <a:off x="3752994" y="2076676"/>
              <a:ext cx="702900" cy="702900"/>
              <a:chOff x="3752994" y="2076676"/>
              <a:chExt cx="702900" cy="702900"/>
            </a:xfrm>
          </p:grpSpPr>
          <p:sp>
            <p:nvSpPr>
              <p:cNvPr id="140" name="Google Shape;140;p2"/>
              <p:cNvSpPr/>
              <p:nvPr/>
            </p:nvSpPr>
            <p:spPr>
              <a:xfrm>
                <a:off x="3752994" y="2076676"/>
                <a:ext cx="702900" cy="702900"/>
              </a:xfrm>
              <a:prstGeom prst="ellipse">
                <a:avLst/>
              </a:prstGeom>
              <a:solidFill>
                <a:srgbClr val="8FA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1" name="Google Shape;141;p2"/>
              <p:cNvGrpSpPr/>
              <p:nvPr/>
            </p:nvGrpSpPr>
            <p:grpSpPr>
              <a:xfrm>
                <a:off x="3919948" y="2340431"/>
                <a:ext cx="369496" cy="175672"/>
                <a:chOff x="4254505" y="2100263"/>
                <a:chExt cx="1906586" cy="906463"/>
              </a:xfrm>
            </p:grpSpPr>
            <p:sp>
              <p:nvSpPr>
                <p:cNvPr id="142" name="Google Shape;142;p2"/>
                <p:cNvSpPr/>
                <p:nvPr/>
              </p:nvSpPr>
              <p:spPr>
                <a:xfrm>
                  <a:off x="4254505" y="2100263"/>
                  <a:ext cx="1906586" cy="906463"/>
                </a:xfrm>
                <a:custGeom>
                  <a:rect b="b" l="l" r="r" t="t"/>
                  <a:pathLst>
                    <a:path extrusionOk="0" h="970" w="2048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2"/>
                <p:cNvSpPr/>
                <p:nvPr/>
              </p:nvSpPr>
              <p:spPr>
                <a:xfrm>
                  <a:off x="4752975" y="2598738"/>
                  <a:ext cx="176213" cy="174625"/>
                </a:xfrm>
                <a:custGeom>
                  <a:rect b="b" l="l" r="r" t="t"/>
                  <a:pathLst>
                    <a:path extrusionOk="0" h="186" w="190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>
                  <a:off x="5486400" y="2330451"/>
                  <a:ext cx="177800" cy="174625"/>
                </a:xfrm>
                <a:custGeom>
                  <a:rect b="b" l="l" r="r" t="t"/>
                  <a:pathLst>
                    <a:path extrusionOk="0" h="186" w="190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5" name="Google Shape;145;p2"/>
            <p:cNvGrpSpPr/>
            <p:nvPr/>
          </p:nvGrpSpPr>
          <p:grpSpPr>
            <a:xfrm>
              <a:off x="4338050" y="2055772"/>
              <a:ext cx="1477597" cy="570994"/>
              <a:chOff x="1752283" y="1108153"/>
              <a:chExt cx="1657800" cy="640631"/>
            </a:xfrm>
          </p:grpSpPr>
          <p:sp>
            <p:nvSpPr>
              <p:cNvPr id="146" name="Google Shape;146;p2"/>
              <p:cNvSpPr txBox="1"/>
              <p:nvPr/>
            </p:nvSpPr>
            <p:spPr>
              <a:xfrm>
                <a:off x="2081212" y="1108153"/>
                <a:ext cx="420000" cy="40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en-US" sz="32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 txBox="1"/>
              <p:nvPr/>
            </p:nvSpPr>
            <p:spPr>
              <a:xfrm>
                <a:off x="1752283" y="1496484"/>
                <a:ext cx="1657800" cy="25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Initial Variables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8525" y="-66675"/>
            <a:ext cx="12408526" cy="69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3"/>
          <p:cNvGrpSpPr/>
          <p:nvPr/>
        </p:nvGrpSpPr>
        <p:grpSpPr>
          <a:xfrm>
            <a:off x="297248" y="1917613"/>
            <a:ext cx="5912158" cy="3536252"/>
            <a:chOff x="825793" y="2055742"/>
            <a:chExt cx="5310652" cy="2584918"/>
          </a:xfrm>
        </p:grpSpPr>
        <p:sp>
          <p:nvSpPr>
            <p:cNvPr id="154" name="Google Shape;154;p3"/>
            <p:cNvSpPr/>
            <p:nvPr/>
          </p:nvSpPr>
          <p:spPr>
            <a:xfrm>
              <a:off x="1174451" y="2068093"/>
              <a:ext cx="2205714" cy="702966"/>
            </a:xfrm>
            <a:prstGeom prst="rect">
              <a:avLst/>
            </a:prstGeom>
            <a:gradFill>
              <a:gsLst>
                <a:gs pos="0">
                  <a:srgbClr val="515A6B"/>
                </a:gs>
                <a:gs pos="54000">
                  <a:srgbClr val="515A6B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5" name="Google Shape;155;p3"/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rgbClr val="3035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1276148" y="1369137"/>
                <a:ext cx="381490" cy="216726"/>
                <a:chOff x="3283332" y="3275035"/>
                <a:chExt cx="479215" cy="272245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3283332" y="3275035"/>
                  <a:ext cx="479215" cy="272245"/>
                </a:xfrm>
                <a:custGeom>
                  <a:rect b="b" l="l" r="r" t="t"/>
                  <a:pathLst>
                    <a:path extrusionOk="0" h="1162" w="2048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3381245" y="3337126"/>
                  <a:ext cx="282594" cy="148859"/>
                </a:xfrm>
                <a:custGeom>
                  <a:rect b="b" l="l" r="r" t="t"/>
                  <a:pathLst>
                    <a:path extrusionOk="0" h="634" w="1208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3464829" y="3368967"/>
                  <a:ext cx="32638" cy="85176"/>
                </a:xfrm>
                <a:custGeom>
                  <a:rect b="b" l="l" r="r" t="t"/>
                  <a:pathLst>
                    <a:path extrusionOk="0" h="364" w="139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3518956" y="3368967"/>
                  <a:ext cx="61295" cy="85176"/>
                </a:xfrm>
                <a:custGeom>
                  <a:rect b="b" l="l" r="r" t="t"/>
                  <a:pathLst>
                    <a:path extrusionOk="0" h="364" w="262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2" name="Google Shape;162;p3"/>
            <p:cNvGrpSpPr/>
            <p:nvPr/>
          </p:nvGrpSpPr>
          <p:grpSpPr>
            <a:xfrm>
              <a:off x="1504883" y="2112565"/>
              <a:ext cx="2210899" cy="514167"/>
              <a:chOff x="1850812" y="1177457"/>
              <a:chExt cx="2480586" cy="576885"/>
            </a:xfrm>
          </p:grpSpPr>
          <p:sp>
            <p:nvSpPr>
              <p:cNvPr id="163" name="Google Shape;163;p3"/>
              <p:cNvSpPr txBox="1"/>
              <p:nvPr/>
            </p:nvSpPr>
            <p:spPr>
              <a:xfrm>
                <a:off x="1960953" y="1177457"/>
                <a:ext cx="2370445" cy="552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en-US" sz="32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899,164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3"/>
              <p:cNvSpPr txBox="1"/>
              <p:nvPr/>
            </p:nvSpPr>
            <p:spPr>
              <a:xfrm>
                <a:off x="1850812" y="1502042"/>
                <a:ext cx="2474700" cy="25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Initial Instances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1196195" y="3920431"/>
              <a:ext cx="2183970" cy="702966"/>
            </a:xfrm>
            <a:prstGeom prst="rect">
              <a:avLst/>
            </a:prstGeom>
            <a:gradFill>
              <a:gsLst>
                <a:gs pos="0">
                  <a:srgbClr val="DBDBDB"/>
                </a:gs>
                <a:gs pos="54000">
                  <a:srgbClr val="DBDBDB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844712" y="3920432"/>
              <a:ext cx="702967" cy="702966"/>
            </a:xfrm>
            <a:prstGeom prst="ellipse">
              <a:avLst/>
            </a:prstGeom>
            <a:solidFill>
              <a:srgbClr val="CFCF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279286" y="3920462"/>
              <a:ext cx="2017681" cy="546272"/>
              <a:chOff x="1597697" y="1108190"/>
              <a:chExt cx="2263800" cy="612907"/>
            </a:xfrm>
          </p:grpSpPr>
          <p:sp>
            <p:nvSpPr>
              <p:cNvPr id="168" name="Google Shape;168;p3"/>
              <p:cNvSpPr txBox="1"/>
              <p:nvPr/>
            </p:nvSpPr>
            <p:spPr>
              <a:xfrm>
                <a:off x="1888506" y="1108190"/>
                <a:ext cx="1657800" cy="40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en-US" sz="3200" u="none" cap="none" strike="noStrike">
                    <a:solidFill>
                      <a:srgbClr val="3035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140,911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3"/>
              <p:cNvSpPr txBox="1"/>
              <p:nvPr/>
            </p:nvSpPr>
            <p:spPr>
              <a:xfrm>
                <a:off x="1597697" y="1468797"/>
                <a:ext cx="2263800" cy="25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rgbClr val="3035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Final Instances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0" name="Google Shape;170;p3"/>
            <p:cNvSpPr/>
            <p:nvPr/>
          </p:nvSpPr>
          <p:spPr>
            <a:xfrm>
              <a:off x="4104476" y="3937693"/>
              <a:ext cx="2031968" cy="702967"/>
            </a:xfrm>
            <a:prstGeom prst="rect">
              <a:avLst/>
            </a:prstGeom>
            <a:gradFill>
              <a:gsLst>
                <a:gs pos="0">
                  <a:srgbClr val="85E0E7"/>
                </a:gs>
                <a:gs pos="54000">
                  <a:srgbClr val="85E0E7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oogle Shape;171;p3"/>
            <p:cNvGrpSpPr/>
            <p:nvPr/>
          </p:nvGrpSpPr>
          <p:grpSpPr>
            <a:xfrm>
              <a:off x="3704605" y="3928909"/>
              <a:ext cx="702967" cy="702967"/>
              <a:chOff x="4302509" y="3199942"/>
              <a:chExt cx="788715" cy="788715"/>
            </a:xfrm>
          </p:grpSpPr>
          <p:sp>
            <p:nvSpPr>
              <p:cNvPr id="172" name="Google Shape;172;p3"/>
              <p:cNvSpPr/>
              <p:nvPr/>
            </p:nvSpPr>
            <p:spPr>
              <a:xfrm>
                <a:off x="4302509" y="3199942"/>
                <a:ext cx="788715" cy="788715"/>
              </a:xfrm>
              <a:prstGeom prst="ellipse">
                <a:avLst/>
              </a:prstGeom>
              <a:solidFill>
                <a:srgbClr val="43CD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4813864" y="3631933"/>
                <a:ext cx="53975" cy="53975"/>
              </a:xfrm>
              <a:custGeom>
                <a:rect b="b" l="l" r="r" t="t"/>
                <a:pathLst>
                  <a:path extrusionOk="0" h="360" w="36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3"/>
            <p:cNvGrpSpPr/>
            <p:nvPr/>
          </p:nvGrpSpPr>
          <p:grpSpPr>
            <a:xfrm>
              <a:off x="4132933" y="3920432"/>
              <a:ext cx="1901368" cy="541828"/>
              <a:chOff x="1522184" y="1108151"/>
              <a:chExt cx="2133300" cy="607920"/>
            </a:xfrm>
          </p:grpSpPr>
          <p:sp>
            <p:nvSpPr>
              <p:cNvPr id="175" name="Google Shape;175;p3"/>
              <p:cNvSpPr txBox="1"/>
              <p:nvPr/>
            </p:nvSpPr>
            <p:spPr>
              <a:xfrm>
                <a:off x="1904988" y="1108151"/>
                <a:ext cx="841003" cy="4038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en-US" sz="32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b="1" lang="en-US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"/>
              <p:cNvSpPr txBox="1"/>
              <p:nvPr/>
            </p:nvSpPr>
            <p:spPr>
              <a:xfrm>
                <a:off x="1522184" y="1463771"/>
                <a:ext cx="2133300" cy="25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Final Variables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7" name="Google Shape;177;p3"/>
            <p:cNvSpPr/>
            <p:nvPr/>
          </p:nvSpPr>
          <p:spPr>
            <a:xfrm>
              <a:off x="4087496" y="2076584"/>
              <a:ext cx="2048949" cy="702967"/>
            </a:xfrm>
            <a:prstGeom prst="rect">
              <a:avLst/>
            </a:prstGeom>
            <a:gradFill>
              <a:gsLst>
                <a:gs pos="0">
                  <a:srgbClr val="AFBBBD"/>
                </a:gs>
                <a:gs pos="52999">
                  <a:srgbClr val="AFBBBD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" name="Google Shape;178;p3"/>
            <p:cNvGrpSpPr/>
            <p:nvPr/>
          </p:nvGrpSpPr>
          <p:grpSpPr>
            <a:xfrm>
              <a:off x="3752994" y="2076676"/>
              <a:ext cx="702967" cy="702967"/>
              <a:chOff x="3752994" y="2076676"/>
              <a:chExt cx="702967" cy="702967"/>
            </a:xfrm>
          </p:grpSpPr>
          <p:sp>
            <p:nvSpPr>
              <p:cNvPr id="179" name="Google Shape;179;p3"/>
              <p:cNvSpPr/>
              <p:nvPr/>
            </p:nvSpPr>
            <p:spPr>
              <a:xfrm>
                <a:off x="3752994" y="2076676"/>
                <a:ext cx="702967" cy="702967"/>
              </a:xfrm>
              <a:prstGeom prst="ellipse">
                <a:avLst/>
              </a:prstGeom>
              <a:solidFill>
                <a:srgbClr val="8FA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0" name="Google Shape;180;p3"/>
              <p:cNvGrpSpPr/>
              <p:nvPr/>
            </p:nvGrpSpPr>
            <p:grpSpPr>
              <a:xfrm>
                <a:off x="3919770" y="2340342"/>
                <a:ext cx="369417" cy="175634"/>
                <a:chOff x="4254505" y="2100263"/>
                <a:chExt cx="1906588" cy="906463"/>
              </a:xfrm>
            </p:grpSpPr>
            <p:sp>
              <p:nvSpPr>
                <p:cNvPr id="181" name="Google Shape;181;p3"/>
                <p:cNvSpPr/>
                <p:nvPr/>
              </p:nvSpPr>
              <p:spPr>
                <a:xfrm>
                  <a:off x="4254505" y="2100263"/>
                  <a:ext cx="1906588" cy="906463"/>
                </a:xfrm>
                <a:custGeom>
                  <a:rect b="b" l="l" r="r" t="t"/>
                  <a:pathLst>
                    <a:path extrusionOk="0" h="970" w="2048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3"/>
                <p:cNvSpPr/>
                <p:nvPr/>
              </p:nvSpPr>
              <p:spPr>
                <a:xfrm>
                  <a:off x="4752975" y="2598738"/>
                  <a:ext cx="176213" cy="174625"/>
                </a:xfrm>
                <a:custGeom>
                  <a:rect b="b" l="l" r="r" t="t"/>
                  <a:pathLst>
                    <a:path extrusionOk="0" h="186" w="190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3"/>
                <p:cNvSpPr/>
                <p:nvPr/>
              </p:nvSpPr>
              <p:spPr>
                <a:xfrm>
                  <a:off x="5486400" y="2330451"/>
                  <a:ext cx="177800" cy="174625"/>
                </a:xfrm>
                <a:custGeom>
                  <a:rect b="b" l="l" r="r" t="t"/>
                  <a:pathLst>
                    <a:path extrusionOk="0" h="186" w="190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84" name="Google Shape;184;p3"/>
            <p:cNvGrpSpPr/>
            <p:nvPr/>
          </p:nvGrpSpPr>
          <p:grpSpPr>
            <a:xfrm>
              <a:off x="4338018" y="2055742"/>
              <a:ext cx="1477567" cy="570991"/>
              <a:chOff x="1752283" y="1108143"/>
              <a:chExt cx="1657800" cy="640641"/>
            </a:xfrm>
          </p:grpSpPr>
          <p:sp>
            <p:nvSpPr>
              <p:cNvPr id="185" name="Google Shape;185;p3"/>
              <p:cNvSpPr txBox="1"/>
              <p:nvPr/>
            </p:nvSpPr>
            <p:spPr>
              <a:xfrm>
                <a:off x="2081230" y="1108143"/>
                <a:ext cx="664800" cy="40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en-US" sz="32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r>
                  <a:rPr b="1" lang="en-US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"/>
              <p:cNvSpPr txBox="1"/>
              <p:nvPr/>
            </p:nvSpPr>
            <p:spPr>
              <a:xfrm>
                <a:off x="1752283" y="1496484"/>
                <a:ext cx="1657800" cy="25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Initial Variables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7" name="Google Shape;187;p3"/>
          <p:cNvSpPr/>
          <p:nvPr/>
        </p:nvSpPr>
        <p:spPr>
          <a:xfrm>
            <a:off x="6246448" y="1894684"/>
            <a:ext cx="5203812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"/>
          <p:cNvSpPr txBox="1"/>
          <p:nvPr/>
        </p:nvSpPr>
        <p:spPr>
          <a:xfrm>
            <a:off x="3444849" y="228600"/>
            <a:ext cx="5858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30353F"/>
                </a:solidFill>
                <a:latin typeface="Calibri"/>
                <a:ea typeface="Calibri"/>
                <a:cs typeface="Calibri"/>
                <a:sym typeface="Calibri"/>
              </a:rPr>
              <a:t>Data 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6034750" y="2095600"/>
            <a:ext cx="58587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about approved SBA loans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Downloaded from Kaggle.com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is from 1984 to 2014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dataset: 27 </a:t>
            </a:r>
            <a:r>
              <a:rPr lang="en-US" sz="1900">
                <a:solidFill>
                  <a:schemeClr val="dk1"/>
                </a:solidFill>
              </a:rPr>
              <a:t>variables 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899,164 rows 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dataset: 1</a:t>
            </a:r>
            <a:r>
              <a:rPr lang="en-US" sz="1900">
                <a:solidFill>
                  <a:schemeClr val="dk1"/>
                </a:solidFill>
              </a:rPr>
              <a:t>8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>
                <a:solidFill>
                  <a:schemeClr val="dk1"/>
                </a:solidFill>
              </a:rPr>
              <a:t>variables 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140,911 rows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/>
          <p:nvPr/>
        </p:nvSpPr>
        <p:spPr>
          <a:xfrm>
            <a:off x="2699700" y="139050"/>
            <a:ext cx="6792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30353F"/>
                </a:solidFill>
                <a:latin typeface="Calibri"/>
                <a:ea typeface="Calibri"/>
                <a:cs typeface="Calibri"/>
                <a:sym typeface="Calibri"/>
              </a:rPr>
              <a:t>Data Summary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5" name="Google Shape;195;p4"/>
          <p:cNvGraphicFramePr/>
          <p:nvPr/>
        </p:nvGraphicFramePr>
        <p:xfrm>
          <a:off x="1683100" y="233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{3F8050A1-DB44-4E20-96A3-B533D59B368A}</a:tableStyleId>
              </a:tblPr>
              <a:tblGrid>
                <a:gridCol w="895350"/>
                <a:gridCol w="2085975"/>
                <a:gridCol w="77152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 Name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Missing Values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ApprovalDate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 SBA commitment issued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Loan term in months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NoEmp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business employees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CreateJob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jobs created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RetainedJob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jobs retained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ChgOffDate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date when a loan is declared to be in default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736465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DisbursementDate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Disbursement date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2368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DisbursementGross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Amount disbursed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BalanceGross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Gross amount outstanding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ChgOffPrinGr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Charged-off amount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GrAppv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Gross amount of loan approved by bank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SBA_Appv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SBA’s guaranteed amount of approved loan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" name="Google Shape;196;p4"/>
          <p:cNvGraphicFramePr/>
          <p:nvPr/>
        </p:nvGraphicFramePr>
        <p:xfrm>
          <a:off x="6391725" y="1687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{3F8050A1-DB44-4E20-96A3-B533D59B368A}</a:tableStyleId>
              </a:tblPr>
              <a:tblGrid>
                <a:gridCol w="1016225"/>
                <a:gridCol w="2167500"/>
                <a:gridCol w="781075"/>
              </a:tblGrid>
              <a:tr h="20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 Name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Missing Values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LoanNr_ChkDgt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Identifier Primary key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Borrower name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Borrower city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Borrower state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Zip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Borrower zip code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 name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1559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BankState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 state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1566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NAICS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North American industry classification system code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ApprovalFY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Fiscal year of commitment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NewExist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= Existing business,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= New business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136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FranchiseCode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Franchise code,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(00000 or 00001) = No franchise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UrbanRural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= Urban,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= rural,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= undefined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RevLineCr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Revolving line of credit: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= Yes, N = No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4528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LowDoc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LowDoc Loan Program: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= Yes, N = No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2582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MIS_Status</a:t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Loan status: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charged off = CHGOFF,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Paid in full = PIF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1997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97" name="Google Shape;197;p4"/>
          <p:cNvSpPr txBox="1"/>
          <p:nvPr/>
        </p:nvSpPr>
        <p:spPr>
          <a:xfrm>
            <a:off x="6936828" y="1094925"/>
            <a:ext cx="2391722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Categorical variables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2085714" y="1687638"/>
            <a:ext cx="231812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Numerical variables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133350" y="2605275"/>
            <a:ext cx="138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5400"/>
              <a:t>Data Preparation Overview</a:t>
            </a:r>
            <a:endParaRPr b="1" sz="5400"/>
          </a:p>
        </p:txBody>
      </p:sp>
      <p:sp>
        <p:nvSpPr>
          <p:cNvPr id="205" name="Google Shape;205;p7"/>
          <p:cNvSpPr txBox="1"/>
          <p:nvPr/>
        </p:nvSpPr>
        <p:spPr>
          <a:xfrm>
            <a:off x="838200" y="1825625"/>
            <a:ext cx="10515600" cy="4501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features not relevant to borrower’s creditworthiness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(i.e. Loan ID, Lending Bank’s Name and State, etc.)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Identified features with bad data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NewExist, RevLineCr, LowDoc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columns with incorrect century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new features based on existing ones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-&gt; RealEstate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DistributionDate &amp; ChgOffDate -&gt; TimeToDefault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FranchiseCode -&gt; IsFranchise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Formatting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with dollar amounts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5400"/>
              <a:t>Examples of Bad Data</a:t>
            </a:r>
            <a:endParaRPr b="1" sz="5400"/>
          </a:p>
        </p:txBody>
      </p:sp>
      <p:pic>
        <p:nvPicPr>
          <p:cNvPr id="211" name="Google Shape;21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55" y="3110298"/>
            <a:ext cx="4006242" cy="253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1297" y="3186516"/>
            <a:ext cx="7842422" cy="246052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677562" y="17466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Replaced bad data with the mode of each feature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5400"/>
              <a:t>Date Issues </a:t>
            </a:r>
            <a:endParaRPr b="1" sz="5400"/>
          </a:p>
        </p:txBody>
      </p:sp>
      <p:pic>
        <p:nvPicPr>
          <p:cNvPr id="219" name="Google Shape;2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122" y="1690688"/>
            <a:ext cx="368300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7480" y="2300288"/>
            <a:ext cx="40894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00878" y="3405188"/>
            <a:ext cx="3429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665206" y="46013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Dates being imported are in the format dd-mm-yy, so dates like 16-Aug-66 become 2066-12-16. </a:t>
            </a:r>
            <a:endParaRPr sz="2000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Since the century is not provided, it is assumed that the century is the current century so the year 66 becomes 2066 instead of 1966.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838200" y="562271"/>
            <a:ext cx="10515600" cy="1128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5400">
                <a:solidFill>
                  <a:schemeClr val="dk1"/>
                </a:solidFill>
              </a:rPr>
              <a:t>New Feature: Backed by Real Estate</a:t>
            </a:r>
            <a:endParaRPr b="1" sz="5400">
              <a:solidFill>
                <a:schemeClr val="dk1"/>
              </a:solidFill>
            </a:endParaRPr>
          </a:p>
        </p:txBody>
      </p: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10" y="3310910"/>
            <a:ext cx="12077741" cy="336787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838200" y="180613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The Term feature had 412 different categories</a:t>
            </a:r>
            <a:endParaRPr sz="2000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Converted the Term feature to a new feature indicating that the loan was backed by real estate</a:t>
            </a:r>
            <a:endParaRPr sz="2000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Loans that 240 months (20 years) or greater are considered backed by real estate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5400">
                <a:solidFill>
                  <a:schemeClr val="dk1"/>
                </a:solidFill>
              </a:rPr>
              <a:t>New Feature: Time To Default</a:t>
            </a:r>
            <a:endParaRPr b="1" sz="5400"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838200" y="1673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We wanted to utilize the date information in our analysis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Time to default (TTD) – time difference between the distribution date and the charge off date.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Loans that are paid in full have a TTD of zero.</a:t>
            </a:r>
            <a:endParaRPr sz="2000"/>
          </a:p>
        </p:txBody>
      </p:sp>
      <p:pic>
        <p:nvPicPr>
          <p:cNvPr id="236" name="Google Shape;2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3151188"/>
            <a:ext cx="9763897" cy="3463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4437" y="3563938"/>
            <a:ext cx="40513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2020-12-10T01:35:37Z</dcterms:created>
  <dc:creator>Rasedul Hossain Rahat</dc:creator>
</cp:coreProperties>
</file>