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3" r:id="rId4"/>
    <p:sldId id="262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7BD8C-3C81-4192-8800-938C3205B7F5}" v="863" dt="2020-03-21T17:47:26.917"/>
    <p1510:client id="{3E5CC311-00FE-8926-54A1-4EA5B9D92D0B}" v="338" dt="2020-03-21T17:56:27.736"/>
    <p1510:client id="{5B445D8B-3F66-8FAA-F39B-6910FB402BB6}" v="14" dt="2020-03-22T04:02:35.498"/>
    <p1510:client id="{9D78921F-863D-4C01-51B9-B627E0DBAFC2}" v="16" dt="2020-03-22T03:23:55.307"/>
    <p1510:client id="{B77D36AD-2912-524B-9C59-8925C23ADA1E}" v="1432" dt="2020-03-22T04:31:0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7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9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0" r:id="rId2"/>
    <p:sldLayoutId id="2147483959" r:id="rId3"/>
    <p:sldLayoutId id="2147483958" r:id="rId4"/>
    <p:sldLayoutId id="2147483957" r:id="rId5"/>
    <p:sldLayoutId id="2147483956" r:id="rId6"/>
    <p:sldLayoutId id="2147483955" r:id="rId7"/>
    <p:sldLayoutId id="2147483954" r:id="rId8"/>
    <p:sldLayoutId id="2147483953" r:id="rId9"/>
    <p:sldLayoutId id="2147483952" r:id="rId10"/>
    <p:sldLayoutId id="21474839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A1A73-C0FB-4AFD-B372-1271EE4FA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7141464" cy="389476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7400" b="1">
                <a:ea typeface="+mj-lt"/>
                <a:cs typeface="+mj-lt"/>
              </a:rPr>
              <a:t>Henderson Construction Company Case Project, </a:t>
            </a:r>
            <a:r>
              <a:rPr lang="en-US" sz="7400">
                <a:ea typeface="+mj-lt"/>
                <a:cs typeface="+mj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A30BC-CDB2-43A6-B9E3-3263FE5F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Group: Base Ninjas</a:t>
            </a:r>
          </a:p>
          <a:p>
            <a:r>
              <a:rPr lang="en-US" sz="3200" b="1">
                <a:ea typeface="+mn-lt"/>
                <a:cs typeface="+mn-lt"/>
              </a:rPr>
              <a:t>Subhransu Nanda, Bosky Mathew, Nagarjuna </a:t>
            </a:r>
            <a:r>
              <a:rPr lang="en-US" sz="3200" b="1" err="1">
                <a:ea typeface="+mn-lt"/>
                <a:cs typeface="+mn-lt"/>
              </a:rPr>
              <a:t>Basupalli</a:t>
            </a:r>
            <a:r>
              <a:rPr lang="en-US" sz="3200" b="1">
                <a:ea typeface="+mn-lt"/>
                <a:cs typeface="+mn-lt"/>
              </a:rPr>
              <a:t>, Pa Vang</a:t>
            </a:r>
            <a:endParaRPr lang="en-US" sz="3200" b="1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CF15A"/>
          </a:solidFill>
          <a:ln w="38100" cap="rnd">
            <a:solidFill>
              <a:srgbClr val="FCF15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lose up of a helmet&#10;&#10;Description generated with high confidence">
            <a:extLst>
              <a:ext uri="{FF2B5EF4-FFF2-40B4-BE49-F238E27FC236}">
                <a16:creationId xmlns:a16="http://schemas.microsoft.com/office/drawing/2014/main" id="{271F5788-7452-42B5-A4A6-456F9837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4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26E2-7034-432F-9D21-D1E38D1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1557-BC93-4604-8295-E3BB1E56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745553"/>
            <a:ext cx="10853928" cy="4939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b="1"/>
              <a:t>Henderson Construction Company </a:t>
            </a:r>
          </a:p>
          <a:p>
            <a:pPr lvl="1"/>
            <a:r>
              <a:rPr lang="en-US" sz="3200" b="1"/>
              <a:t>A State Qualified Highway Contractor in Indiana </a:t>
            </a:r>
          </a:p>
          <a:p>
            <a:pPr lvl="1"/>
            <a:r>
              <a:rPr lang="en-US" sz="3200" b="1"/>
              <a:t>It was started about 10 years ago by Patrick and Bob Henderson </a:t>
            </a:r>
          </a:p>
          <a:p>
            <a:pPr lvl="1"/>
            <a:r>
              <a:rPr lang="en-US" sz="3200" b="1"/>
              <a:t>Specializes in small bridge projects</a:t>
            </a:r>
          </a:p>
          <a:p>
            <a:pPr lvl="1"/>
            <a:r>
              <a:rPr lang="en-US" sz="3200" b="1"/>
              <a:t>3.5 to 5 million dollars in gross revenue</a:t>
            </a:r>
            <a:endParaRPr lang="en-US" sz="3600" b="1"/>
          </a:p>
          <a:p>
            <a:r>
              <a:rPr lang="en-US" sz="3600" b="1"/>
              <a:t>New Opportunities</a:t>
            </a:r>
          </a:p>
          <a:p>
            <a:pPr lvl="1"/>
            <a:r>
              <a:rPr lang="en-US" sz="3200" b="1"/>
              <a:t>Growing business</a:t>
            </a:r>
          </a:p>
          <a:p>
            <a:pPr lvl="1"/>
            <a:r>
              <a:rPr lang="en-US" sz="3200" b="1"/>
              <a:t>Many new projects are published by State every month – ready to submit the bid</a:t>
            </a:r>
          </a:p>
          <a:p>
            <a:pPr marL="457200" lvl="1" indent="0">
              <a:buNone/>
            </a:pPr>
            <a:endParaRPr lang="en-US" sz="2000" b="1"/>
          </a:p>
          <a:p>
            <a:pPr lvl="1"/>
            <a:endParaRPr lang="en-US" sz="1800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8682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26E2-7034-432F-9D21-D1E38D1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1557-BC93-4604-8295-E3BB1E56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745553"/>
            <a:ext cx="10853928" cy="4939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b="1"/>
              <a:t>Paper Based Payroll System</a:t>
            </a:r>
          </a:p>
          <a:p>
            <a:pPr lvl="2"/>
            <a:r>
              <a:rPr lang="en-US" sz="2400" b="1"/>
              <a:t>Single Person Managing Paper-works for 50 Employees</a:t>
            </a:r>
          </a:p>
          <a:p>
            <a:pPr lvl="2"/>
            <a:r>
              <a:rPr lang="en-US" sz="2400" b="1"/>
              <a:t>Manual Errors – Unhappy Employees</a:t>
            </a:r>
          </a:p>
          <a:p>
            <a:pPr lvl="2"/>
            <a:r>
              <a:rPr lang="en-US" sz="2400" b="1"/>
              <a:t>Legal and regulatory environment has changed </a:t>
            </a:r>
          </a:p>
          <a:p>
            <a:pPr lvl="2"/>
            <a:r>
              <a:rPr lang="en-US" sz="2400" b="1"/>
              <a:t>Complying with various State and Federal wage scales, regulations and Equal Employment Opportunity Commission (EEOC) 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/>
              <a:t>Paper Based Inventory System</a:t>
            </a:r>
          </a:p>
          <a:p>
            <a:pPr lvl="2"/>
            <a:r>
              <a:rPr lang="en-US" sz="2400" b="1"/>
              <a:t>Huge inventory to manage and maintain in Books</a:t>
            </a:r>
          </a:p>
          <a:p>
            <a:pPr lvl="2"/>
            <a:r>
              <a:rPr lang="en-US" sz="2400" b="1"/>
              <a:t>Manual data entry errors</a:t>
            </a:r>
          </a:p>
          <a:p>
            <a:pPr lvl="2"/>
            <a:r>
              <a:rPr lang="en-US" sz="2400" b="1"/>
              <a:t>Not able to track the inventory items</a:t>
            </a:r>
          </a:p>
          <a:p>
            <a:pPr lvl="2"/>
            <a:r>
              <a:rPr lang="en-US" sz="2400" b="1"/>
              <a:t>Not able to track the maintenance schedules of inventory items</a:t>
            </a:r>
          </a:p>
          <a:p>
            <a:pPr lvl="1"/>
            <a:endParaRPr lang="en-US" sz="1800" b="1"/>
          </a:p>
          <a:p>
            <a:pPr lvl="1"/>
            <a:endParaRPr lang="en-US" sz="1600"/>
          </a:p>
          <a:p>
            <a:pPr marL="0" indent="0">
              <a:buNone/>
            </a:pPr>
            <a:endParaRPr lang="en-US" sz="1800" b="1"/>
          </a:p>
          <a:p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378824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26E2-7034-432F-9D21-D1E38D1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1557-BC93-4604-8295-E3BB1E56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745553"/>
            <a:ext cx="10853928" cy="49399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/>
            <a:r>
              <a:rPr lang="en-US" sz="2600" b="1"/>
              <a:t>Create a Software System </a:t>
            </a:r>
          </a:p>
          <a:p>
            <a:pPr lvl="2"/>
            <a:r>
              <a:rPr lang="en-US" sz="2200" b="1"/>
              <a:t>Payroll Management function</a:t>
            </a:r>
          </a:p>
          <a:p>
            <a:pPr lvl="2"/>
            <a:r>
              <a:rPr lang="en-US" sz="2200" b="1"/>
              <a:t>Inventory Control functions</a:t>
            </a:r>
          </a:p>
          <a:p>
            <a:pPr lvl="1"/>
            <a:r>
              <a:rPr lang="en-US" sz="2600" b="1"/>
              <a:t>Software System should use a Database to store and maintain the data </a:t>
            </a:r>
          </a:p>
          <a:p>
            <a:pPr lvl="1"/>
            <a:r>
              <a:rPr lang="en-US" sz="2600" b="1"/>
              <a:t>Advantages of Database</a:t>
            </a:r>
          </a:p>
          <a:p>
            <a:pPr lvl="2"/>
            <a:r>
              <a:rPr lang="en-US" sz="2400" b="1">
                <a:ea typeface="+mn-lt"/>
                <a:cs typeface="+mn-lt"/>
              </a:rPr>
              <a:t>Store Data in an ordered manner – Tables and Relationships</a:t>
            </a:r>
          </a:p>
          <a:p>
            <a:pPr lvl="2"/>
            <a:r>
              <a:rPr lang="en-US" sz="2400" b="1">
                <a:ea typeface="+mn-lt"/>
                <a:cs typeface="+mn-lt"/>
              </a:rPr>
              <a:t>Reduce data redundancy</a:t>
            </a:r>
          </a:p>
          <a:p>
            <a:pPr lvl="3"/>
            <a:r>
              <a:rPr lang="en-US" sz="2200" b="1">
                <a:ea typeface="+mn-lt"/>
                <a:cs typeface="+mn-lt"/>
              </a:rPr>
              <a:t>Example: Mary will not have to keep entering the same information each period pay for timecards</a:t>
            </a:r>
            <a:endParaRPr lang="en-US" sz="2200"/>
          </a:p>
          <a:p>
            <a:pPr lvl="2"/>
            <a:r>
              <a:rPr lang="en-US" sz="2400" b="1">
                <a:ea typeface="+mn-lt"/>
                <a:cs typeface="+mn-lt"/>
              </a:rPr>
              <a:t>Preserve data integrity</a:t>
            </a:r>
            <a:endParaRPr lang="en-US" sz="2400" b="1"/>
          </a:p>
          <a:p>
            <a:pPr lvl="3"/>
            <a:r>
              <a:rPr lang="en-US" sz="2200" b="1"/>
              <a:t>Increases chances of data being accurate and consistent.</a:t>
            </a:r>
          </a:p>
          <a:p>
            <a:pPr lvl="2"/>
            <a:r>
              <a:rPr lang="en-US" sz="2400" b="1"/>
              <a:t>Faster Access to Data</a:t>
            </a:r>
          </a:p>
          <a:p>
            <a:pPr lvl="3"/>
            <a:r>
              <a:rPr lang="en-US" sz="2200" b="1"/>
              <a:t>Example: Easy to generate new reports to submit to State/Federal agencies</a:t>
            </a:r>
          </a:p>
          <a:p>
            <a:pPr lvl="1"/>
            <a:endParaRPr lang="en-US" sz="2600" b="1"/>
          </a:p>
          <a:p>
            <a:pPr lvl="1"/>
            <a:endParaRPr lang="en-US" sz="1400"/>
          </a:p>
          <a:p>
            <a:pPr marL="0" indent="0">
              <a:buNone/>
            </a:pPr>
            <a:endParaRPr lang="en-US" sz="1600" b="1"/>
          </a:p>
          <a:p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1770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26E2-7034-432F-9D21-D1E38D1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Data model- Payroll Management System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39E402-15C2-9445-B8D3-E443B4F7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1707979"/>
            <a:ext cx="8640064" cy="50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4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26E2-7034-432F-9D21-D1E38D1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Data model- Inventory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1557-BC93-4604-8295-E3BB1E56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b="1"/>
          </a:p>
          <a:p>
            <a:pPr marL="0" indent="0"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0ACF00-FF15-7241-98F6-AAD6C741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384"/>
            <a:ext cx="5956300" cy="46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26E2-7034-432F-9D21-D1E38D1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1557-BC93-4604-8295-E3BB1E56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745553"/>
            <a:ext cx="10853928" cy="4939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600" b="1"/>
              <a:t>Creating Physical Data Model</a:t>
            </a:r>
          </a:p>
          <a:p>
            <a:pPr lvl="1"/>
            <a:r>
              <a:rPr lang="en-US" sz="2600" b="1"/>
              <a:t>Creating Database Tables and Relationships</a:t>
            </a:r>
          </a:p>
          <a:p>
            <a:pPr lvl="1"/>
            <a:r>
              <a:rPr lang="en-US" sz="2600" b="1"/>
              <a:t>Creating Front-end Application by Application Development Team</a:t>
            </a:r>
            <a:endParaRPr lang="en-US" sz="2200" b="1"/>
          </a:p>
          <a:p>
            <a:pPr lvl="1"/>
            <a:endParaRPr lang="en-US" sz="2600" b="1"/>
          </a:p>
          <a:p>
            <a:pPr lvl="1"/>
            <a:endParaRPr lang="en-US" sz="1400"/>
          </a:p>
          <a:p>
            <a:pPr marL="0" indent="0">
              <a:buNone/>
            </a:pPr>
            <a:endParaRPr lang="en-US" sz="1600" b="1"/>
          </a:p>
          <a:p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986099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SketchyVTI</vt:lpstr>
      <vt:lpstr>Henderson Construction Company Case Project, Part 1</vt:lpstr>
      <vt:lpstr>Background</vt:lpstr>
      <vt:lpstr>Challenges</vt:lpstr>
      <vt:lpstr>Proposed Solution</vt:lpstr>
      <vt:lpstr>Data model- Payroll Management System</vt:lpstr>
      <vt:lpstr>Data model- Inventory Control System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2020-03-21T16:47:01Z</dcterms:created>
  <dcterms:modified xsi:type="dcterms:W3CDTF">2020-03-22T04:52:31Z</dcterms:modified>
</cp:coreProperties>
</file>