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56" r:id="rId1"/>
  </p:sldMasterIdLst>
  <p:notesMasterIdLst>
    <p:notesMasterId r:id="rId15"/>
  </p:notesMasterIdLst>
  <p:sldIdLst>
    <p:sldId id="257" r:id="rId2"/>
    <p:sldId id="318" r:id="rId3"/>
    <p:sldId id="333" r:id="rId4"/>
    <p:sldId id="319" r:id="rId5"/>
    <p:sldId id="320" r:id="rId6"/>
    <p:sldId id="321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/>
    <p:restoredTop sz="94796" autoAdjust="0"/>
  </p:normalViewPr>
  <p:slideViewPr>
    <p:cSldViewPr snapToGrid="0" snapToObjects="1">
      <p:cViewPr varScale="1">
        <p:scale>
          <a:sx n="108" d="100"/>
          <a:sy n="108" d="100"/>
        </p:scale>
        <p:origin x="17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A2E2-1EBE-204C-9D08-A370159A523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C7920-35EF-8843-BC0D-105F29C7D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A5FE-3274-403C-AE1A-D0827E1C0692}" type="slidenum">
              <a:rPr lang="en-US"/>
              <a:pPr/>
              <a:t>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A5FE-3274-403C-AE1A-D0827E1C0692}" type="slidenum">
              <a:rPr lang="en-US"/>
              <a:pPr/>
              <a:t>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7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20D20-ECC2-4A7D-8FC2-3CA1DD1AB3FA}" type="slidenum">
              <a:rPr lang="en-US"/>
              <a:pPr/>
              <a:t>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AB4F-8A29-EE45-80CA-AE5F3DE3E12B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9F3-056C-CB46-A859-419643D100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0"/>
            <a:ext cx="9144000" cy="4114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56353" y="4085342"/>
            <a:ext cx="6115099" cy="1573535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lnSpc>
                <a:spcPct val="70000"/>
              </a:lnSpc>
              <a:defRPr sz="4300" b="1" i="0" cap="all" baseline="0">
                <a:solidFill>
                  <a:srgbClr val="510C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62" y="0"/>
            <a:ext cx="9144000" cy="4114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9A22-E182-4945-9F22-F233F904A038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9F3-056C-CB46-A859-419643D100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742476"/>
            <a:ext cx="6327965" cy="2839601"/>
          </a:xfrm>
          <a:prstGeom prst="rect">
            <a:avLst/>
          </a:prstGeom>
        </p:spPr>
        <p:txBody>
          <a:bodyPr anchor="t">
            <a:noAutofit/>
          </a:bodyPr>
          <a:lstStyle>
            <a:lvl1pPr fontAlgn="auto">
              <a:lnSpc>
                <a:spcPct val="70000"/>
              </a:lnSpc>
              <a:defRPr sz="3500" b="1" cap="all" baseline="0">
                <a:solidFill>
                  <a:srgbClr val="9E28B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87A-BFE5-7D48-A8BB-6E739DBD14E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1148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41251"/>
            <a:ext cx="7886700" cy="8229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70000"/>
              </a:lnSpc>
              <a:defRPr sz="3500" b="1" i="0" cap="none" baseline="0">
                <a:solidFill>
                  <a:srgbClr val="9E28B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 sz="23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 sz="19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542F-F215-9C42-AC89-FA22D155DE99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9F3-056C-CB46-A859-419643D100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47800" y="1600200"/>
            <a:ext cx="7239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324600"/>
            <a:ext cx="5257800" cy="400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KROENKE and AUER -  DATABASE CONCEPTS (7th Edition)                                    Copyright © 2015 Pearson Educations,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3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5F978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</a:t>
            </a:r>
            <a:r>
              <a:rPr lang="en-US" dirty="0"/>
              <a:t> </a:t>
            </a:r>
            <a:r>
              <a:rPr lang="en-US" dirty="0">
                <a:solidFill>
                  <a:srgbClr val="5F978D"/>
                </a:solidFill>
              </a:rPr>
              <a:t>© 2016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7B7ABB"/>
                </a:solidFill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942EF2E3-186B-41B4-AB3A-440025D7F7FF}" type="slidenum">
              <a:rPr lang="en-US" smtClean="0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F978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dirty="0">
                <a:solidFill>
                  <a:srgbClr val="5F978D"/>
                </a:solidFill>
              </a:rPr>
              <a:t>© 2016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7B7ABB"/>
                </a:solidFill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058874BB-8265-40AF-AF24-FB4D79EA42A7}" type="slidenum">
              <a:rPr lang="en-US" smtClean="0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3149-A7F0-F443-A558-1E67FDB86891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9F3-056C-CB46-A859-419643D1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ver.microsoft.com/crash-course-in-microsoft-teams-mini-eboo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ack.com/i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27CA-A50D-4249-B446-81A90867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Tips, Tools, Advice on Working in Teams</a:t>
            </a:r>
          </a:p>
        </p:txBody>
      </p:sp>
    </p:spTree>
    <p:extLst>
      <p:ext uri="{BB962C8B-B14F-4D97-AF65-F5344CB8AC3E}">
        <p14:creationId xmlns:p14="http://schemas.microsoft.com/office/powerpoint/2010/main" val="24275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3"/>
            <a:ext cx="7886700" cy="481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Convergence issues</a:t>
            </a:r>
            <a:endParaRPr lang="en-US" sz="1500" dirty="0">
              <a:solidFill>
                <a:prstClr val="black"/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Groupthink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Disagreement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Lack of input from some team members</a:t>
            </a:r>
          </a:p>
          <a:p>
            <a:r>
              <a:rPr lang="en-US" dirty="0">
                <a:solidFill>
                  <a:prstClr val="black"/>
                </a:solidFill>
              </a:rPr>
              <a:t>Processes to help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Do individual brainstorming first, then come together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Spend time in initial meeting establishing rapport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Anonymous voting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Do not make important group decisions over email/text – meet together</a:t>
            </a: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prstClr val="black"/>
                </a:solidFill>
              </a:rPr>
              <a:t>Technologies</a:t>
            </a: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Videoconferencing; Google Docs/Drive with chat; </a:t>
            </a:r>
          </a:p>
        </p:txBody>
      </p:sp>
    </p:spTree>
    <p:extLst>
      <p:ext uri="{BB962C8B-B14F-4D97-AF65-F5344CB8AC3E}">
        <p14:creationId xmlns:p14="http://schemas.microsoft.com/office/powerpoint/2010/main" val="344873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Team Strategies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3"/>
            <a:ext cx="7886700" cy="5046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 synchronously</a:t>
            </a:r>
            <a:endParaRPr lang="en-US" sz="1500" dirty="0">
              <a:solidFill>
                <a:prstClr val="black"/>
              </a:solidFill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Meet in person / Google Docs / Skype with screen sharing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Benefits: Concurrent feedback, creativity, full input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Drawbacks: Scheduling, lost efficiency</a:t>
            </a: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prstClr val="black"/>
                </a:solidFill>
              </a:rPr>
              <a:t>Divide and conquer</a:t>
            </a: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Meet to decide how work with be divided; then work individually; then combine;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then every member reviews and approves combined work</a:t>
            </a: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Benefits: Efficient, scheduling, use key strengths of individuals</a:t>
            </a: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Drawbacks: Feedback,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7405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collaboration technologies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2"/>
            <a:ext cx="7886700" cy="42375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Highly recommend using a combination: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550" dirty="0">
                <a:solidFill>
                  <a:prstClr val="black"/>
                </a:solidFill>
              </a:rPr>
              <a:t>Synchronous tools: Videoconferencing, Live Editing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550" dirty="0">
                <a:solidFill>
                  <a:prstClr val="black"/>
                </a:solidFill>
              </a:rPr>
              <a:t>Asynchronous tools: Shared Storage, Email</a:t>
            </a:r>
          </a:p>
          <a:p>
            <a:pPr marL="3429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</a:rPr>
              <a:t>Other tools out there that aim to facilitate all aspects of team collaboration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550" dirty="0">
                <a:solidFill>
                  <a:prstClr val="black"/>
                </a:solidFill>
                <a:hlinkClick r:id="rId3"/>
              </a:rPr>
              <a:t>Microsoft Teams</a:t>
            </a:r>
            <a:endParaRPr lang="en-US" sz="2550" dirty="0">
              <a:solidFill>
                <a:prstClr val="black"/>
              </a:solidFill>
            </a:endParaRP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sz="2550" dirty="0">
                <a:solidFill>
                  <a:prstClr val="black"/>
                </a:solidFill>
              </a:rPr>
              <a:t>E.g., </a:t>
            </a:r>
            <a:r>
              <a:rPr lang="en-US" sz="2550" dirty="0">
                <a:solidFill>
                  <a:prstClr val="black"/>
                </a:solidFill>
                <a:hlinkClick r:id="rId4"/>
              </a:rPr>
              <a:t>https://slack.com/is</a:t>
            </a:r>
            <a:r>
              <a:rPr lang="en-US" sz="255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55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42AD-80B5-4AB1-8E27-D80AF8C2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C39C-C14B-4E9E-9F1F-7FF11818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5046736"/>
          </a:xfrm>
        </p:spPr>
        <p:txBody>
          <a:bodyPr/>
          <a:lstStyle/>
          <a:p>
            <a:r>
              <a:rPr lang="en-US"/>
              <a:t>Due during or after class</a:t>
            </a:r>
            <a:endParaRPr lang="en-US" dirty="0"/>
          </a:p>
          <a:p>
            <a:r>
              <a:rPr lang="en-US"/>
              <a:t>Instructions posted on course website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Decide on a team name</a:t>
            </a:r>
          </a:p>
          <a:p>
            <a:pPr lvl="1"/>
            <a:r>
              <a:rPr lang="en-US" dirty="0"/>
              <a:t>Decide how you will communication outside of class?</a:t>
            </a:r>
          </a:p>
          <a:p>
            <a:pPr lvl="1"/>
            <a:r>
              <a:rPr lang="en-US" dirty="0"/>
              <a:t>Establish scheduling constraints</a:t>
            </a:r>
          </a:p>
          <a:p>
            <a:pPr lvl="1"/>
            <a:r>
              <a:rPr lang="en-US" dirty="0"/>
              <a:t>Optionally designate a team lead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4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Team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DE55-01CA-46CC-A196-C439498D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skills to project needs whenever possible</a:t>
            </a:r>
          </a:p>
          <a:p>
            <a:r>
              <a:rPr lang="en-US" dirty="0"/>
              <a:t>Consider technical skills and interpersonal skills</a:t>
            </a:r>
          </a:p>
          <a:p>
            <a:r>
              <a:rPr lang="en-US" dirty="0"/>
              <a:t>Technical skills are not sufficient – need to be able to work with others </a:t>
            </a:r>
          </a:p>
          <a:p>
            <a:r>
              <a:rPr lang="en-US" dirty="0"/>
              <a:t>Use training and outside sources (consultants, vendor support) when skills are not readily available</a:t>
            </a:r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111" y="4834058"/>
            <a:ext cx="2459778" cy="16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Size and Reporting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B639-12DA-41CB-BEF7-511F15BC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team members adds overhead; </a:t>
            </a: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b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productive</a:t>
            </a:r>
          </a:p>
          <a:p>
            <a:pPr marL="342900" indent="-342900"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reporting structure; for teams with no formal leader, establish an informal team lead</a:t>
            </a:r>
          </a:p>
          <a:p>
            <a:pPr defTabSz="685800">
              <a:lnSpc>
                <a:spcPct val="8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sizes should be less than 8-10; otherwise create sub-teams</a:t>
            </a:r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396"/>
          <a:stretch/>
        </p:blipFill>
        <p:spPr>
          <a:xfrm>
            <a:off x="1708036" y="2093205"/>
            <a:ext cx="5727928" cy="18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64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Use monetary rewards cautiously</a:t>
            </a:r>
          </a:p>
          <a:p>
            <a:r>
              <a:rPr lang="en-US" sz="2400" dirty="0">
                <a:solidFill>
                  <a:prstClr val="black"/>
                </a:solidFill>
              </a:rPr>
              <a:t>Use intrinsic rewards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Recognition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Achievement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The work itself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Responsibility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Advancement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Chance to learn new skills</a:t>
            </a:r>
            <a:endParaRPr lang="en-US" sz="2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0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Consider the “de-motivators” … </a:t>
            </a:r>
            <a:r>
              <a:rPr lang="en-US" i="1" dirty="0">
                <a:solidFill>
                  <a:srgbClr val="7030A0"/>
                </a:solidFill>
              </a:rPr>
              <a:t>DO NOT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Assign unrealistic deadlines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Ignore good efforts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Accept a low-quality product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Make an important decision without the team’s input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Maintain poor working conditions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Team Performance</a:t>
            </a:r>
            <a:endParaRPr lang="en-US" dirty="0"/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3"/>
            <a:ext cx="7886700" cy="4358758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prstClr val="black"/>
                </a:solidFill>
              </a:rPr>
              <a:t>Make sure team understands the project and its goals</a:t>
            </a:r>
          </a:p>
          <a:p>
            <a:r>
              <a:rPr lang="en-US" sz="2100" dirty="0">
                <a:solidFill>
                  <a:prstClr val="black"/>
                </a:solidFill>
              </a:rPr>
              <a:t>Establish operating procedures up front (Project/Team Charter)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Availability: When can you meet or complete work?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Status reporting: What are the individual deadlines?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Meetings: How often? What days? In person or online?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Documentation storage: Where do we store our files?</a:t>
            </a:r>
          </a:p>
          <a:p>
            <a:r>
              <a:rPr lang="en-US" sz="2100" dirty="0">
                <a:solidFill>
                  <a:prstClr val="black"/>
                </a:solidFill>
              </a:rPr>
              <a:t>Establish methods for conflict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 Team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3"/>
            <a:ext cx="7886700" cy="504673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Key aspects of working on a team (3 C’s)</a:t>
            </a:r>
            <a:endParaRPr lang="en-US" sz="1500" dirty="0">
              <a:solidFill>
                <a:prstClr val="black"/>
              </a:solidFill>
            </a:endParaRP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Communication</a:t>
            </a:r>
            <a:r>
              <a:rPr lang="en-US" sz="2400" dirty="0">
                <a:solidFill>
                  <a:prstClr val="black"/>
                </a:solidFill>
              </a:rPr>
              <a:t>: Expectations and team cohesion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Conveyance</a:t>
            </a:r>
            <a:r>
              <a:rPr lang="en-US" sz="2400" dirty="0">
                <a:solidFill>
                  <a:prstClr val="black"/>
                </a:solidFill>
              </a:rPr>
              <a:t>: Sharing task information and work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Convergence</a:t>
            </a:r>
            <a:r>
              <a:rPr lang="en-US" sz="2400" dirty="0">
                <a:solidFill>
                  <a:prstClr val="black"/>
                </a:solidFill>
              </a:rPr>
              <a:t>: Making decisions about the work</a:t>
            </a:r>
          </a:p>
          <a:p>
            <a:pPr lvl="1"/>
            <a:endParaRPr lang="en-US" sz="24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Face-to-face or distributed (or combination)</a:t>
            </a:r>
            <a:endParaRPr lang="en-US" sz="1500" dirty="0">
              <a:solidFill>
                <a:prstClr val="black"/>
              </a:solidFill>
            </a:endParaRP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Both types face issues related to the 3 C’s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Distributed teams are more prone to these issues but can be just as effective</a:t>
            </a:r>
            <a:endParaRPr lang="en-US" sz="2400" dirty="0">
              <a:solidFill>
                <a:prstClr val="black"/>
              </a:solidFill>
            </a:endParaRPr>
          </a:p>
          <a:p>
            <a:pPr lvl="3" indent="-17145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7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2"/>
            <a:ext cx="7886700" cy="4678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Communication issues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Misunderstandings about expectations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Freeriding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Missed communication</a:t>
            </a:r>
          </a:p>
          <a:p>
            <a:r>
              <a:rPr lang="en-US" dirty="0">
                <a:solidFill>
                  <a:prstClr val="black"/>
                </a:solidFill>
              </a:rPr>
              <a:t>Processes to help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Meet face-to-face (or through video) at beginning of project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Set expectations up front about who does what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Establish multiple ways to get in touch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Be professional: Address concerns openly, and respond to teammates within a reasonable amount of time</a:t>
            </a:r>
            <a:endParaRPr lang="en-US" sz="2000" dirty="0">
              <a:solidFill>
                <a:prstClr val="black"/>
              </a:solidFill>
            </a:endParaRP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schemeClr val="tx1"/>
                </a:solidFill>
              </a:rPr>
              <a:t>Technologies</a:t>
            </a: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Video-conferencing; email; phone; text or equivalent; forums</a:t>
            </a:r>
          </a:p>
        </p:txBody>
      </p:sp>
    </p:spTree>
    <p:extLst>
      <p:ext uri="{BB962C8B-B14F-4D97-AF65-F5344CB8AC3E}">
        <p14:creationId xmlns:p14="http://schemas.microsoft.com/office/powerpoint/2010/main" val="39718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28650" y="1370012"/>
            <a:ext cx="7886700" cy="49316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Conveyance issues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Duplicate work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Conflicting changes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Unable to see others’ work</a:t>
            </a:r>
          </a:p>
          <a:p>
            <a:r>
              <a:rPr lang="en-US" dirty="0">
                <a:solidFill>
                  <a:prstClr val="black"/>
                </a:solidFill>
              </a:rPr>
              <a:t>Processes to help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Use shared document storage or code repository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OR be clear about who is working on the “master copy”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Set expectations up front about access to information and work</a:t>
            </a:r>
          </a:p>
          <a:p>
            <a:pPr>
              <a:buClr>
                <a:srgbClr val="1CADE4"/>
              </a:buClr>
            </a:pPr>
            <a:r>
              <a:rPr lang="en-US" dirty="0">
                <a:solidFill>
                  <a:prstClr val="black"/>
                </a:solidFill>
              </a:rPr>
              <a:t>Technologies</a:t>
            </a:r>
            <a:endParaRPr lang="en-US" sz="1500" dirty="0">
              <a:solidFill>
                <a:prstClr val="black"/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Shared storage; code repository; Google Docs/Drive; email</a:t>
            </a:r>
          </a:p>
        </p:txBody>
      </p:sp>
    </p:spTree>
    <p:extLst>
      <p:ext uri="{BB962C8B-B14F-4D97-AF65-F5344CB8AC3E}">
        <p14:creationId xmlns:p14="http://schemas.microsoft.com/office/powerpoint/2010/main" val="21497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617</Words>
  <Application>Microsoft Office PowerPoint</Application>
  <PresentationFormat>On-screen Show (4:3)</PresentationFormat>
  <Paragraphs>120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Light</vt:lpstr>
      <vt:lpstr>Calibri</vt:lpstr>
      <vt:lpstr>Times New Roman</vt:lpstr>
      <vt:lpstr>Courier New</vt:lpstr>
      <vt:lpstr>Wingdings</vt:lpstr>
      <vt:lpstr>Office Theme</vt:lpstr>
      <vt:lpstr>Tips, Tools, Advice on Working in Teams</vt:lpstr>
      <vt:lpstr>Effective Team Management</vt:lpstr>
      <vt:lpstr>Team Size and Reporting</vt:lpstr>
      <vt:lpstr>Motivation</vt:lpstr>
      <vt:lpstr>Motivation</vt:lpstr>
      <vt:lpstr>Improving Team Performance</vt:lpstr>
      <vt:lpstr>Working on a Team</vt:lpstr>
      <vt:lpstr>Common Team Issues  (and ways to address them)</vt:lpstr>
      <vt:lpstr>Common Team Issues  (and ways to address them)</vt:lpstr>
      <vt:lpstr>Common Team Issues  (and ways to address them)</vt:lpstr>
      <vt:lpstr>Two Team Strategies</vt:lpstr>
      <vt:lpstr>Recap on collaboration technologies</vt:lpstr>
      <vt:lpstr>Team Charter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2020-02-27T20:28:41Z</dcterms:created>
  <dcterms:modified xsi:type="dcterms:W3CDTF">2020-02-27T20:28:45Z</dcterms:modified>
</cp:coreProperties>
</file>