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B00"/>
    <a:srgbClr val="FF9900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D6D019-328A-4893-A861-63143BE86A7B}" v="1" dt="2020-12-12T04:57:03.7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a, Subhransu S." userId="1352d576-fa2f-482e-bf38-00c138346f42" providerId="ADAL" clId="{33D6D019-328A-4893-A861-63143BE86A7B}"/>
    <pc:docChg chg="undo custSel addSld modSld">
      <pc:chgData name="Nanda, Subhransu S." userId="1352d576-fa2f-482e-bf38-00c138346f42" providerId="ADAL" clId="{33D6D019-328A-4893-A861-63143BE86A7B}" dt="2020-12-12T14:59:09.285" v="717" actId="20577"/>
      <pc:docMkLst>
        <pc:docMk/>
      </pc:docMkLst>
      <pc:sldChg chg="modSp mod">
        <pc:chgData name="Nanda, Subhransu S." userId="1352d576-fa2f-482e-bf38-00c138346f42" providerId="ADAL" clId="{33D6D019-328A-4893-A861-63143BE86A7B}" dt="2020-12-12T14:59:09.285" v="717" actId="20577"/>
        <pc:sldMkLst>
          <pc:docMk/>
          <pc:sldMk cId="4043737824" sldId="257"/>
        </pc:sldMkLst>
        <pc:spChg chg="mod">
          <ac:chgData name="Nanda, Subhransu S." userId="1352d576-fa2f-482e-bf38-00c138346f42" providerId="ADAL" clId="{33D6D019-328A-4893-A861-63143BE86A7B}" dt="2020-12-12T14:59:09.285" v="717" actId="20577"/>
          <ac:spMkLst>
            <pc:docMk/>
            <pc:sldMk cId="4043737824" sldId="257"/>
            <ac:spMk id="2" creationId="{78FD68DA-43BA-4508-8DE2-BA9BB7B2FA5B}"/>
          </ac:spMkLst>
        </pc:spChg>
      </pc:sldChg>
      <pc:sldChg chg="modSp mod">
        <pc:chgData name="Nanda, Subhransu S." userId="1352d576-fa2f-482e-bf38-00c138346f42" providerId="ADAL" clId="{33D6D019-328A-4893-A861-63143BE86A7B}" dt="2020-12-12T05:23:09.924" v="693" actId="20577"/>
        <pc:sldMkLst>
          <pc:docMk/>
          <pc:sldMk cId="2916783226" sldId="259"/>
        </pc:sldMkLst>
        <pc:spChg chg="mod">
          <ac:chgData name="Nanda, Subhransu S." userId="1352d576-fa2f-482e-bf38-00c138346f42" providerId="ADAL" clId="{33D6D019-328A-4893-A861-63143BE86A7B}" dt="2020-12-12T05:23:09.924" v="693" actId="20577"/>
          <ac:spMkLst>
            <pc:docMk/>
            <pc:sldMk cId="2916783226" sldId="259"/>
            <ac:spMk id="2" creationId="{7084FC51-6E43-4F39-BD44-AE2C4898D844}"/>
          </ac:spMkLst>
        </pc:spChg>
        <pc:spChg chg="mod">
          <ac:chgData name="Nanda, Subhransu S." userId="1352d576-fa2f-482e-bf38-00c138346f42" providerId="ADAL" clId="{33D6D019-328A-4893-A861-63143BE86A7B}" dt="2020-12-12T05:02:42.671" v="366" actId="255"/>
          <ac:spMkLst>
            <pc:docMk/>
            <pc:sldMk cId="2916783226" sldId="259"/>
            <ac:spMk id="3" creationId="{203AF784-13CF-485F-9D24-6AF707DA0225}"/>
          </ac:spMkLst>
        </pc:spChg>
      </pc:sldChg>
      <pc:sldChg chg="addSp modSp new mod">
        <pc:chgData name="Nanda, Subhransu S." userId="1352d576-fa2f-482e-bf38-00c138346f42" providerId="ADAL" clId="{33D6D019-328A-4893-A861-63143BE86A7B}" dt="2020-12-12T05:10:24.388" v="682" actId="113"/>
        <pc:sldMkLst>
          <pc:docMk/>
          <pc:sldMk cId="2772825968" sldId="260"/>
        </pc:sldMkLst>
        <pc:spChg chg="add mod">
          <ac:chgData name="Nanda, Subhransu S." userId="1352d576-fa2f-482e-bf38-00c138346f42" providerId="ADAL" clId="{33D6D019-328A-4893-A861-63143BE86A7B}" dt="2020-12-12T05:02:50.838" v="367" actId="255"/>
          <ac:spMkLst>
            <pc:docMk/>
            <pc:sldMk cId="2772825968" sldId="260"/>
            <ac:spMk id="2" creationId="{780E8C36-81D3-42D5-89EB-212718AA9F07}"/>
          </ac:spMkLst>
        </pc:spChg>
        <pc:spChg chg="add mod">
          <ac:chgData name="Nanda, Subhransu S." userId="1352d576-fa2f-482e-bf38-00c138346f42" providerId="ADAL" clId="{33D6D019-328A-4893-A861-63143BE86A7B}" dt="2020-12-12T05:10:24.388" v="682" actId="113"/>
          <ac:spMkLst>
            <pc:docMk/>
            <pc:sldMk cId="2772825968" sldId="260"/>
            <ac:spMk id="4" creationId="{C49AA6ED-97DD-4C23-838D-E58EB1BB1B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2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35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5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3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57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4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6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7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2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6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24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472" y="1334905"/>
            <a:ext cx="7653528" cy="43361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    </a:t>
            </a:r>
            <a:r>
              <a:rPr lang="en-US" sz="4000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Data Analytics &amp; Visualization</a:t>
            </a:r>
            <a:br>
              <a:rPr lang="en-US" sz="3600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br>
              <a:rPr lang="en-US" sz="3200" b="1" dirty="0"/>
            </a:br>
            <a:r>
              <a:rPr lang="en-US" sz="3200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Project</a:t>
            </a:r>
            <a:r>
              <a:rPr lang="en-US" sz="3200" b="1" dirty="0"/>
              <a:t>: Visualizing Employee Data set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Professor</a:t>
            </a:r>
            <a:br>
              <a:rPr lang="en-US" sz="3200" b="1" dirty="0"/>
            </a:br>
            <a:r>
              <a:rPr lang="en-US" sz="3200" b="1" dirty="0"/>
              <a:t>  </a:t>
            </a:r>
            <a:r>
              <a:rPr lang="en-US" sz="2800" b="1" dirty="0"/>
              <a:t>Dr. Manjeet </a:t>
            </a:r>
            <a:r>
              <a:rPr lang="en-US" sz="2800" b="1" dirty="0" err="1"/>
              <a:t>Rege</a:t>
            </a:r>
            <a:br>
              <a:rPr lang="en-US" sz="2800" b="1" dirty="0"/>
            </a:br>
            <a:br>
              <a:rPr lang="en-US" sz="2800" b="1" dirty="0"/>
            </a:br>
            <a:br>
              <a:rPr lang="en-US" sz="3200" b="1" dirty="0"/>
            </a:br>
            <a:r>
              <a:rPr lang="en-US" sz="3200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Participants (Team 3)</a:t>
            </a:r>
            <a:br>
              <a:rPr lang="en-US" sz="3200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800" b="1" dirty="0" err="1"/>
              <a:t>Mollika</a:t>
            </a:r>
            <a:r>
              <a:rPr lang="en-US" sz="2800" b="1" dirty="0"/>
              <a:t> Tahsin, Subhransu Nanda, Shirin Ramezani</a:t>
            </a:r>
            <a:br>
              <a:rPr lang="en-US" sz="3200" dirty="0"/>
            </a:br>
            <a:r>
              <a:rPr lang="en-US" sz="3200" dirty="0"/>
              <a:t> 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" r="2" b="13395"/>
          <a:stretch/>
        </p:blipFill>
        <p:spPr>
          <a:xfrm>
            <a:off x="633999" y="620720"/>
            <a:ext cx="4001315" cy="5086933"/>
          </a:xfrm>
          <a:prstGeom prst="rect">
            <a:avLst/>
          </a:prstGeom>
          <a:solidFill>
            <a:schemeClr val="accent2"/>
          </a:solidFill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AB8ECB2-FB64-476F-A62F-36D68C8C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9CEAD5-ED2F-4675-9E4C-80B8A0E8A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84FC51-6E43-4F39-BD44-AE2C4898D844}"/>
              </a:ext>
            </a:extLst>
          </p:cNvPr>
          <p:cNvSpPr/>
          <p:nvPr/>
        </p:nvSpPr>
        <p:spPr>
          <a:xfrm>
            <a:off x="399448" y="958255"/>
            <a:ext cx="11247120" cy="775596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</a:rPr>
              <a:t>Question</a:t>
            </a:r>
            <a:r>
              <a:rPr lang="en-US" sz="2400" b="1" dirty="0">
                <a:ln/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b="1" dirty="0">
                <a:ln/>
                <a:solidFill>
                  <a:schemeClr val="accent3"/>
                </a:solidFill>
              </a:rPr>
              <a:t>Why are some of the employees leaving ?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</a:rPr>
              <a:t>Number of employee(Rows) </a:t>
            </a:r>
            <a:r>
              <a:rPr lang="en-US" b="1" dirty="0">
                <a:ln/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:</a:t>
            </a:r>
            <a:r>
              <a:rPr lang="en-US" b="1" dirty="0">
                <a:ln/>
                <a:solidFill>
                  <a:schemeClr val="accent3"/>
                </a:solidFill>
              </a:rPr>
              <a:t>14999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</a:rPr>
              <a:t>Number of features:  </a:t>
            </a:r>
            <a:r>
              <a:rPr lang="en-US" b="1" dirty="0">
                <a:ln/>
                <a:solidFill>
                  <a:schemeClr val="accent3"/>
                </a:solidFill>
              </a:rPr>
              <a:t>10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</a:rPr>
              <a:t>No Calculated field</a:t>
            </a:r>
          </a:p>
          <a:p>
            <a:endParaRPr lang="en-US" sz="1400" b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  <a:p>
            <a:r>
              <a:rPr lang="en-US" sz="24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Features:  </a:t>
            </a:r>
          </a:p>
          <a:p>
            <a:endParaRPr lang="en-US" b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  <a:p>
            <a:pPr marL="457200" indent="-457200" fontAlgn="b">
              <a:buFont typeface="+mj-lt"/>
              <a:buAutoNum type="arabicPeriod"/>
            </a:pPr>
            <a:r>
              <a:rPr lang="en-US" dirty="0" err="1">
                <a:ln/>
                <a:solidFill>
                  <a:schemeClr val="tx1">
                    <a:lumMod val="95000"/>
                    <a:lumOff val="5000"/>
                  </a:schemeClr>
                </a:solidFill>
              </a:rPr>
              <a:t>Satisfaction_level</a:t>
            </a:r>
            <a:r>
              <a:rPr lang="en-US" dirty="0">
                <a:ln/>
                <a:solidFill>
                  <a:schemeClr val="accent3"/>
                </a:solidFill>
              </a:rPr>
              <a:t> (Satisfaction Level of the employee)</a:t>
            </a:r>
          </a:p>
          <a:p>
            <a:pPr marL="457200" indent="-457200" fontAlgn="b">
              <a:buFont typeface="+mj-lt"/>
              <a:buAutoNum type="arabicPeriod"/>
            </a:pPr>
            <a:r>
              <a:rPr lang="en-US" dirty="0" err="1">
                <a:ln/>
                <a:solidFill>
                  <a:schemeClr val="tx1">
                    <a:lumMod val="95000"/>
                    <a:lumOff val="5000"/>
                  </a:schemeClr>
                </a:solidFill>
              </a:rPr>
              <a:t>last_evaluation</a:t>
            </a:r>
            <a:r>
              <a:rPr lang="en-US" dirty="0">
                <a:ln/>
                <a:solidFill>
                  <a:schemeClr val="accent3"/>
                </a:solidFill>
              </a:rPr>
              <a:t>(Last evaluation received)</a:t>
            </a:r>
          </a:p>
          <a:p>
            <a:pPr marL="457200" indent="-457200" fontAlgn="b">
              <a:buFont typeface="+mj-lt"/>
              <a:buAutoNum type="arabicPeriod"/>
            </a:pPr>
            <a:r>
              <a:rPr lang="en-US" dirty="0" err="1">
                <a:ln/>
                <a:solidFill>
                  <a:schemeClr val="tx1">
                    <a:lumMod val="95000"/>
                    <a:lumOff val="5000"/>
                  </a:schemeClr>
                </a:solidFill>
              </a:rPr>
              <a:t>number_project</a:t>
            </a:r>
            <a:endParaRPr lang="en-US" dirty="0">
              <a:ln/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 fontAlgn="b">
              <a:buFont typeface="+mj-lt"/>
              <a:buAutoNum type="arabicPeriod"/>
            </a:pPr>
            <a:r>
              <a:rPr lang="en-US" dirty="0" err="1">
                <a:ln/>
                <a:solidFill>
                  <a:schemeClr val="tx1">
                    <a:lumMod val="95000"/>
                    <a:lumOff val="5000"/>
                  </a:schemeClr>
                </a:solidFill>
              </a:rPr>
              <a:t>average_montly_hours</a:t>
            </a:r>
            <a:r>
              <a:rPr lang="en-US" dirty="0">
                <a:ln/>
                <a:solidFill>
                  <a:schemeClr val="accent3"/>
                </a:solidFill>
              </a:rPr>
              <a:t>(Average monthly hours)</a:t>
            </a:r>
          </a:p>
          <a:p>
            <a:pPr marL="457200" indent="-457200" fontAlgn="b">
              <a:buFont typeface="+mj-lt"/>
              <a:buAutoNum type="arabicPeriod"/>
            </a:pPr>
            <a:r>
              <a:rPr lang="en-US" dirty="0" err="1">
                <a:ln/>
                <a:solidFill>
                  <a:schemeClr val="tx1">
                    <a:lumMod val="95000"/>
                    <a:lumOff val="5000"/>
                  </a:schemeClr>
                </a:solidFill>
              </a:rPr>
              <a:t>time_spend_company</a:t>
            </a:r>
            <a:r>
              <a:rPr lang="en-US" dirty="0">
                <a:ln/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ln/>
                <a:solidFill>
                  <a:schemeClr val="accent3"/>
                </a:solidFill>
              </a:rPr>
              <a:t>(Time spent at the company)</a:t>
            </a:r>
          </a:p>
          <a:p>
            <a:pPr marL="457200" indent="-457200" fontAlgn="b">
              <a:buFont typeface="+mj-lt"/>
              <a:buAutoNum type="arabicPeriod"/>
            </a:pPr>
            <a:r>
              <a:rPr lang="en-US" dirty="0" err="1">
                <a:ln/>
                <a:solidFill>
                  <a:schemeClr val="tx1">
                    <a:lumMod val="95000"/>
                    <a:lumOff val="5000"/>
                  </a:schemeClr>
                </a:solidFill>
              </a:rPr>
              <a:t>Work_accident</a:t>
            </a:r>
            <a:r>
              <a:rPr lang="en-US" dirty="0">
                <a:ln/>
                <a:solidFill>
                  <a:schemeClr val="accent3"/>
                </a:solidFill>
              </a:rPr>
              <a:t>(Whether they have had a work accident)</a:t>
            </a:r>
          </a:p>
          <a:p>
            <a:pPr marL="457200" indent="-457200" fontAlgn="b">
              <a:buFont typeface="+mj-lt"/>
              <a:buAutoNum type="arabicPeriod"/>
            </a:pPr>
            <a:r>
              <a:rPr lang="en-US" dirty="0">
                <a:ln/>
                <a:solidFill>
                  <a:schemeClr val="tx1">
                    <a:lumMod val="95000"/>
                    <a:lumOff val="5000"/>
                  </a:schemeClr>
                </a:solidFill>
              </a:rPr>
              <a:t>Left</a:t>
            </a:r>
            <a:r>
              <a:rPr lang="en-US" dirty="0">
                <a:ln/>
                <a:solidFill>
                  <a:schemeClr val="accent3"/>
                </a:solidFill>
              </a:rPr>
              <a:t>(Whether the employee has left)</a:t>
            </a:r>
          </a:p>
          <a:p>
            <a:pPr marL="457200" indent="-457200" fontAlgn="b">
              <a:buFont typeface="+mj-lt"/>
              <a:buAutoNum type="arabicPeriod"/>
            </a:pPr>
            <a:r>
              <a:rPr lang="en-US" dirty="0">
                <a:ln/>
                <a:solidFill>
                  <a:schemeClr val="tx1">
                    <a:lumMod val="95000"/>
                    <a:lumOff val="5000"/>
                  </a:schemeClr>
                </a:solidFill>
              </a:rPr>
              <a:t>promotion_last_5years</a:t>
            </a:r>
            <a:r>
              <a:rPr lang="en-US" dirty="0">
                <a:ln/>
                <a:solidFill>
                  <a:schemeClr val="accent3"/>
                </a:solidFill>
              </a:rPr>
              <a:t>(Whether they have had a promotion in the last 5 years)</a:t>
            </a:r>
          </a:p>
          <a:p>
            <a:pPr marL="457200" indent="-457200" fontAlgn="b">
              <a:buFont typeface="+mj-lt"/>
              <a:buAutoNum type="arabicPeriod"/>
            </a:pPr>
            <a:r>
              <a:rPr lang="en-US" dirty="0">
                <a:ln/>
                <a:solidFill>
                  <a:schemeClr val="tx1">
                    <a:lumMod val="95000"/>
                    <a:lumOff val="5000"/>
                  </a:schemeClr>
                </a:solidFill>
              </a:rPr>
              <a:t>Department</a:t>
            </a:r>
            <a:endParaRPr lang="en-US" dirty="0">
              <a:ln/>
              <a:solidFill>
                <a:schemeClr val="accent3"/>
              </a:solidFill>
            </a:endParaRPr>
          </a:p>
          <a:p>
            <a:pPr marL="457200" indent="-457200" fontAlgn="b">
              <a:buFont typeface="+mj-lt"/>
              <a:buAutoNum type="arabicPeriod"/>
            </a:pPr>
            <a:r>
              <a:rPr lang="en-US" dirty="0">
                <a:ln/>
                <a:solidFill>
                  <a:schemeClr val="tx1">
                    <a:lumMod val="95000"/>
                    <a:lumOff val="5000"/>
                  </a:schemeClr>
                </a:solidFill>
              </a:rPr>
              <a:t>salary</a:t>
            </a:r>
          </a:p>
          <a:p>
            <a:pPr fontAlgn="b"/>
            <a:endParaRPr lang="en-US" sz="3200" b="1" dirty="0">
              <a:ln/>
              <a:solidFill>
                <a:schemeClr val="accent3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ln/>
              <a:solidFill>
                <a:schemeClr val="accent3"/>
              </a:solidFill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ln/>
              <a:solidFill>
                <a:schemeClr val="accent3"/>
              </a:solidFill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900" b="1" dirty="0">
              <a:ln/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  <a:p>
            <a:endParaRPr lang="en-US" sz="2900" b="1" dirty="0">
              <a:ln/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  <a:p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3AF784-13CF-485F-9D24-6AF707DA0225}"/>
              </a:ext>
            </a:extLst>
          </p:cNvPr>
          <p:cNvSpPr/>
          <p:nvPr/>
        </p:nvSpPr>
        <p:spPr>
          <a:xfrm>
            <a:off x="399448" y="282071"/>
            <a:ext cx="112471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Data Analytics &amp; Visualization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1678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0E8C36-81D3-42D5-89EB-212718AA9F07}"/>
              </a:ext>
            </a:extLst>
          </p:cNvPr>
          <p:cNvSpPr/>
          <p:nvPr/>
        </p:nvSpPr>
        <p:spPr>
          <a:xfrm>
            <a:off x="399448" y="282071"/>
            <a:ext cx="112471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Data Manipulation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9AA6ED-97DD-4C23-838D-E58EB1BB1B94}"/>
              </a:ext>
            </a:extLst>
          </p:cNvPr>
          <p:cNvSpPr txBox="1"/>
          <p:nvPr/>
        </p:nvSpPr>
        <p:spPr>
          <a:xfrm>
            <a:off x="399447" y="1058867"/>
            <a:ext cx="9757913" cy="4342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</a:rPr>
              <a:t>Variables Added:</a:t>
            </a:r>
          </a:p>
          <a:p>
            <a:r>
              <a:rPr lang="en-US" b="1" dirty="0">
                <a:ln/>
                <a:solidFill>
                  <a:schemeClr val="accent3"/>
                </a:solidFill>
              </a:rPr>
              <a:t>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</a:rPr>
              <a:t>Left (value) – quantitative to nominal conversion</a:t>
            </a:r>
          </a:p>
          <a:p>
            <a:pPr>
              <a:lnSpc>
                <a:spcPct val="150000"/>
              </a:lnSpc>
            </a:pPr>
            <a:r>
              <a:rPr lang="en-US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</a:rPr>
              <a:t>		-&gt; Left = 0 is ‘Left’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</a:rPr>
              <a:t>		-&gt; </a:t>
            </a:r>
            <a:r>
              <a:rPr lang="en-US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</a:rPr>
              <a:t>L</a:t>
            </a:r>
            <a:r>
              <a:rPr lang="en-US" sz="18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</a:rPr>
              <a:t>eft = 1 is </a:t>
            </a:r>
            <a:r>
              <a:rPr lang="en-US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</a:rPr>
              <a:t>‘S</a:t>
            </a:r>
            <a:r>
              <a:rPr lang="en-US" sz="18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</a:rPr>
              <a:t>tayed’</a:t>
            </a:r>
          </a:p>
          <a:p>
            <a:pPr>
              <a:lnSpc>
                <a:spcPct val="150000"/>
              </a:lnSpc>
            </a:pPr>
            <a:endParaRPr lang="en-US" sz="1800" b="1" dirty="0">
              <a:ln/>
              <a:solidFill>
                <a:schemeClr val="accent3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/>
              </a:rPr>
              <a:t>Promotion Last 5 years (value) – quantitative to nominal conversion</a:t>
            </a:r>
          </a:p>
          <a:p>
            <a:pPr>
              <a:lnSpc>
                <a:spcPct val="150000"/>
              </a:lnSpc>
            </a:pPr>
            <a:r>
              <a:rPr lang="en-US" b="1" dirty="0">
                <a:ln/>
              </a:rPr>
              <a:t>		-&gt; Promotion = 0 is ‘No Promotion’</a:t>
            </a:r>
          </a:p>
          <a:p>
            <a:pPr>
              <a:lnSpc>
                <a:spcPct val="150000"/>
              </a:lnSpc>
            </a:pPr>
            <a:r>
              <a:rPr lang="en-US" b="1" dirty="0">
                <a:ln/>
              </a:rPr>
              <a:t>		-&gt; Promotion = 1 is ‘Yes Promotion’</a:t>
            </a:r>
          </a:p>
          <a:p>
            <a:pPr>
              <a:lnSpc>
                <a:spcPct val="150000"/>
              </a:lnSpc>
            </a:pPr>
            <a:endParaRPr lang="en-US" b="1" dirty="0">
              <a:ln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n/>
              </a:rPr>
              <a:t>Total features : 12</a:t>
            </a:r>
          </a:p>
        </p:txBody>
      </p:sp>
    </p:spTree>
    <p:extLst>
      <p:ext uri="{BB962C8B-B14F-4D97-AF65-F5344CB8AC3E}">
        <p14:creationId xmlns:p14="http://schemas.microsoft.com/office/powerpoint/2010/main" val="27728259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229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Retrospect</vt:lpstr>
      <vt:lpstr>     Data Analytics &amp; Visualization  Project: Visualizing Employee Data set  Professor   Dr. Manjeet Rege   Participants (Team 3) Mollika Tahsin, Subhransu Nanda, Shirin Ramezani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&amp; Visualization  Project: Visualizing Employee Data set  Professor   Dr Rege,Manjeet  Participant Mollika Tahsin, Subhransu Nanda, Shirin Ramezani</dc:title>
  <dc:creator>shirin ramezani</dc:creator>
  <cp:lastModifiedBy>SUBHRANSU NANDA</cp:lastModifiedBy>
  <cp:revision>1</cp:revision>
  <dcterms:created xsi:type="dcterms:W3CDTF">2020-12-08T20:48:12Z</dcterms:created>
  <dcterms:modified xsi:type="dcterms:W3CDTF">2020-12-12T14:59:13Z</dcterms:modified>
</cp:coreProperties>
</file>