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66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51" autoAdjust="0"/>
  </p:normalViewPr>
  <p:slideViewPr>
    <p:cSldViewPr snapToGrid="0">
      <p:cViewPr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bairagi_backup\Interviews\InterviewTakeHome\Uber\Uber%20program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Considering scenario: Scaling to new workflow after 2 weeks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697438011615291E-2"/>
          <c:y val="0.34732340541307005"/>
          <c:w val="0.91736694000727836"/>
          <c:h val="0.58460113256289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Sheet2!$T$7</c:f>
              <c:strCache>
                <c:ptCount val="1"/>
                <c:pt idx="0">
                  <c:v>Day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Sheet2!$T$8:$T$54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7-46DB-B3B8-8DD04398BDD0}"/>
            </c:ext>
          </c:extLst>
        </c:ser>
        <c:ser>
          <c:idx val="1"/>
          <c:order val="1"/>
          <c:tx>
            <c:strRef>
              <c:f>Sheet2!$U$7</c:f>
              <c:strCache>
                <c:ptCount val="1"/>
                <c:pt idx="0">
                  <c:v>No. of Tasks completed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Sheet2!$U$8:$U$54</c:f>
              <c:numCache>
                <c:formatCode>0</c:formatCode>
                <c:ptCount val="47"/>
                <c:pt idx="0">
                  <c:v>307.69230769230774</c:v>
                </c:pt>
                <c:pt idx="1">
                  <c:v>307.69230769230774</c:v>
                </c:pt>
                <c:pt idx="2">
                  <c:v>307.69230769230774</c:v>
                </c:pt>
                <c:pt idx="3">
                  <c:v>307.69230769230774</c:v>
                </c:pt>
                <c:pt idx="4">
                  <c:v>307.69230769230774</c:v>
                </c:pt>
                <c:pt idx="5">
                  <c:v>307.69230769230774</c:v>
                </c:pt>
                <c:pt idx="6">
                  <c:v>307.69230769230774</c:v>
                </c:pt>
                <c:pt idx="7">
                  <c:v>307.69230769230774</c:v>
                </c:pt>
                <c:pt idx="8">
                  <c:v>307.69230769230774</c:v>
                </c:pt>
                <c:pt idx="9">
                  <c:v>307.69230769230774</c:v>
                </c:pt>
                <c:pt idx="10">
                  <c:v>460.61722708429289</c:v>
                </c:pt>
                <c:pt idx="11">
                  <c:v>460.61722708429289</c:v>
                </c:pt>
                <c:pt idx="12">
                  <c:v>460.61722708429289</c:v>
                </c:pt>
                <c:pt idx="13">
                  <c:v>460.61722708429289</c:v>
                </c:pt>
                <c:pt idx="14">
                  <c:v>460.61722708429289</c:v>
                </c:pt>
                <c:pt idx="15">
                  <c:v>460.61722708429289</c:v>
                </c:pt>
                <c:pt idx="16">
                  <c:v>460.61722708429289</c:v>
                </c:pt>
                <c:pt idx="17">
                  <c:v>460.61722708429289</c:v>
                </c:pt>
                <c:pt idx="18">
                  <c:v>460.61722708429289</c:v>
                </c:pt>
                <c:pt idx="19">
                  <c:v>460.61722708429289</c:v>
                </c:pt>
                <c:pt idx="20">
                  <c:v>460.61722708429289</c:v>
                </c:pt>
                <c:pt idx="21">
                  <c:v>460.61722708429289</c:v>
                </c:pt>
                <c:pt idx="22">
                  <c:v>460.61722708429289</c:v>
                </c:pt>
                <c:pt idx="23">
                  <c:v>460.61722708429289</c:v>
                </c:pt>
                <c:pt idx="24">
                  <c:v>460.61722708429289</c:v>
                </c:pt>
                <c:pt idx="25">
                  <c:v>460.61722708429289</c:v>
                </c:pt>
                <c:pt idx="26">
                  <c:v>460.61722708429289</c:v>
                </c:pt>
                <c:pt idx="27">
                  <c:v>460.61722708429289</c:v>
                </c:pt>
                <c:pt idx="28">
                  <c:v>460.61722708429289</c:v>
                </c:pt>
                <c:pt idx="29">
                  <c:v>460.61722708429289</c:v>
                </c:pt>
                <c:pt idx="30">
                  <c:v>460.61722708429289</c:v>
                </c:pt>
                <c:pt idx="31">
                  <c:v>460.61722708429289</c:v>
                </c:pt>
                <c:pt idx="32">
                  <c:v>460.61722708429289</c:v>
                </c:pt>
                <c:pt idx="33">
                  <c:v>460.61722708429289</c:v>
                </c:pt>
                <c:pt idx="34">
                  <c:v>460.61722708429289</c:v>
                </c:pt>
                <c:pt idx="35">
                  <c:v>460.61722708429289</c:v>
                </c:pt>
                <c:pt idx="36">
                  <c:v>460.61722708429289</c:v>
                </c:pt>
                <c:pt idx="37">
                  <c:v>460.61722708429289</c:v>
                </c:pt>
                <c:pt idx="38">
                  <c:v>460.61722708429289</c:v>
                </c:pt>
                <c:pt idx="39">
                  <c:v>460.61722708429289</c:v>
                </c:pt>
                <c:pt idx="40">
                  <c:v>460.61722708429289</c:v>
                </c:pt>
                <c:pt idx="41">
                  <c:v>460.61722708429289</c:v>
                </c:pt>
                <c:pt idx="42">
                  <c:v>460.61722708429289</c:v>
                </c:pt>
                <c:pt idx="43">
                  <c:v>460.61722708429289</c:v>
                </c:pt>
                <c:pt idx="44">
                  <c:v>460.61722708429289</c:v>
                </c:pt>
                <c:pt idx="45">
                  <c:v>460.61722708429289</c:v>
                </c:pt>
                <c:pt idx="46">
                  <c:v>460.61722708429289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7-46DB-B3B8-8DD04398BDD0}"/>
            </c:ext>
          </c:extLst>
        </c:ser>
        <c:ser>
          <c:idx val="2"/>
          <c:order val="2"/>
          <c:tx>
            <c:strRef>
              <c:f>Sheet2!$V$7</c:f>
              <c:strCache>
                <c:ptCount val="1"/>
                <c:pt idx="0">
                  <c:v>Cumulative No. of Task labelled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Sheet2!$V$8:$V$54</c:f>
              <c:numCache>
                <c:formatCode>0</c:formatCode>
                <c:ptCount val="47"/>
                <c:pt idx="0">
                  <c:v>307.69230769230774</c:v>
                </c:pt>
                <c:pt idx="1">
                  <c:v>615.38461538461547</c:v>
                </c:pt>
                <c:pt idx="2">
                  <c:v>923.07692307692321</c:v>
                </c:pt>
                <c:pt idx="3">
                  <c:v>1230.7692307692309</c:v>
                </c:pt>
                <c:pt idx="4">
                  <c:v>1538.4615384615386</c:v>
                </c:pt>
                <c:pt idx="5">
                  <c:v>1846.1538461538462</c:v>
                </c:pt>
                <c:pt idx="6">
                  <c:v>2153.8461538461538</c:v>
                </c:pt>
                <c:pt idx="7">
                  <c:v>2461.5384615384614</c:v>
                </c:pt>
                <c:pt idx="8">
                  <c:v>2769.2307692307691</c:v>
                </c:pt>
                <c:pt idx="9">
                  <c:v>3076.9230769230767</c:v>
                </c:pt>
                <c:pt idx="10">
                  <c:v>3537.5403040073697</c:v>
                </c:pt>
                <c:pt idx="11">
                  <c:v>3998.1575310916628</c:v>
                </c:pt>
                <c:pt idx="12">
                  <c:v>4458.7747581759559</c:v>
                </c:pt>
                <c:pt idx="13">
                  <c:v>4919.3919852602485</c:v>
                </c:pt>
                <c:pt idx="14">
                  <c:v>5380.0092123445411</c:v>
                </c:pt>
                <c:pt idx="15">
                  <c:v>5840.6264394288337</c:v>
                </c:pt>
                <c:pt idx="16">
                  <c:v>6301.2436665131263</c:v>
                </c:pt>
                <c:pt idx="17">
                  <c:v>6761.8608935974189</c:v>
                </c:pt>
                <c:pt idx="18">
                  <c:v>7222.4781206817115</c:v>
                </c:pt>
                <c:pt idx="19">
                  <c:v>7683.0953477660041</c:v>
                </c:pt>
                <c:pt idx="20">
                  <c:v>8143.7125748502967</c:v>
                </c:pt>
                <c:pt idx="21">
                  <c:v>8604.3298019345893</c:v>
                </c:pt>
                <c:pt idx="22">
                  <c:v>9064.9470290188819</c:v>
                </c:pt>
                <c:pt idx="23">
                  <c:v>9525.5642561031746</c:v>
                </c:pt>
                <c:pt idx="24">
                  <c:v>9986.1814831874672</c:v>
                </c:pt>
                <c:pt idx="25">
                  <c:v>10446.79871027176</c:v>
                </c:pt>
                <c:pt idx="26">
                  <c:v>10907.415937356052</c:v>
                </c:pt>
                <c:pt idx="27">
                  <c:v>11368.033164440345</c:v>
                </c:pt>
                <c:pt idx="28">
                  <c:v>11828.650391524638</c:v>
                </c:pt>
                <c:pt idx="29">
                  <c:v>12289.26761860893</c:v>
                </c:pt>
                <c:pt idx="30">
                  <c:v>12749.884845693223</c:v>
                </c:pt>
                <c:pt idx="31">
                  <c:v>13210.502072777515</c:v>
                </c:pt>
                <c:pt idx="32">
                  <c:v>13671.119299861808</c:v>
                </c:pt>
                <c:pt idx="33">
                  <c:v>14131.736526946101</c:v>
                </c:pt>
                <c:pt idx="34">
                  <c:v>14592.353754030393</c:v>
                </c:pt>
                <c:pt idx="35">
                  <c:v>15052.970981114686</c:v>
                </c:pt>
                <c:pt idx="36">
                  <c:v>15513.588208198978</c:v>
                </c:pt>
                <c:pt idx="37">
                  <c:v>15974.205435283271</c:v>
                </c:pt>
                <c:pt idx="38">
                  <c:v>16434.822662367565</c:v>
                </c:pt>
                <c:pt idx="39">
                  <c:v>16895.43988945186</c:v>
                </c:pt>
                <c:pt idx="40">
                  <c:v>17356.057116536154</c:v>
                </c:pt>
                <c:pt idx="41">
                  <c:v>17816.674343620449</c:v>
                </c:pt>
                <c:pt idx="42">
                  <c:v>18277.291570704743</c:v>
                </c:pt>
                <c:pt idx="43">
                  <c:v>18737.908797789038</c:v>
                </c:pt>
                <c:pt idx="44">
                  <c:v>19198.526024873332</c:v>
                </c:pt>
                <c:pt idx="45">
                  <c:v>19659.143251957626</c:v>
                </c:pt>
                <c:pt idx="46">
                  <c:v>20119.760479041921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7-46DB-B3B8-8DD04398B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2641791"/>
        <c:axId val="992642207"/>
      </c:barChart>
      <c:catAx>
        <c:axId val="9926417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42207"/>
        <c:crosses val="autoZero"/>
        <c:auto val="1"/>
        <c:lblAlgn val="ctr"/>
        <c:lblOffset val="100"/>
        <c:noMultiLvlLbl val="0"/>
      </c:catAx>
      <c:valAx>
        <c:axId val="992642207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4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7898747955224865E-2"/>
          <c:y val="0.17208822693212394"/>
          <c:w val="0.57115075429289808"/>
          <c:h val="0.15358341618024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0.25828</cdr:x>
      <cdr:y>0.37423</cdr:y>
    </cdr:from>
    <cdr:to>
      <cdr:x>0.25955</cdr:x>
      <cdr:y>0.92415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1652501" y="1786758"/>
          <a:ext cx="8133" cy="262559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0.60026</cdr:x>
      <cdr:y>0.19879</cdr:y>
    </cdr:from>
    <cdr:to>
      <cdr:x>0.66343</cdr:x>
      <cdr:y>0.19879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4593678" y="795002"/>
          <a:ext cx="483476" cy="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0.66481</cdr:x>
      <cdr:y>0.16463</cdr:y>
    </cdr:from>
    <cdr:to>
      <cdr:x>0.88318</cdr:x>
      <cdr:y>0.27595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946000" y="786000"/>
          <a:ext cx="1296143" cy="5315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dirty="0" smtClean="0">
              <a:solidFill>
                <a:schemeClr val="tx1">
                  <a:lumMod val="65000"/>
                  <a:lumOff val="35000"/>
                </a:schemeClr>
              </a:solidFill>
            </a:rPr>
            <a:t>Scaled to new workflow</a:t>
          </a:r>
        </a:p>
        <a:p xmlns:a="http://schemas.openxmlformats.org/drawingml/2006/main">
          <a:r>
            <a:rPr lang="en-IN" dirty="0" smtClean="0">
              <a:solidFill>
                <a:schemeClr val="tx1">
                  <a:lumMod val="65000"/>
                  <a:lumOff val="35000"/>
                </a:schemeClr>
              </a:solidFill>
            </a:rPr>
            <a:t> after 2 weeks</a:t>
          </a:r>
          <a:endParaRPr lang="en-IN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72CF-153D-4D1B-BA1A-5CFAA300EC2C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B42ED-114F-4BE6-97B0-0A34A2D84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8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B42ED-114F-4BE6-97B0-0A34A2D84C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0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4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1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1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2E643B-D62B-4B68-8BC2-EB3AFA181742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C7FA96-7205-43AF-A76B-0C8CD5E992E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0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UBER Case Study – Project plan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Subhrapratim Bairagi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 smtClean="0"/>
              <a:t>Charter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Scope of Project plan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Integration plan of new workflow with In-house Labelling tool.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Delivery of 20,000 labelling tasks by October 2020.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Assumption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Task labelling activities of data from Multi-sensor configuration, currently in Production. Considering Start date of 24</a:t>
            </a:r>
            <a:r>
              <a:rPr lang="en-IN" baseline="30000" dirty="0" smtClean="0"/>
              <a:t>th</a:t>
            </a:r>
            <a:r>
              <a:rPr lang="en-IN" dirty="0" smtClean="0"/>
              <a:t> August 2020.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/>
              <a:t>1:1 </a:t>
            </a:r>
            <a:r>
              <a:rPr lang="en-IN" dirty="0"/>
              <a:t>mapping between a task and the data to be </a:t>
            </a:r>
            <a:r>
              <a:rPr lang="en-IN" dirty="0" smtClean="0"/>
              <a:t>labelled. </a:t>
            </a:r>
            <a:r>
              <a:rPr lang="en-IN" dirty="0"/>
              <a:t>For example, there'd be 1 task for each image, video, or </a:t>
            </a:r>
            <a:r>
              <a:rPr lang="en-IN" dirty="0" smtClean="0"/>
              <a:t>LiDAR </a:t>
            </a:r>
            <a:r>
              <a:rPr lang="en-IN" dirty="0"/>
              <a:t>sequence needing to be </a:t>
            </a:r>
            <a:r>
              <a:rPr lang="en-IN" dirty="0" smtClean="0"/>
              <a:t>labelled.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With increase in no. of users, In-house labelling tool is scalable and reliable in terms of IT infrastructure.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No major development challenge in integrating new workflow with existing tool. Since manual orchestration of parallel workflow is successful and minimal change in UI &amp; Backend required.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Activities Task A, Task B &amp; QA both in sequential and parallel scenarios.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IN" dirty="0" smtClean="0"/>
              <a:t>Team of 2 operators for Sequential activities &amp; Team of 3 operators for Parallel activities.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47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Breakdown Structure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005406" y="2081654"/>
            <a:ext cx="2163096" cy="589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Project – Scaling New workflow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024128" y="3537151"/>
            <a:ext cx="1612490" cy="589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processing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860735" y="3537151"/>
            <a:ext cx="1612490" cy="589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labelling operations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700684" y="3519944"/>
            <a:ext cx="1612490" cy="589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537291" y="3537151"/>
            <a:ext cx="1612490" cy="589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Tool development</a:t>
            </a:r>
            <a:endParaRPr lang="en-IN" dirty="0"/>
          </a:p>
        </p:txBody>
      </p:sp>
      <p:cxnSp>
        <p:nvCxnSpPr>
          <p:cNvPr id="11" name="Straight Connector 10"/>
          <p:cNvCxnSpPr>
            <a:stCxn id="6" idx="1"/>
          </p:cNvCxnSpPr>
          <p:nvPr/>
        </p:nvCxnSpPr>
        <p:spPr>
          <a:xfrm>
            <a:off x="1024128" y="3832119"/>
            <a:ext cx="0" cy="18607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37291" y="3814910"/>
            <a:ext cx="0" cy="21385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00684" y="3814911"/>
            <a:ext cx="0" cy="165428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0735" y="3832119"/>
            <a:ext cx="0" cy="20454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1830373" y="3116828"/>
            <a:ext cx="0" cy="42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66980" y="3118055"/>
            <a:ext cx="0" cy="42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06929" y="3099621"/>
            <a:ext cx="0" cy="42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343536" y="3099621"/>
            <a:ext cx="0" cy="447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30373" y="3099621"/>
            <a:ext cx="8513163" cy="17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88026" y="4513006"/>
            <a:ext cx="2487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Batching into datasets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288026" y="5486400"/>
            <a:ext cx="2487797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Post-processing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Labelled datasets for</a:t>
            </a:r>
            <a:r>
              <a:rPr lang="en-IN" dirty="0"/>
              <a:t> </a:t>
            </a:r>
            <a:r>
              <a:rPr lang="en-IN" dirty="0" smtClean="0"/>
              <a:t>label consumers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6303" y="4513006"/>
            <a:ext cx="184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Labelling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LiDAR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Camera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Map data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126302" y="569287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39746" y="4286071"/>
            <a:ext cx="2098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Integrate New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39745" y="5778548"/>
            <a:ext cx="20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537291" y="4501158"/>
            <a:ext cx="302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37291" y="5947010"/>
            <a:ext cx="302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69575" y="4322845"/>
            <a:ext cx="209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Additional object types – multi sensors configuration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69575" y="5253201"/>
            <a:ext cx="20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Labelling instructions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09522" y="5462963"/>
            <a:ext cx="302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1857" y="4513006"/>
            <a:ext cx="302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2"/>
          </p:cNvCxnSpPr>
          <p:nvPr/>
        </p:nvCxnSpPr>
        <p:spPr>
          <a:xfrm>
            <a:off x="6086954" y="2671589"/>
            <a:ext cx="0" cy="4366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60735" y="4704735"/>
            <a:ext cx="348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860735" y="5868399"/>
            <a:ext cx="348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24128" y="4706406"/>
            <a:ext cx="348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24128" y="5687075"/>
            <a:ext cx="348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-2495574" y="1158281"/>
            <a:ext cx="0" cy="319413"/>
          </a:xfrm>
          <a:custGeom>
            <a:avLst/>
            <a:gdLst>
              <a:gd name="T0" fmla="*/ 0 h 34"/>
              <a:gd name="T1" fmla="*/ 34 h 3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4">
                <a:moveTo>
                  <a:pt x="0" y="0"/>
                </a:moveTo>
                <a:lnTo>
                  <a:pt x="0" y="34"/>
                </a:lnTo>
              </a:path>
            </a:pathLst>
          </a:custGeom>
          <a:solidFill>
            <a:srgbClr val="FFFFFF"/>
          </a:solidFill>
          <a:ln w="1">
            <a:solidFill>
              <a:srgbClr val="84848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8" y="2084832"/>
            <a:ext cx="11941116" cy="3896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1928" y="6181554"/>
            <a:ext cx="8237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Labelled data delivered to Production support across 10 batches over 47 days with an end date of 28</a:t>
            </a:r>
            <a:r>
              <a:rPr lang="en-IN" sz="1400" baseline="30000" dirty="0" smtClean="0">
                <a:solidFill>
                  <a:srgbClr val="FF0000"/>
                </a:solidFill>
              </a:rPr>
              <a:t>th</a:t>
            </a:r>
            <a:r>
              <a:rPr lang="en-IN" sz="1400" dirty="0" smtClean="0">
                <a:solidFill>
                  <a:srgbClr val="FF0000"/>
                </a:solidFill>
              </a:rPr>
              <a:t> Oct’20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Analysis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730314"/>
              </p:ext>
            </p:extLst>
          </p:nvPr>
        </p:nvGraphicFramePr>
        <p:xfrm>
          <a:off x="756744" y="1755228"/>
          <a:ext cx="5935559" cy="4361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07019"/>
              </p:ext>
            </p:extLst>
          </p:nvPr>
        </p:nvGraphicFramePr>
        <p:xfrm>
          <a:off x="7824074" y="3072734"/>
          <a:ext cx="3894959" cy="29602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0939">
                  <a:extLst>
                    <a:ext uri="{9D8B030D-6E8A-4147-A177-3AD203B41FA5}">
                      <a16:colId xmlns:a16="http://schemas.microsoft.com/office/drawing/2014/main" val="1886704677"/>
                    </a:ext>
                  </a:extLst>
                </a:gridCol>
                <a:gridCol w="881878">
                  <a:extLst>
                    <a:ext uri="{9D8B030D-6E8A-4147-A177-3AD203B41FA5}">
                      <a16:colId xmlns:a16="http://schemas.microsoft.com/office/drawing/2014/main" val="2647008416"/>
                    </a:ext>
                  </a:extLst>
                </a:gridCol>
                <a:gridCol w="1286071">
                  <a:extLst>
                    <a:ext uri="{9D8B030D-6E8A-4147-A177-3AD203B41FA5}">
                      <a16:colId xmlns:a16="http://schemas.microsoft.com/office/drawing/2014/main" val="3415391167"/>
                    </a:ext>
                  </a:extLst>
                </a:gridCol>
                <a:gridCol w="1286071">
                  <a:extLst>
                    <a:ext uri="{9D8B030D-6E8A-4147-A177-3AD203B41FA5}">
                      <a16:colId xmlns:a16="http://schemas.microsoft.com/office/drawing/2014/main" val="3076647343"/>
                    </a:ext>
                  </a:extLst>
                </a:gridCol>
              </a:tblGrid>
              <a:tr h="335893">
                <a:tc gridSpan="3"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59938183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effectLst/>
                        </a:rPr>
                        <a:t>Sl. 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 dirty="0" smtClean="0">
                          <a:effectLst/>
                        </a:rPr>
                        <a:t>Workflow scaling </a:t>
                      </a:r>
                      <a:r>
                        <a:rPr lang="en-IN" sz="1100" b="0" u="none" strike="noStrike" dirty="0">
                          <a:effectLst/>
                        </a:rPr>
                        <a:t>after no. of weeks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 dirty="0">
                          <a:effectLst/>
                        </a:rPr>
                        <a:t>Days require to complete 20K labelling tasks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7583004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>
                          <a:effectLst/>
                        </a:rPr>
                        <a:t>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en-IN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Oct’20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41068053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r>
                        <a:rPr lang="en-IN" sz="1100" b="1" i="0" u="none" strike="noStrike" baseline="30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Oct’20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34921"/>
                  </a:ext>
                </a:extLst>
              </a:tr>
              <a:tr h="42418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r>
                        <a:rPr lang="en-IN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Oct’20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98646557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 smtClean="0">
                          <a:effectLst/>
                        </a:rPr>
                        <a:t>50</a:t>
                      </a:r>
                    </a:p>
                    <a:p>
                      <a:pPr algn="ctr" fontAlgn="t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IN" sz="11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Nov’20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4609"/>
                  </a:ext>
                </a:extLst>
              </a:tr>
              <a:tr h="1679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 smtClean="0">
                          <a:effectLst/>
                        </a:rPr>
                        <a:t>52</a:t>
                      </a:r>
                    </a:p>
                    <a:p>
                      <a:pPr algn="ctr" fontAlgn="t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IN" sz="11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Nov’20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59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51109" y="1675246"/>
            <a:ext cx="484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cap="all" spc="150" dirty="0">
                <a:solidFill>
                  <a:prstClr val="black">
                    <a:lumMod val="50000"/>
                    <a:lumOff val="50000"/>
                  </a:prstClr>
                </a:solidFill>
              </a:rPr>
              <a:t>Impact on No. </a:t>
            </a:r>
            <a:r>
              <a:rPr lang="en-IN" b="1" cap="all" spc="150" dirty="0">
                <a:solidFill>
                  <a:prstClr val="black">
                    <a:lumMod val="50000"/>
                    <a:lumOff val="50000"/>
                  </a:prstClr>
                </a:solidFill>
              </a:rPr>
              <a:t>of days to complete labelling </a:t>
            </a:r>
            <a:r>
              <a:rPr lang="en-IN" b="1" cap="all" spc="1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task</a:t>
            </a:r>
            <a:endParaRPr lang="en-IN" b="1" cap="all" spc="1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IN" b="1" cap="all" spc="150" dirty="0">
                <a:solidFill>
                  <a:prstClr val="black">
                    <a:lumMod val="50000"/>
                    <a:lumOff val="50000"/>
                  </a:prstClr>
                </a:solidFill>
              </a:rPr>
              <a:t>by introducing workflow scaling at different timelines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7504386" y="3909853"/>
            <a:ext cx="319688" cy="117345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" name="Left Brace 8"/>
          <p:cNvSpPr/>
          <p:nvPr/>
        </p:nvSpPr>
        <p:spPr>
          <a:xfrm>
            <a:off x="7606423" y="5385015"/>
            <a:ext cx="115614" cy="57286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744411" y="4201626"/>
            <a:ext cx="128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Recommended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833241" y="5434633"/>
            <a:ext cx="113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Not feasible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5848" y="6353996"/>
            <a:ext cx="1036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If workflow scaling fails it will remain a sequential process and will require 65 days to deliver labelled data with an end date of 20</a:t>
            </a:r>
            <a:r>
              <a:rPr lang="en-IN" sz="1400" baseline="30000" dirty="0" smtClean="0">
                <a:solidFill>
                  <a:srgbClr val="FF0000"/>
                </a:solidFill>
              </a:rPr>
              <a:t>th</a:t>
            </a:r>
            <a:r>
              <a:rPr lang="en-IN" sz="1400" dirty="0" smtClean="0">
                <a:solidFill>
                  <a:srgbClr val="FF0000"/>
                </a:solidFill>
              </a:rPr>
              <a:t> Nov’20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 Assessment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39299"/>
              </p:ext>
            </p:extLst>
          </p:nvPr>
        </p:nvGraphicFramePr>
        <p:xfrm>
          <a:off x="1023936" y="1702676"/>
          <a:ext cx="9720264" cy="4450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06933">
                  <a:extLst>
                    <a:ext uri="{9D8B030D-6E8A-4147-A177-3AD203B41FA5}">
                      <a16:colId xmlns:a16="http://schemas.microsoft.com/office/drawing/2014/main" val="4045779310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700890322"/>
                    </a:ext>
                  </a:extLst>
                </a:gridCol>
                <a:gridCol w="3100552">
                  <a:extLst>
                    <a:ext uri="{9D8B030D-6E8A-4147-A177-3AD203B41FA5}">
                      <a16:colId xmlns:a16="http://schemas.microsoft.com/office/drawing/2014/main" val="2026246077"/>
                    </a:ext>
                  </a:extLst>
                </a:gridCol>
                <a:gridCol w="1389993">
                  <a:extLst>
                    <a:ext uri="{9D8B030D-6E8A-4147-A177-3AD203B41FA5}">
                      <a16:colId xmlns:a16="http://schemas.microsoft.com/office/drawing/2014/main" val="1856136089"/>
                    </a:ext>
                  </a:extLst>
                </a:gridCol>
              </a:tblGrid>
              <a:tr h="186909">
                <a:tc>
                  <a:txBody>
                    <a:bodyPr/>
                    <a:lstStyle/>
                    <a:p>
                      <a:r>
                        <a:rPr lang="en-IN" dirty="0" smtClean="0"/>
                        <a:t>Identified risks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Potential 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Root 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Owner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3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If scale</a:t>
                      </a:r>
                      <a:r>
                        <a:rPr lang="en-IN" sz="1400" baseline="0" dirty="0" smtClean="0"/>
                        <a:t> to new workflow fails then it will delay the delivery plan of October’20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Availability of On</a:t>
                      </a:r>
                      <a:r>
                        <a:rPr lang="en-IN" sz="1400" baseline="0" dirty="0" smtClean="0"/>
                        <a:t> demand additional operators which will incur additional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Product/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Engineering challenges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Engineering Manager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2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If new scaling workflow</a:t>
                      </a:r>
                      <a:r>
                        <a:rPr lang="en-IN" sz="1400" baseline="0" dirty="0" smtClean="0"/>
                        <a:t> becomes less productive in terms of UI/ non automated cognitive load this might slowdown the overall labelling process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Product team to research and test workflow use cases</a:t>
                      </a:r>
                      <a:r>
                        <a:rPr lang="en-IN" sz="1400" baseline="0" dirty="0" smtClean="0"/>
                        <a:t> to automate error prone manual handover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Non-scalable IT</a:t>
                      </a:r>
                      <a:r>
                        <a:rPr lang="en-IN" sz="1400" baseline="0" dirty="0" smtClean="0"/>
                        <a:t> infrastructure poses risk with growing data variety &amp; object types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Product Team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4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If</a:t>
                      </a:r>
                      <a:r>
                        <a:rPr lang="en-IN" sz="1400" baseline="0" dirty="0" smtClean="0"/>
                        <a:t> new object types for labelling from variety of sensor data not well defined then effectiveness of sensor fusion data will be reduced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Domain</a:t>
                      </a:r>
                      <a:r>
                        <a:rPr lang="en-IN" sz="1400" baseline="0" dirty="0" smtClean="0"/>
                        <a:t> experts/ Product team should provide detailed instructions about object types with examples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Increase in multi</a:t>
                      </a:r>
                      <a:r>
                        <a:rPr lang="en-IN" sz="1400" baseline="0" dirty="0" smtClean="0"/>
                        <a:t> sensor configuration without detailed instruction can lead to reduced effectiveness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Domain</a:t>
                      </a:r>
                      <a:r>
                        <a:rPr lang="en-IN" sz="1400" baseline="0" dirty="0" smtClean="0"/>
                        <a:t> experts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Attrition of qualified operators can impact</a:t>
                      </a:r>
                      <a:r>
                        <a:rPr lang="en-IN" sz="1400" baseline="0" dirty="0" smtClean="0"/>
                        <a:t> delivery schedules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Ramp up new operators with Process</a:t>
                      </a:r>
                      <a:r>
                        <a:rPr lang="en-IN" sz="1400" baseline="0" dirty="0" smtClean="0"/>
                        <a:t> tutorials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Unclear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SLAs</a:t>
                      </a:r>
                      <a:r>
                        <a:rPr lang="en-IN" sz="1400" baseline="0" dirty="0" smtClean="0"/>
                        <a:t> with Vendor on Quality and Delivery metrics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Program Manager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8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Fail</a:t>
                      </a:r>
                      <a:r>
                        <a:rPr lang="en-IN" sz="1400" baseline="0" dirty="0" smtClean="0"/>
                        <a:t> to comply with data privacy regulations &amp; ethical use of data can lead to compliance issues and can cost the organization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Masking data during</a:t>
                      </a:r>
                      <a:r>
                        <a:rPr lang="en-IN" sz="1400" baseline="0" dirty="0" smtClean="0"/>
                        <a:t> pre-processing</a:t>
                      </a:r>
                      <a:r>
                        <a:rPr lang="en-IN" sz="1400" dirty="0" smtClean="0"/>
                        <a:t>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Not keeping track of </a:t>
                      </a:r>
                      <a:r>
                        <a:rPr lang="en-IN" sz="1400" baseline="0" dirty="0" smtClean="0"/>
                        <a:t>local regulatory laws can led to compliance issues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Program Manager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3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To achieve delivery of 20,000 tasks by October 2020 its recommended to employ both sequential and parallel processes.</a:t>
            </a:r>
          </a:p>
          <a:p>
            <a:r>
              <a:rPr lang="en-IN" dirty="0" smtClean="0"/>
              <a:t>Option 1: Integration </a:t>
            </a:r>
            <a:r>
              <a:rPr lang="en-IN" dirty="0"/>
              <a:t>of scaled workflow from </a:t>
            </a: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week </a:t>
            </a:r>
            <a:r>
              <a:rPr lang="en-IN" dirty="0"/>
              <a:t>onwards will complete 20,000 labelling tasks in </a:t>
            </a:r>
            <a:r>
              <a:rPr lang="en-IN" dirty="0" smtClean="0"/>
              <a:t>45 </a:t>
            </a:r>
            <a:r>
              <a:rPr lang="en-IN" dirty="0"/>
              <a:t>days</a:t>
            </a:r>
          </a:p>
          <a:p>
            <a:r>
              <a:rPr lang="en-IN" dirty="0" smtClean="0"/>
              <a:t>Option 2: Integration of scaled workflow from 3</a:t>
            </a:r>
            <a:r>
              <a:rPr lang="en-IN" baseline="30000" dirty="0" smtClean="0"/>
              <a:t>rd</a:t>
            </a:r>
            <a:r>
              <a:rPr lang="en-IN" dirty="0" smtClean="0"/>
              <a:t> week onwards will complete 20,000 labelling tasks in 47 days</a:t>
            </a:r>
          </a:p>
          <a:p>
            <a:r>
              <a:rPr lang="en-IN" dirty="0" smtClean="0"/>
              <a:t>Option 3: Integration </a:t>
            </a:r>
            <a:r>
              <a:rPr lang="en-IN" dirty="0"/>
              <a:t>of scaled workflow from </a:t>
            </a:r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week </a:t>
            </a:r>
            <a:r>
              <a:rPr lang="en-IN" dirty="0"/>
              <a:t>onwards will complete 20,000 labelling tasks in </a:t>
            </a:r>
            <a:r>
              <a:rPr lang="en-IN" dirty="0" smtClean="0"/>
              <a:t>48 days</a:t>
            </a:r>
          </a:p>
          <a:p>
            <a:r>
              <a:rPr lang="en-IN" dirty="0" smtClean="0"/>
              <a:t>Hence, its feasible to plan for Option 2 in order to optimize delivery timelines without incurring additional cost.</a:t>
            </a:r>
          </a:p>
          <a:p>
            <a:r>
              <a:rPr lang="en-IN" dirty="0" smtClean="0"/>
              <a:t>However, if scale to new workflow fails, it’ll require 65 days to complete tasks. Hence, project will incur cost in terms of additional operators to deliver task by On time.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6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Appendix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64023"/>
              </p:ext>
            </p:extLst>
          </p:nvPr>
        </p:nvGraphicFramePr>
        <p:xfrm>
          <a:off x="1024128" y="2084832"/>
          <a:ext cx="2764728" cy="4035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01">
                  <a:extLst>
                    <a:ext uri="{9D8B030D-6E8A-4147-A177-3AD203B41FA5}">
                      <a16:colId xmlns:a16="http://schemas.microsoft.com/office/drawing/2014/main" val="4091151605"/>
                    </a:ext>
                  </a:extLst>
                </a:gridCol>
                <a:gridCol w="1663425">
                  <a:extLst>
                    <a:ext uri="{9D8B030D-6E8A-4147-A177-3AD203B41FA5}">
                      <a16:colId xmlns:a16="http://schemas.microsoft.com/office/drawing/2014/main" val="3184006539"/>
                    </a:ext>
                  </a:extLst>
                </a:gridCol>
                <a:gridCol w="367101">
                  <a:extLst>
                    <a:ext uri="{9D8B030D-6E8A-4147-A177-3AD203B41FA5}">
                      <a16:colId xmlns:a16="http://schemas.microsoft.com/office/drawing/2014/main" val="3901574470"/>
                    </a:ext>
                  </a:extLst>
                </a:gridCol>
                <a:gridCol w="367101">
                  <a:extLst>
                    <a:ext uri="{9D8B030D-6E8A-4147-A177-3AD203B41FA5}">
                      <a16:colId xmlns:a16="http://schemas.microsoft.com/office/drawing/2014/main" val="2935973099"/>
                    </a:ext>
                  </a:extLst>
                </a:gridCol>
              </a:tblGrid>
              <a:tr h="13871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Case information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78087"/>
                  </a:ext>
                </a:extLst>
              </a:tr>
              <a:tr h="1387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Sl. no.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Particular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Figure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Units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2870716552"/>
                  </a:ext>
                </a:extLst>
              </a:tr>
              <a:tr h="1387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Total no. of Tasks planned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20000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tasks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2335194963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Previous single sensor configuration - Time required for task labelling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hrs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2581437918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Multi-sensor configuration - Status quo workflow - Time required for task labelling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hrs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2374943087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Multi-sensor configuration - Parallel workflow - Efficiency gain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34%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2474877669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Multi-sensor configuration - Parallel workflow - Time required for task labelling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17.16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hrs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1690162890"/>
                  </a:ext>
                </a:extLst>
              </a:tr>
              <a:tr h="2774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Quality target for labelling tasks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95%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2898464798"/>
                  </a:ext>
                </a:extLst>
              </a:tr>
              <a:tr h="1387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No. of operators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nos.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4272611788"/>
                  </a:ext>
                </a:extLst>
              </a:tr>
              <a:tr h="2774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Per day effort capacity (assuming)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hrs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3135139775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QA effort in % of task labelling effort (assuming)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20%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3994309320"/>
                  </a:ext>
                </a:extLst>
              </a:tr>
              <a:tr h="2774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No. of days in work week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days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619956946"/>
                  </a:ext>
                </a:extLst>
              </a:tr>
              <a:tr h="5548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Total no. of days remaining for October 2020 delivery target (24th August'20 to 31st October'20)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days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3" marR="4783" marT="4783" marB="0"/>
                </a:tc>
                <a:extLst>
                  <a:ext uri="{0D108BD9-81ED-4DB2-BD59-A6C34878D82A}">
                    <a16:rowId xmlns:a16="http://schemas.microsoft.com/office/drawing/2014/main" val="155151792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7326"/>
              </p:ext>
            </p:extLst>
          </p:nvPr>
        </p:nvGraphicFramePr>
        <p:xfrm>
          <a:off x="4585247" y="2084835"/>
          <a:ext cx="2814035" cy="4022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014">
                  <a:extLst>
                    <a:ext uri="{9D8B030D-6E8A-4147-A177-3AD203B41FA5}">
                      <a16:colId xmlns:a16="http://schemas.microsoft.com/office/drawing/2014/main" val="2384762747"/>
                    </a:ext>
                  </a:extLst>
                </a:gridCol>
                <a:gridCol w="1589683">
                  <a:extLst>
                    <a:ext uri="{9D8B030D-6E8A-4147-A177-3AD203B41FA5}">
                      <a16:colId xmlns:a16="http://schemas.microsoft.com/office/drawing/2014/main" val="2602169777"/>
                    </a:ext>
                  </a:extLst>
                </a:gridCol>
                <a:gridCol w="525518">
                  <a:extLst>
                    <a:ext uri="{9D8B030D-6E8A-4147-A177-3AD203B41FA5}">
                      <a16:colId xmlns:a16="http://schemas.microsoft.com/office/drawing/2014/main" val="3504496577"/>
                    </a:ext>
                  </a:extLst>
                </a:gridCol>
                <a:gridCol w="325820">
                  <a:extLst>
                    <a:ext uri="{9D8B030D-6E8A-4147-A177-3AD203B41FA5}">
                      <a16:colId xmlns:a16="http://schemas.microsoft.com/office/drawing/2014/main" val="1273757505"/>
                    </a:ext>
                  </a:extLst>
                </a:gridCol>
              </a:tblGrid>
              <a:tr h="143669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Sequential Workflow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91066"/>
                  </a:ext>
                </a:extLst>
              </a:tr>
              <a:tr h="143669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Assuming 1 labeller &amp; 1 QA work on each task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58883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Sl. no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Particular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Figure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Units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111801413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No. of operator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nos.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108475614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Each task duration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3828312748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Task A (calculated)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872941700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Task B (precedence Task A)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1306031513"/>
                  </a:ext>
                </a:extLst>
              </a:tr>
              <a:tr h="1436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QA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743018561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Hence total task labelling duration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475175038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No. of labelled task completed by Team of 2 operators in 1 week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3.076923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tasks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3651072806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No. of task labelled by 1000 operator (Team of 2) in 1 week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1538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tasks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3227580176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To complete 20K tasks it will require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days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10472611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61919"/>
              </p:ext>
            </p:extLst>
          </p:nvPr>
        </p:nvGraphicFramePr>
        <p:xfrm>
          <a:off x="8195674" y="2084835"/>
          <a:ext cx="2922917" cy="4022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678">
                  <a:extLst>
                    <a:ext uri="{9D8B030D-6E8A-4147-A177-3AD203B41FA5}">
                      <a16:colId xmlns:a16="http://schemas.microsoft.com/office/drawing/2014/main" val="579989963"/>
                    </a:ext>
                  </a:extLst>
                </a:gridCol>
                <a:gridCol w="1786883">
                  <a:extLst>
                    <a:ext uri="{9D8B030D-6E8A-4147-A177-3AD203B41FA5}">
                      <a16:colId xmlns:a16="http://schemas.microsoft.com/office/drawing/2014/main" val="3486806387"/>
                    </a:ext>
                  </a:extLst>
                </a:gridCol>
                <a:gridCol w="378678">
                  <a:extLst>
                    <a:ext uri="{9D8B030D-6E8A-4147-A177-3AD203B41FA5}">
                      <a16:colId xmlns:a16="http://schemas.microsoft.com/office/drawing/2014/main" val="395865266"/>
                    </a:ext>
                  </a:extLst>
                </a:gridCol>
                <a:gridCol w="378678">
                  <a:extLst>
                    <a:ext uri="{9D8B030D-6E8A-4147-A177-3AD203B41FA5}">
                      <a16:colId xmlns:a16="http://schemas.microsoft.com/office/drawing/2014/main" val="3711834835"/>
                    </a:ext>
                  </a:extLst>
                </a:gridCol>
              </a:tblGrid>
              <a:tr h="143669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New Parallel Workflow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30634"/>
                  </a:ext>
                </a:extLst>
              </a:tr>
              <a:tr h="143669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Assuming 2 labeller &amp; 1 QA work on each task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8873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Sl. no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Particular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Figure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Units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1961243404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No. of operator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nos.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365026438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Each task duration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17.16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3330625001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Task A (calculated)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479488961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Task B (parallel to Task A lead to 34% efficiency gain)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13.936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93985807"/>
                  </a:ext>
                </a:extLst>
              </a:tr>
              <a:tr h="1436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QA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2243199137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Hence total task labelling duration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17.368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hrs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485310168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 dirty="0">
                          <a:effectLst/>
                        </a:rPr>
                        <a:t>No. of labelled task completed by Team of 3 operators in 1 week 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6.909258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tasks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1389414400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No. of task labelled by 1000 operator (Team of 3) in 1 week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2303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tasks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117011957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To complete 20K tasks it will require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 dirty="0">
                          <a:effectLst/>
                        </a:rPr>
                        <a:t>days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/>
                </a:tc>
                <a:extLst>
                  <a:ext uri="{0D108BD9-81ED-4DB2-BD59-A6C34878D82A}">
                    <a16:rowId xmlns:a16="http://schemas.microsoft.com/office/drawing/2014/main" val="300693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881</TotalTime>
  <Words>1068</Words>
  <Application>Microsoft Office PowerPoint</Application>
  <PresentationFormat>Widescreen</PresentationFormat>
  <Paragraphs>238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UBER Case Study – Project plan</vt:lpstr>
      <vt:lpstr>Project Charter</vt:lpstr>
      <vt:lpstr>Work Breakdown Structure</vt:lpstr>
      <vt:lpstr>Project timeline</vt:lpstr>
      <vt:lpstr>Scenario Analysis</vt:lpstr>
      <vt:lpstr>Risk Assessment</vt:lpstr>
      <vt:lpstr>Recommendation</vt:lpstr>
      <vt:lpstr>Appendix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Subhrapratim Bairagi</dc:creator>
  <cp:lastModifiedBy>Subhrapratim Bairagi</cp:lastModifiedBy>
  <cp:revision>89</cp:revision>
  <dcterms:created xsi:type="dcterms:W3CDTF">2018-08-06T09:27:12Z</dcterms:created>
  <dcterms:modified xsi:type="dcterms:W3CDTF">2020-08-23T20:30:36Z</dcterms:modified>
</cp:coreProperties>
</file>