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chemeClr val="lt1"/>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7DC1D2-5F92-4B96-B465-8F0A9C147918}">
  <a:tblStyle styleId="{C57DC1D2-5F92-4B96-B465-8F0A9C1479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efinethecloud.net/whats-the-deal-with-quantized-congestion-notification-qc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bddf75c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bddf75c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QCN: Quantized congestion notification</a:t>
            </a:r>
            <a:endParaRPr>
              <a:solidFill>
                <a:schemeClr val="dk1"/>
              </a:solidFill>
            </a:endParaRPr>
          </a:p>
          <a:p>
            <a:pPr indent="0" lvl="0" marL="0" rtl="0" algn="l">
              <a:spcBef>
                <a:spcPts val="0"/>
              </a:spcBef>
              <a:spcAft>
                <a:spcPts val="0"/>
              </a:spcAft>
              <a:buNone/>
            </a:pPr>
            <a:r>
              <a:rPr lang="en" u="sng">
                <a:solidFill>
                  <a:schemeClr val="hlink"/>
                </a:solidFill>
                <a:hlinkClick r:id="rId2"/>
              </a:rPr>
              <a:t>https://www.definethecloud.net/whats-the-deal-with-quantized-congestion-notification-qcn/</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Distributed datacenter:</a:t>
            </a:r>
            <a:r>
              <a:rPr lang="en" sz="1800">
                <a:solidFill>
                  <a:schemeClr val="dk1"/>
                </a:solidFill>
                <a:latin typeface="Proxima Nova"/>
                <a:ea typeface="Proxima Nova"/>
                <a:cs typeface="Proxima Nova"/>
                <a:sym typeface="Proxima Nova"/>
              </a:rPr>
              <a:t> Connected via WAN</a:t>
            </a:r>
            <a:endParaRPr sz="18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b="1" lang="en" sz="1400">
                <a:solidFill>
                  <a:schemeClr val="dk1"/>
                </a:solidFill>
                <a:latin typeface="Proxima Nova"/>
                <a:ea typeface="Proxima Nova"/>
                <a:cs typeface="Proxima Nova"/>
                <a:sym typeface="Proxima Nova"/>
              </a:rPr>
              <a:t>Traffic volume:</a:t>
            </a:r>
            <a:r>
              <a:rPr lang="en" sz="1400">
                <a:solidFill>
                  <a:schemeClr val="dk1"/>
                </a:solidFill>
                <a:latin typeface="Proxima Nova"/>
                <a:ea typeface="Proxima Nova"/>
                <a:cs typeface="Proxima Nova"/>
                <a:sym typeface="Proxima Nova"/>
              </a:rPr>
              <a:t> DCN: WAN → 5:1</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Tail latency of DCN traffic affected by WAN traffic due to shared bottleneck</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Affects flow completion delay (FCT)</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DCN traffic: Short queue build ups → Reacts faster and reduces CW size</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WAN traffic: DCN bursty traffic → Under utilization of WAN bandwidth</a:t>
            </a:r>
            <a:endParaRPr sz="14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Annulus:</a:t>
            </a:r>
            <a:r>
              <a:rPr lang="en" sz="1800">
                <a:solidFill>
                  <a:schemeClr val="dk1"/>
                </a:solidFill>
                <a:latin typeface="Proxima Nova"/>
                <a:ea typeface="Proxima Nova"/>
                <a:cs typeface="Proxima Nova"/>
                <a:sym typeface="Proxima Nova"/>
              </a:rPr>
              <a:t> Design Contribution</a:t>
            </a:r>
            <a:endParaRPr sz="18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b="1" lang="en" sz="1400">
                <a:solidFill>
                  <a:schemeClr val="dk1"/>
                </a:solidFill>
                <a:latin typeface="Proxima Nova"/>
                <a:ea typeface="Proxima Nova"/>
                <a:cs typeface="Proxima Nova"/>
                <a:sym typeface="Proxima Nova"/>
              </a:rPr>
              <a:t>Goals:</a:t>
            </a:r>
            <a:endParaRPr b="1" sz="1400">
              <a:solidFill>
                <a:schemeClr val="dk1"/>
              </a:solidFill>
              <a:latin typeface="Proxima Nova"/>
              <a:ea typeface="Proxima Nova"/>
              <a:cs typeface="Proxima Nova"/>
              <a:sym typeface="Proxima Nova"/>
            </a:endParaRPr>
          </a:p>
          <a:p>
            <a:pPr indent="-317500" lvl="2" marL="1371600" rtl="0" algn="l">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“One-size-fits-all” algorithm</a:t>
            </a:r>
            <a:endParaRPr sz="1400">
              <a:solidFill>
                <a:schemeClr val="dk1"/>
              </a:solidFill>
              <a:latin typeface="Proxima Nova"/>
              <a:ea typeface="Proxima Nova"/>
              <a:cs typeface="Proxima Nova"/>
              <a:sym typeface="Proxima Nova"/>
            </a:endParaRPr>
          </a:p>
          <a:p>
            <a:pPr indent="-317500" lvl="2" marL="13716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Homogenous bottleneck (unshared) remains unaffected</a:t>
            </a:r>
            <a:endParaRPr sz="1400">
              <a:solidFill>
                <a:schemeClr val="dk1"/>
              </a:solidFill>
              <a:latin typeface="Proxima Nova"/>
              <a:ea typeface="Proxima Nova"/>
              <a:cs typeface="Proxima Nova"/>
              <a:sym typeface="Proxima Nova"/>
            </a:endParaRPr>
          </a:p>
          <a:p>
            <a:pPr indent="-317500" lvl="2" marL="13716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Low switch overhead and no modification: User space implementation</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b="1" lang="en" sz="1400">
                <a:solidFill>
                  <a:schemeClr val="dk1"/>
                </a:solidFill>
                <a:latin typeface="Proxima Nova"/>
                <a:ea typeface="Proxima Nova"/>
                <a:cs typeface="Proxima Nova"/>
                <a:sym typeface="Proxima Nova"/>
              </a:rPr>
              <a:t>Control loop:</a:t>
            </a:r>
            <a:endParaRPr b="1" sz="1400">
              <a:solidFill>
                <a:schemeClr val="dk1"/>
              </a:solidFill>
              <a:latin typeface="Proxima Nova"/>
              <a:ea typeface="Proxima Nova"/>
              <a:cs typeface="Proxima Nova"/>
              <a:sym typeface="Proxima Nova"/>
            </a:endParaRPr>
          </a:p>
          <a:p>
            <a:pPr indent="-317500" lvl="2" marL="13716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Near source:  A. QCN based congestion signalling  B. Rate control</a:t>
            </a:r>
            <a:endParaRPr sz="1400">
              <a:solidFill>
                <a:schemeClr val="dk1"/>
              </a:solidFill>
              <a:latin typeface="Proxima Nova"/>
              <a:ea typeface="Proxima Nova"/>
              <a:cs typeface="Proxima Nova"/>
              <a:sym typeface="Proxima Nova"/>
            </a:endParaRPr>
          </a:p>
          <a:p>
            <a:pPr indent="-317500" lvl="2" marL="13716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End-to-end:  Window based congestion control</a:t>
            </a:r>
            <a:endParaRPr sz="1400">
              <a:solidFill>
                <a:schemeClr val="dk1"/>
              </a:solidFill>
              <a:latin typeface="Proxima Nova"/>
              <a:ea typeface="Proxima Nova"/>
              <a:cs typeface="Proxima Nova"/>
              <a:sym typeface="Proxima Nova"/>
            </a:endParaRPr>
          </a:p>
          <a:p>
            <a:pPr indent="-317500" lvl="2" marL="13716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Needs synchronization between two control loops</a:t>
            </a:r>
            <a:endParaRPr sz="14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bddf75c4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bddf75c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Proxima Nova"/>
              <a:buChar char="●"/>
            </a:pPr>
            <a:r>
              <a:rPr b="1" lang="en" sz="1800">
                <a:solidFill>
                  <a:schemeClr val="dk1"/>
                </a:solidFill>
                <a:latin typeface="Proxima Nova"/>
                <a:ea typeface="Proxima Nova"/>
                <a:cs typeface="Proxima Nova"/>
                <a:sym typeface="Proxima Nova"/>
              </a:rPr>
              <a:t>Contributions: </a:t>
            </a:r>
            <a:endParaRPr sz="18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A new paradigm for network centric CCA</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Recursive congestion shares (RCS)</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hierarchical Congestion share calculation</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Implementation challenges for RCS</a:t>
            </a:r>
            <a:endParaRPr sz="1400">
              <a:solidFill>
                <a:schemeClr val="dk1"/>
              </a:solidFill>
              <a:latin typeface="Proxima Nova"/>
              <a:ea typeface="Proxima Nova"/>
              <a:cs typeface="Proxima Nova"/>
              <a:sym typeface="Proxima Nova"/>
            </a:endParaRPr>
          </a:p>
          <a:p>
            <a:pPr indent="-317500" lvl="2" marL="13716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Minimize packet drop within transit domains</a:t>
            </a:r>
            <a:endParaRPr sz="1400">
              <a:solidFill>
                <a:schemeClr val="dk1"/>
              </a:solidFill>
              <a:latin typeface="Proxima Nova"/>
              <a:ea typeface="Proxima Nova"/>
              <a:cs typeface="Proxima Nova"/>
              <a:sym typeface="Proxima Nova"/>
            </a:endParaRPr>
          </a:p>
          <a:p>
            <a:pPr indent="-317500" lvl="2" marL="13716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Packet scheduling at egress points</a:t>
            </a:r>
            <a:endParaRPr sz="1400">
              <a:solidFill>
                <a:schemeClr val="dk1"/>
              </a:solidFill>
              <a:latin typeface="Proxima Nova"/>
              <a:ea typeface="Proxima Nova"/>
              <a:cs typeface="Proxima Nova"/>
              <a:sym typeface="Proxima Nova"/>
            </a:endParaRPr>
          </a:p>
          <a:p>
            <a:pPr indent="-317500" lvl="2" marL="13716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Propagation of hierarchical Congestion share information</a:t>
            </a:r>
            <a:endParaRPr sz="14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Criticism</a:t>
            </a:r>
            <a:endParaRPr sz="18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RCS violates network neutrality and relying too heavily on economics</a:t>
            </a:r>
            <a:endParaRPr sz="1400">
              <a:solidFill>
                <a:schemeClr val="dk1"/>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dk1"/>
              </a:buClr>
              <a:buSzPts val="1400"/>
              <a:buFont typeface="Proxima Nova"/>
              <a:buChar char="○"/>
            </a:pPr>
            <a:r>
              <a:rPr i="1" lang="en" sz="1400">
                <a:solidFill>
                  <a:schemeClr val="dk1"/>
                </a:solidFill>
                <a:latin typeface="Proxima Nova"/>
                <a:ea typeface="Proxima Nova"/>
                <a:cs typeface="Proxima Nova"/>
                <a:sym typeface="Proxima Nova"/>
              </a:rPr>
              <a:t>“the bandwidth a customer’s traffic receives today already depends on the set of economic agreements along the path.”</a:t>
            </a:r>
            <a:endParaRPr i="1" sz="14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bddf75ce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bddf75ce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bddf75ce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bddf75ce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bddf75c4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bddf75c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2d0ec20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2d0ec20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3e3cabe4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3e3cabe4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3e3cabe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3e3cabe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algorithms are usually developed in isolation without thoroughly investigating their co-existence and interactions with other protocols and/or congestion control algorithms. As a result, flows using different algorithms and/or having different Round-Trip Times may overpower each other, resulting in unfair resource distribution, with a subset of the flows usually claiming most of the capacity.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paper proposes, </a:t>
            </a:r>
            <a:r>
              <a:rPr lang="en">
                <a:solidFill>
                  <a:schemeClr val="dk1"/>
                </a:solidFill>
              </a:rPr>
              <a:t>P4air which run entirely in the data-plane to enforce fairness between all flows present on a switch.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3e3cabe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3e3cabe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3e3cabe4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3e3cabe4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SRPT: Shortest Remaining Processing Time</a:t>
            </a:r>
            <a:endParaRPr/>
          </a:p>
          <a:p>
            <a:pPr indent="0" lvl="0" marL="0" rtl="0" algn="l">
              <a:spcBef>
                <a:spcPts val="0"/>
              </a:spcBef>
              <a:spcAft>
                <a:spcPts val="0"/>
              </a:spcAft>
              <a:buNone/>
            </a:pPr>
            <a:r>
              <a:rPr lang="en"/>
              <a:t>Challenge:</a:t>
            </a:r>
            <a:endParaRPr/>
          </a:p>
          <a:p>
            <a:pPr indent="0" lvl="0" marL="0" rtl="0" algn="l">
              <a:spcBef>
                <a:spcPts val="0"/>
              </a:spcBef>
              <a:spcAft>
                <a:spcPts val="0"/>
              </a:spcAft>
              <a:buNone/>
            </a:pPr>
            <a:r>
              <a:rPr lang="en"/>
              <a:t>In true SRPT, the switch must transmit the oldest packet from the flow with the fewest remaining bytes. Assuming that the remaining-bytes information is contained in each packet, the switch must both (i) do priority scheduling at arbitrarily fine granularity, and (ii) pick the oldest packet from the flow whose packet is at the head of the queue (to prevent starvation of old packets). Commodity switches cannot support either of these necessary behaviors.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Estimation of Flow Lengths:</a:t>
            </a:r>
            <a:r>
              <a:rPr lang="en"/>
              <a:t> SRPT requires information about flow lengths in order to determine priority. However, this information does not exist in typical transport protocols. For this purpose, the switch firmware can be updated to implement a packet counter per flow.</a:t>
            </a:r>
            <a:endParaRPr/>
          </a:p>
          <a:p>
            <a:pPr indent="0" lvl="0" marL="0" rtl="0" algn="l">
              <a:spcBef>
                <a:spcPts val="0"/>
              </a:spcBef>
              <a:spcAft>
                <a:spcPts val="0"/>
              </a:spcAft>
              <a:buNone/>
            </a:pPr>
            <a:r>
              <a:rPr b="1" lang="en">
                <a:solidFill>
                  <a:srgbClr val="202729"/>
                </a:solidFill>
              </a:rPr>
              <a:t>Computation of priority mappings:</a:t>
            </a:r>
            <a:r>
              <a:rPr lang="en">
                <a:solidFill>
                  <a:srgbClr val="202729"/>
                </a:solidFill>
              </a:rPr>
              <a:t> Somehow, a mapping must be made from a large priority space (i.e., the space of all possible flow sizes) to a small number of queues. For this purpose 802.1q VLAN Tags can be used.</a:t>
            </a:r>
            <a:endParaRPr b="1">
              <a:solidFill>
                <a:schemeClr val="dk1"/>
              </a:solidFill>
            </a:endParaRPr>
          </a:p>
          <a:p>
            <a:pPr indent="0" lvl="0" marL="0" rtl="0" algn="l">
              <a:spcBef>
                <a:spcPts val="0"/>
              </a:spcBef>
              <a:spcAft>
                <a:spcPts val="0"/>
              </a:spcAft>
              <a:buNone/>
            </a:pPr>
            <a:r>
              <a:rPr b="1" lang="en">
                <a:solidFill>
                  <a:schemeClr val="dk1"/>
                </a:solidFill>
              </a:rPr>
              <a:t>Traffic measurement:</a:t>
            </a:r>
            <a:r>
              <a:rPr lang="en">
                <a:solidFill>
                  <a:schemeClr val="dk1"/>
                </a:solidFill>
              </a:rPr>
              <a:t> No matter the exact details of how the priority mappings are computed, doing so requires some sort of measurement of the flow size distribution. Control plane can enquire about the counter.</a:t>
            </a:r>
            <a:endParaRPr>
              <a:solidFill>
                <a:schemeClr val="dk1"/>
              </a:solidFill>
            </a:endParaRPr>
          </a:p>
          <a:p>
            <a:pPr indent="0" lvl="0" marL="0" rtl="0" algn="l">
              <a:spcBef>
                <a:spcPts val="0"/>
              </a:spcBef>
              <a:spcAft>
                <a:spcPts val="0"/>
              </a:spcAft>
              <a:buNone/>
            </a:pPr>
            <a:r>
              <a:rPr b="1" lang="en">
                <a:solidFill>
                  <a:schemeClr val="dk1"/>
                </a:solidFill>
              </a:rPr>
              <a:t>Measurement/update frequency:</a:t>
            </a:r>
            <a:r>
              <a:rPr lang="en">
                <a:solidFill>
                  <a:schemeClr val="dk1"/>
                </a:solidFill>
              </a:rPr>
              <a:t> If the computation is expensive or centralized, this may limit the update frequency. </a:t>
            </a:r>
            <a:endParaRPr>
              <a:solidFill>
                <a:schemeClr val="dk1"/>
              </a:solidFill>
            </a:endParaRPr>
          </a:p>
          <a:p>
            <a:pPr indent="0" lvl="0" marL="0" rtl="0" algn="l">
              <a:spcBef>
                <a:spcPts val="0"/>
              </a:spcBef>
              <a:spcAft>
                <a:spcPts val="0"/>
              </a:spcAft>
              <a:buNone/>
            </a:pPr>
            <a:r>
              <a:rPr b="1" lang="en"/>
              <a:t>Per-switch or network-wide thresholds:</a:t>
            </a:r>
            <a:r>
              <a:rPr lang="en"/>
              <a:t> Is the priority mapping applied globally, or per-switch?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bb39a64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bb39a64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3e3cabe4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3e3cabe4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3e3cabe4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3e3cabe4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3e3cabe49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3e3cabe4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GCE: Google compute engines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3e3cabe4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3e3cabe4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QCN: Quantized congestion notification</a:t>
            </a:r>
            <a:endParaRPr/>
          </a:p>
          <a:p>
            <a:pPr indent="0" lvl="0" marL="0" rtl="0" algn="l">
              <a:spcBef>
                <a:spcPts val="0"/>
              </a:spcBef>
              <a:spcAft>
                <a:spcPts val="0"/>
              </a:spcAft>
              <a:buNone/>
            </a:pPr>
            <a:r>
              <a:rPr lang="en"/>
              <a:t>https://www.definethecloud.net/whats-the-deal-with-quantized-congestion-notification-qcn/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3e3cabe49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3e3cabe49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3e3cabe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3e3cabe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bb39a640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bb39a640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bb39a64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bb39a64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bb39a640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bb39a640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fd27dc2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fd27dc2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4fd27dc2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4fd27dc2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4a1e3db7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4a1e3db7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bddf75c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bddf75c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Congestion control algorithms are usually developed in isolation without thoroughly investigating their co-existence and interactions with other protocols and/or congestion control algorithms. As a result, flows using different algorithms and/or having different Round-Trip Times may overpower each other, resulting in unfair resource distribution, with a subset of the flows usually claiming most of the capacity.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This paper proposes, </a:t>
            </a:r>
            <a:r>
              <a:rPr lang="en">
                <a:solidFill>
                  <a:srgbClr val="202729"/>
                </a:solidFill>
              </a:rPr>
              <a:t>P4air which run entirely in the data-plane to enforce fairness between all flows present on a switch.</a:t>
            </a:r>
            <a:endParaRPr>
              <a:solidFill>
                <a:srgbClr val="202729"/>
              </a:solidFill>
            </a:endParaRPr>
          </a:p>
          <a:p>
            <a:pPr indent="0" lvl="0" marL="0" rtl="0" algn="l">
              <a:spcBef>
                <a:spcPts val="0"/>
              </a:spcBef>
              <a:spcAft>
                <a:spcPts val="0"/>
              </a:spcAft>
              <a:buNone/>
            </a:pPr>
            <a:r>
              <a:t/>
            </a:r>
            <a:endParaRPr>
              <a:solidFill>
                <a:srgbClr val="202729"/>
              </a:solidFill>
            </a:endParaRPr>
          </a:p>
          <a:p>
            <a:pPr indent="0" lvl="0" marL="0" rtl="0" algn="l">
              <a:spcBef>
                <a:spcPts val="0"/>
              </a:spcBef>
              <a:spcAft>
                <a:spcPts val="0"/>
              </a:spcAft>
              <a:buClr>
                <a:schemeClr val="dk1"/>
              </a:buClr>
              <a:buSzPts val="1100"/>
              <a:buFont typeface="Arial"/>
              <a:buNone/>
            </a:pPr>
            <a:r>
              <a:t/>
            </a:r>
            <a:endParaRPr>
              <a:solidFill>
                <a:srgbClr val="20272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1"/>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6" name="Google Shape;56;p12"/>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b="1"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TwoCol">
  <p:cSld name="TITLE_AND_TWO_COLUMNS_1">
    <p:spTree>
      <p:nvGrpSpPr>
        <p:cNvPr id="28" name="Shape 28"/>
        <p:cNvGrpSpPr/>
        <p:nvPr/>
      </p:nvGrpSpPr>
      <p:grpSpPr>
        <a:xfrm>
          <a:off x="0" y="0"/>
          <a:ext cx="0" cy="0"/>
          <a:chOff x="0" y="0"/>
          <a:chExt cx="0" cy="0"/>
        </a:xfrm>
      </p:grpSpPr>
      <p:sp>
        <p:nvSpPr>
          <p:cNvPr id="29" name="Google Shape;29;p6"/>
          <p:cNvSpPr txBox="1"/>
          <p:nvPr>
            <p:ph type="title"/>
          </p:nvPr>
        </p:nvSpPr>
        <p:spPr>
          <a:xfrm>
            <a:off x="318600" y="76200"/>
            <a:ext cx="8520600" cy="4572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20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 type="body"/>
          </p:nvPr>
        </p:nvSpPr>
        <p:spPr>
          <a:xfrm>
            <a:off x="361250" y="1152600"/>
            <a:ext cx="83433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6"/>
          <p:cNvSpPr txBox="1"/>
          <p:nvPr>
            <p:ph idx="2" type="body"/>
          </p:nvPr>
        </p:nvSpPr>
        <p:spPr>
          <a:xfrm>
            <a:off x="4572000" y="2590800"/>
            <a:ext cx="4260300" cy="197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9"/>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10"/>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1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6" name="Google Shape;46;p10"/>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1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1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Recent Works on Congestion Control Mechanism</a:t>
            </a:r>
            <a:endParaRPr/>
          </a:p>
        </p:txBody>
      </p:sp>
      <p:sp>
        <p:nvSpPr>
          <p:cNvPr id="65" name="Google Shape;65;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Annulus</a:t>
            </a:r>
            <a:endParaRPr/>
          </a:p>
        </p:txBody>
      </p:sp>
      <p:sp>
        <p:nvSpPr>
          <p:cNvPr id="135" name="Google Shape;135;p23"/>
          <p:cNvSpPr txBox="1"/>
          <p:nvPr/>
        </p:nvSpPr>
        <p:spPr>
          <a:xfrm>
            <a:off x="7898950" y="91850"/>
            <a:ext cx="1164900" cy="29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latin typeface="Courier New"/>
                <a:ea typeface="Courier New"/>
                <a:cs typeface="Courier New"/>
                <a:sym typeface="Courier New"/>
              </a:rPr>
              <a:t>SIGCOMM 2020</a:t>
            </a:r>
            <a:endParaRPr>
              <a:latin typeface="Proxima Nova"/>
              <a:ea typeface="Proxima Nova"/>
              <a:cs typeface="Proxima Nova"/>
              <a:sym typeface="Proxima Nova"/>
            </a:endParaRPr>
          </a:p>
        </p:txBody>
      </p:sp>
      <p:pic>
        <p:nvPicPr>
          <p:cNvPr id="136" name="Google Shape;136;p23"/>
          <p:cNvPicPr preferRelativeResize="0"/>
          <p:nvPr/>
        </p:nvPicPr>
        <p:blipFill rotWithShape="1">
          <a:blip r:embed="rId3">
            <a:alphaModFix/>
          </a:blip>
          <a:srcRect b="11009" l="620" r="21818" t="20436"/>
          <a:stretch/>
        </p:blipFill>
        <p:spPr>
          <a:xfrm>
            <a:off x="173225" y="1089325"/>
            <a:ext cx="5963150" cy="2964851"/>
          </a:xfrm>
          <a:prstGeom prst="rect">
            <a:avLst/>
          </a:prstGeom>
          <a:noFill/>
          <a:ln>
            <a:noFill/>
          </a:ln>
        </p:spPr>
      </p:pic>
      <p:pic>
        <p:nvPicPr>
          <p:cNvPr id="137" name="Google Shape;137;p23"/>
          <p:cNvPicPr preferRelativeResize="0"/>
          <p:nvPr/>
        </p:nvPicPr>
        <p:blipFill>
          <a:blip r:embed="rId4">
            <a:alphaModFix/>
          </a:blip>
          <a:stretch>
            <a:fillRect/>
          </a:stretch>
        </p:blipFill>
        <p:spPr>
          <a:xfrm>
            <a:off x="5415950" y="2275050"/>
            <a:ext cx="324305" cy="296699"/>
          </a:xfrm>
          <a:prstGeom prst="rect">
            <a:avLst/>
          </a:prstGeom>
          <a:noFill/>
          <a:ln>
            <a:noFill/>
          </a:ln>
        </p:spPr>
      </p:pic>
      <p:cxnSp>
        <p:nvCxnSpPr>
          <p:cNvPr id="138" name="Google Shape;138;p23"/>
          <p:cNvCxnSpPr>
            <a:stCxn id="137" idx="3"/>
          </p:cNvCxnSpPr>
          <p:nvPr/>
        </p:nvCxnSpPr>
        <p:spPr>
          <a:xfrm flipH="1">
            <a:off x="5709955" y="2423399"/>
            <a:ext cx="30300" cy="641400"/>
          </a:xfrm>
          <a:prstGeom prst="curvedConnector4">
            <a:avLst>
              <a:gd fmla="val -785891" name="adj1"/>
              <a:gd fmla="val 93764" name="adj2"/>
            </a:avLst>
          </a:prstGeom>
          <a:noFill/>
          <a:ln cap="flat" cmpd="sng" w="28575">
            <a:solidFill>
              <a:srgbClr val="FF0000"/>
            </a:solidFill>
            <a:prstDash val="solid"/>
            <a:round/>
            <a:headEnd len="med" w="med" type="none"/>
            <a:tailEnd len="med" w="med" type="stealth"/>
          </a:ln>
        </p:spPr>
      </p:cxnSp>
      <p:pic>
        <p:nvPicPr>
          <p:cNvPr id="139" name="Google Shape;139;p23"/>
          <p:cNvPicPr preferRelativeResize="0"/>
          <p:nvPr/>
        </p:nvPicPr>
        <p:blipFill rotWithShape="1">
          <a:blip r:embed="rId5">
            <a:alphaModFix/>
          </a:blip>
          <a:srcRect b="4588" l="26518" r="18566" t="13039"/>
          <a:stretch/>
        </p:blipFill>
        <p:spPr>
          <a:xfrm>
            <a:off x="6136375" y="1336738"/>
            <a:ext cx="2927477" cy="24700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of Congestion Control </a:t>
            </a:r>
            <a:endParaRPr/>
          </a:p>
        </p:txBody>
      </p:sp>
      <p:sp>
        <p:nvSpPr>
          <p:cNvPr id="145" name="Google Shape;145;p24"/>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Congestion control in public Internet</a:t>
            </a:r>
            <a:endParaRPr/>
          </a:p>
          <a:p>
            <a:pPr indent="-317500" lvl="1" marL="914400" rtl="0" algn="l">
              <a:spcBef>
                <a:spcPts val="0"/>
              </a:spcBef>
              <a:spcAft>
                <a:spcPts val="0"/>
              </a:spcAft>
              <a:buSzPts val="1400"/>
              <a:buChar char="○"/>
            </a:pPr>
            <a:r>
              <a:rPr lang="en"/>
              <a:t>A dilemma regarding fairness</a:t>
            </a:r>
            <a:endParaRPr/>
          </a:p>
          <a:p>
            <a:pPr indent="-317500" lvl="1" marL="914400" rtl="0" algn="l">
              <a:spcBef>
                <a:spcPts val="0"/>
              </a:spcBef>
              <a:spcAft>
                <a:spcPts val="0"/>
              </a:spcAft>
              <a:buSzPts val="1400"/>
              <a:buChar char="○"/>
            </a:pPr>
            <a:r>
              <a:rPr b="1" lang="en"/>
              <a:t>General Assumption:</a:t>
            </a:r>
            <a:r>
              <a:rPr lang="en"/>
              <a:t> Used CC algos are TCP Friendly  </a:t>
            </a:r>
            <a:endParaRPr/>
          </a:p>
          <a:p>
            <a:pPr indent="-317500" lvl="2" marL="1371600" rtl="0" algn="l">
              <a:spcBef>
                <a:spcPts val="0"/>
              </a:spcBef>
              <a:spcAft>
                <a:spcPts val="0"/>
              </a:spcAft>
              <a:buSzPts val="1400"/>
              <a:buChar char="■"/>
            </a:pPr>
            <a:r>
              <a:rPr lang="en"/>
              <a:t>If True → Limits the flexible architecture</a:t>
            </a:r>
            <a:endParaRPr/>
          </a:p>
          <a:p>
            <a:pPr indent="-317500" lvl="2" marL="1371600" rtl="0" algn="l">
              <a:spcBef>
                <a:spcPts val="0"/>
              </a:spcBef>
              <a:spcAft>
                <a:spcPts val="0"/>
              </a:spcAft>
              <a:buSzPts val="1400"/>
              <a:buChar char="■"/>
            </a:pPr>
            <a:r>
              <a:rPr lang="en"/>
              <a:t>If False → Significant inequities in the bandwidth received by different flows</a:t>
            </a:r>
            <a:endParaRPr/>
          </a:p>
          <a:p>
            <a:pPr indent="-342900" lvl="0" marL="457200" rtl="0" algn="l">
              <a:spcBef>
                <a:spcPts val="0"/>
              </a:spcBef>
              <a:spcAft>
                <a:spcPts val="0"/>
              </a:spcAft>
              <a:buSzPts val="1800"/>
              <a:buChar char="●"/>
            </a:pPr>
            <a:r>
              <a:rPr lang="en"/>
              <a:t>Is per-flow TCP friendliness overrated?</a:t>
            </a:r>
            <a:endParaRPr/>
          </a:p>
          <a:p>
            <a:pPr indent="-317500" lvl="1" marL="914400" rtl="0" algn="l">
              <a:spcBef>
                <a:spcPts val="0"/>
              </a:spcBef>
              <a:spcAft>
                <a:spcPts val="0"/>
              </a:spcAft>
              <a:buSzPts val="1400"/>
              <a:buChar char="○"/>
            </a:pPr>
            <a:r>
              <a:rPr lang="en"/>
              <a:t>Fairness should have a basis in the economic flow</a:t>
            </a:r>
            <a:endParaRPr/>
          </a:p>
          <a:p>
            <a:pPr indent="-317500" lvl="1" marL="914400" rtl="0" algn="l">
              <a:spcBef>
                <a:spcPts val="0"/>
              </a:spcBef>
              <a:spcAft>
                <a:spcPts val="0"/>
              </a:spcAft>
              <a:buSzPts val="1400"/>
              <a:buChar char="○"/>
            </a:pPr>
            <a:r>
              <a:rPr b="1" lang="en"/>
              <a:t>Economic flow:</a:t>
            </a:r>
            <a:r>
              <a:rPr lang="en"/>
              <a:t> Customer → ISP → Next-Hop ISP → … → Destination ISP → Receiver</a:t>
            </a:r>
            <a:endParaRPr/>
          </a:p>
          <a:p>
            <a:pPr indent="-317500" lvl="1" marL="914400" rtl="0" algn="l">
              <a:spcBef>
                <a:spcPts val="0"/>
              </a:spcBef>
              <a:spcAft>
                <a:spcPts val="0"/>
              </a:spcAft>
              <a:buSzPts val="1400"/>
              <a:buChar char="○"/>
            </a:pPr>
            <a:r>
              <a:rPr lang="en"/>
              <a:t>Flows are not economic actors: Larger entities contract for service from providers</a:t>
            </a:r>
            <a:endParaRPr/>
          </a:p>
          <a:p>
            <a:pPr indent="-342900" lvl="0" marL="457200" rtl="0" algn="l">
              <a:spcBef>
                <a:spcPts val="0"/>
              </a:spcBef>
              <a:spcAft>
                <a:spcPts val="0"/>
              </a:spcAft>
              <a:buSzPts val="1800"/>
              <a:buChar char="●"/>
            </a:pPr>
            <a:r>
              <a:rPr b="1" lang="en"/>
              <a:t>Contributions:</a:t>
            </a:r>
            <a:r>
              <a:rPr lang="en"/>
              <a:t> Recursive congestion shares</a:t>
            </a:r>
            <a:endParaRPr/>
          </a:p>
          <a:p>
            <a:pPr indent="-317500" lvl="1" marL="914400" rtl="0" algn="l">
              <a:spcBef>
                <a:spcPts val="0"/>
              </a:spcBef>
              <a:spcAft>
                <a:spcPts val="0"/>
              </a:spcAft>
              <a:buSzPts val="1400"/>
              <a:buChar char="○"/>
            </a:pPr>
            <a:r>
              <a:rPr lang="en"/>
              <a:t>Congestion in local ISP </a:t>
            </a:r>
            <a:r>
              <a:rPr b="1" lang="en"/>
              <a:t>∝</a:t>
            </a:r>
            <a:r>
              <a:rPr lang="en"/>
              <a:t> congestion-share between local ISP &amp; Customer</a:t>
            </a:r>
            <a:endParaRPr/>
          </a:p>
          <a:p>
            <a:pPr indent="-317500" lvl="1" marL="914400" rtl="0" algn="l">
              <a:spcBef>
                <a:spcPts val="0"/>
              </a:spcBef>
              <a:spcAft>
                <a:spcPts val="0"/>
              </a:spcAft>
              <a:buSzPts val="1400"/>
              <a:buChar char="○"/>
            </a:pPr>
            <a:r>
              <a:rPr lang="en"/>
              <a:t>Congestion in Next-hop ISP </a:t>
            </a:r>
            <a:r>
              <a:rPr b="1" lang="en"/>
              <a:t>∝</a:t>
            </a:r>
            <a:r>
              <a:rPr lang="en"/>
              <a:t> congestion-share between local ISP &amp; next-hop ISP</a:t>
            </a:r>
            <a:endParaRPr/>
          </a:p>
          <a:p>
            <a:pPr indent="0" lvl="0" marL="0" rtl="0" algn="l">
              <a:spcBef>
                <a:spcPts val="0"/>
              </a:spcBef>
              <a:spcAft>
                <a:spcPts val="0"/>
              </a:spcAft>
              <a:buNone/>
            </a:pPr>
            <a:r>
              <a:t/>
            </a:r>
            <a:endParaRPr/>
          </a:p>
        </p:txBody>
      </p:sp>
      <p:sp>
        <p:nvSpPr>
          <p:cNvPr id="146" name="Google Shape;146;p24"/>
          <p:cNvSpPr txBox="1"/>
          <p:nvPr/>
        </p:nvSpPr>
        <p:spPr>
          <a:xfrm>
            <a:off x="7898950" y="91850"/>
            <a:ext cx="1164900" cy="29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latin typeface="Courier New"/>
                <a:ea typeface="Courier New"/>
                <a:cs typeface="Courier New"/>
                <a:sym typeface="Courier New"/>
              </a:rPr>
              <a:t>HotNets</a:t>
            </a:r>
            <a:r>
              <a:rPr b="1" lang="en" sz="1000">
                <a:latin typeface="Courier New"/>
                <a:ea typeface="Courier New"/>
                <a:cs typeface="Courier New"/>
                <a:sym typeface="Courier New"/>
              </a:rPr>
              <a:t> 2020</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Works</a:t>
            </a:r>
            <a:endParaRPr/>
          </a:p>
        </p:txBody>
      </p:sp>
      <p:sp>
        <p:nvSpPr>
          <p:cNvPr id="152" name="Google Shape;152;p25"/>
          <p:cNvSpPr txBox="1"/>
          <p:nvPr>
            <p:ph idx="1" type="body"/>
          </p:nvPr>
        </p:nvSpPr>
        <p:spPr>
          <a:xfrm>
            <a:off x="311700" y="890113"/>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a:solidFill>
                  <a:srgbClr val="000000"/>
                </a:solidFill>
                <a:latin typeface="Courier New"/>
                <a:ea typeface="Courier New"/>
                <a:cs typeface="Courier New"/>
                <a:sym typeface="Courier New"/>
              </a:rPr>
              <a:t>Zhang, Ticao, et al. "Machine learning for end-to-end congestion control." IEEE Communications Magazine 58.6 (2020): 52-57.</a:t>
            </a:r>
            <a:endParaRPr b="1">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b="1" lang="en">
                <a:solidFill>
                  <a:srgbClr val="000000"/>
                </a:solidFill>
                <a:latin typeface="Courier New"/>
                <a:ea typeface="Courier New"/>
                <a:cs typeface="Courier New"/>
                <a:sym typeface="Courier New"/>
              </a:rPr>
              <a:t>Mishra, Ayush, et al. "The Great Internet TCP Congestion Control Census." Proceedings of the ACM on Measurement and Analysis of Computing Systems 3.3 (2019): 1-24.</a:t>
            </a:r>
            <a:endParaRPr b="1">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b="1" lang="en">
                <a:solidFill>
                  <a:srgbClr val="000000"/>
                </a:solidFill>
                <a:latin typeface="Courier New"/>
                <a:ea typeface="Courier New"/>
                <a:cs typeface="Courier New"/>
                <a:sym typeface="Courier New"/>
              </a:rPr>
              <a:t>Goyal, Prateesh, et al. "ABC: A Simple Explicit Congestion Controller for Wireless Networks." 17th USENIX Symposium on Networked Systems Design and Implementation (NSDI 20). 2020.</a:t>
            </a:r>
            <a:endParaRPr b="1">
              <a:solidFill>
                <a:srgbClr val="000000"/>
              </a:solidFill>
              <a:latin typeface="Courier New"/>
              <a:ea typeface="Courier New"/>
              <a:cs typeface="Courier New"/>
              <a:sym typeface="Courier New"/>
            </a:endParaRPr>
          </a:p>
        </p:txBody>
      </p:sp>
      <p:sp>
        <p:nvSpPr>
          <p:cNvPr id="153" name="Google Shape;153;p25"/>
          <p:cNvSpPr txBox="1"/>
          <p:nvPr/>
        </p:nvSpPr>
        <p:spPr>
          <a:xfrm>
            <a:off x="311700" y="4521750"/>
            <a:ext cx="8520600" cy="43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9" name="Google Shape;159;p26"/>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solidFill>
                  <a:srgbClr val="000000"/>
                </a:solidFill>
              </a:rPr>
              <a:t>Motivating Factors for Future Congestion Control</a:t>
            </a:r>
            <a:endParaRPr>
              <a:solidFill>
                <a:srgbClr val="000000"/>
              </a:solidFill>
            </a:endParaRPr>
          </a:p>
          <a:p>
            <a:pPr indent="-317500" lvl="1" marL="914400" marR="0" rtl="0" algn="l">
              <a:lnSpc>
                <a:spcPct val="115000"/>
              </a:lnSpc>
              <a:spcBef>
                <a:spcPts val="0"/>
              </a:spcBef>
              <a:spcAft>
                <a:spcPts val="0"/>
              </a:spcAft>
              <a:buSzPts val="1400"/>
              <a:buChar char="○"/>
            </a:pPr>
            <a:r>
              <a:rPr lang="en">
                <a:solidFill>
                  <a:srgbClr val="000000"/>
                </a:solidFill>
              </a:rPr>
              <a:t>Recent changes affecting Congestion control</a:t>
            </a:r>
            <a:endParaRPr>
              <a:solidFill>
                <a:srgbClr val="000000"/>
              </a:solidFill>
            </a:endParaRPr>
          </a:p>
          <a:p>
            <a:pPr indent="-317500" lvl="2" marL="1371600" rtl="0" algn="l">
              <a:spcBef>
                <a:spcPts val="0"/>
              </a:spcBef>
              <a:spcAft>
                <a:spcPts val="0"/>
              </a:spcAft>
              <a:buSzPts val="1400"/>
              <a:buChar char="■"/>
            </a:pPr>
            <a:r>
              <a:rPr b="1" lang="en">
                <a:solidFill>
                  <a:srgbClr val="000000"/>
                </a:solidFill>
              </a:rPr>
              <a:t>Machine Learning</a:t>
            </a:r>
            <a:r>
              <a:rPr lang="en">
                <a:solidFill>
                  <a:srgbClr val="000000"/>
                </a:solidFill>
              </a:rPr>
              <a:t>: Incorporate adaptivity in congestion control</a:t>
            </a:r>
            <a:endParaRPr>
              <a:solidFill>
                <a:srgbClr val="000000"/>
              </a:solidFill>
            </a:endParaRPr>
          </a:p>
          <a:p>
            <a:pPr indent="-317500" lvl="2" marL="1371600" marR="0" rtl="0" algn="l">
              <a:lnSpc>
                <a:spcPct val="115000"/>
              </a:lnSpc>
              <a:spcBef>
                <a:spcPts val="0"/>
              </a:spcBef>
              <a:spcAft>
                <a:spcPts val="0"/>
              </a:spcAft>
              <a:buSzPts val="1400"/>
              <a:buChar char="■"/>
            </a:pPr>
            <a:r>
              <a:rPr b="1" lang="en">
                <a:solidFill>
                  <a:srgbClr val="000000"/>
                </a:solidFill>
              </a:rPr>
              <a:t>SDN, Programmable networks</a:t>
            </a:r>
            <a:r>
              <a:rPr lang="en">
                <a:solidFill>
                  <a:srgbClr val="000000"/>
                </a:solidFill>
              </a:rPr>
              <a:t>: Network centric approach than Host centric approach for better manageability</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b="1" lang="en">
                <a:solidFill>
                  <a:srgbClr val="000000"/>
                </a:solidFill>
              </a:rPr>
              <a:t>Traffic pattern:</a:t>
            </a:r>
            <a:r>
              <a:rPr lang="en">
                <a:solidFill>
                  <a:srgbClr val="000000"/>
                </a:solidFill>
              </a:rPr>
              <a:t> Rise in video traffic</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b="1" lang="en">
                <a:solidFill>
                  <a:srgbClr val="000000"/>
                </a:solidFill>
              </a:rPr>
              <a:t>Data center and Content providers</a:t>
            </a:r>
            <a:r>
              <a:rPr lang="en">
                <a:solidFill>
                  <a:srgbClr val="000000"/>
                </a:solidFill>
              </a:rPr>
              <a:t>: Most of the traffic does not leave the AS domains</a:t>
            </a:r>
            <a:endParaRPr>
              <a:solidFill>
                <a:srgbClr val="000000"/>
              </a:solidFill>
            </a:endParaRPr>
          </a:p>
          <a:p>
            <a:pPr indent="-317500" lvl="1" marL="914400" marR="0" rtl="0" algn="l">
              <a:lnSpc>
                <a:spcPct val="115000"/>
              </a:lnSpc>
              <a:spcBef>
                <a:spcPts val="0"/>
              </a:spcBef>
              <a:spcAft>
                <a:spcPts val="0"/>
              </a:spcAft>
              <a:buSzPts val="1400"/>
              <a:buChar char="○"/>
            </a:pPr>
            <a:r>
              <a:rPr lang="en">
                <a:solidFill>
                  <a:srgbClr val="000000"/>
                </a:solidFill>
              </a:rPr>
              <a:t>Simplified design philosophy</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Avoid complicated solutions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Avoid general purpose scenarios and use-cases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Look at some of the recent works on congestion control </a:t>
            </a:r>
            <a:r>
              <a:rPr lang="en">
                <a:solidFill>
                  <a:srgbClr val="000000"/>
                </a:solidFill>
              </a:rPr>
              <a:t>mechanisms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Try to understand why sudden surge in this area?</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What can we do to join this movement?</a:t>
            </a:r>
            <a:endParaRPr>
              <a:solidFill>
                <a:srgbClr val="000000"/>
              </a:solidFill>
            </a:endParaRPr>
          </a:p>
        </p:txBody>
      </p:sp>
      <p:sp>
        <p:nvSpPr>
          <p:cNvPr id="170" name="Google Shape;170;p28"/>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Objectives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Basics</a:t>
            </a:r>
            <a:endParaRPr b="1"/>
          </a:p>
        </p:txBody>
      </p:sp>
      <p:sp>
        <p:nvSpPr>
          <p:cNvPr id="176" name="Google Shape;176;p29"/>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Congestion Definition</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Objective of CCA</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Types of existing Congestion Control based on governing entity</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P4air</a:t>
            </a:r>
            <a:endParaRPr b="1"/>
          </a:p>
        </p:txBody>
      </p:sp>
      <p:sp>
        <p:nvSpPr>
          <p:cNvPr id="182" name="Google Shape;182;p30"/>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000000"/>
                </a:solidFill>
              </a:rPr>
              <a:t>Design methodology of Congestion control algorithms </a:t>
            </a:r>
            <a:endParaRPr>
              <a:solidFill>
                <a:srgbClr val="000000"/>
              </a:solidFill>
            </a:endParaRPr>
          </a:p>
          <a:p>
            <a:pPr indent="-317500" lvl="1" marL="914400" rtl="0" algn="l">
              <a:spcBef>
                <a:spcPts val="0"/>
              </a:spcBef>
              <a:spcAft>
                <a:spcPts val="0"/>
              </a:spcAft>
              <a:buSzPts val="1400"/>
              <a:buChar char="○"/>
            </a:pPr>
            <a:r>
              <a:rPr lang="en">
                <a:solidFill>
                  <a:srgbClr val="000000"/>
                </a:solidFill>
              </a:rPr>
              <a:t>Does not consider fairness with other existing approaches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Question: How to ensure fairness among existing congestion control Algos?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Resource reservation/ Active Queue Management (AQM)</a:t>
            </a:r>
            <a:endParaRPr>
              <a:solidFill>
                <a:srgbClr val="000000"/>
              </a:solidFill>
            </a:endParaRPr>
          </a:p>
          <a:p>
            <a:pPr indent="-342900" lvl="0" marL="457200" marR="0" rtl="0" algn="l">
              <a:lnSpc>
                <a:spcPct val="115000"/>
              </a:lnSpc>
              <a:spcBef>
                <a:spcPts val="0"/>
              </a:spcBef>
              <a:spcAft>
                <a:spcPts val="0"/>
              </a:spcAft>
              <a:buSzPts val="1800"/>
              <a:buChar char="●"/>
            </a:pPr>
            <a:r>
              <a:rPr lang="en">
                <a:solidFill>
                  <a:srgbClr val="000000"/>
                </a:solidFill>
              </a:rPr>
              <a:t>Types of Congestion control algos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4 categories based on design choices</a:t>
            </a:r>
            <a:endParaRPr>
              <a:solidFill>
                <a:srgbClr val="000000"/>
              </a:solidFill>
            </a:endParaRPr>
          </a:p>
          <a:p>
            <a:pPr indent="-342900" lvl="0" marL="457200" marR="0" rtl="0" algn="l">
              <a:lnSpc>
                <a:spcPct val="115000"/>
              </a:lnSpc>
              <a:spcBef>
                <a:spcPts val="0"/>
              </a:spcBef>
              <a:spcAft>
                <a:spcPts val="0"/>
              </a:spcAft>
              <a:buSzPts val="1800"/>
              <a:buChar char="●"/>
            </a:pPr>
            <a:r>
              <a:rPr lang="en">
                <a:solidFill>
                  <a:srgbClr val="000000"/>
                </a:solidFill>
              </a:rPr>
              <a:t>P4air: </a:t>
            </a:r>
            <a:endParaRPr>
              <a:solidFill>
                <a:srgbClr val="000000"/>
              </a:solidFill>
            </a:endParaRPr>
          </a:p>
          <a:p>
            <a:pPr indent="-317500" lvl="1" marL="914400" marR="0" rtl="0" algn="l">
              <a:lnSpc>
                <a:spcPct val="115000"/>
              </a:lnSpc>
              <a:spcBef>
                <a:spcPts val="0"/>
              </a:spcBef>
              <a:spcAft>
                <a:spcPts val="0"/>
              </a:spcAft>
              <a:buSzPts val="1400"/>
              <a:buChar char="○"/>
            </a:pPr>
            <a:r>
              <a:rPr lang="en">
                <a:solidFill>
                  <a:srgbClr val="000000"/>
                </a:solidFill>
              </a:rPr>
              <a:t>A P4 application</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Running in the bottleneck switches</a:t>
            </a:r>
            <a:endParaRPr>
              <a:solidFill>
                <a:srgbClr val="000000"/>
              </a:solidFill>
            </a:endParaRPr>
          </a:p>
          <a:p>
            <a:pPr indent="-317500" lvl="1" marL="914400" marR="0" rtl="0" algn="l">
              <a:lnSpc>
                <a:spcPct val="115000"/>
              </a:lnSpc>
              <a:spcBef>
                <a:spcPts val="0"/>
              </a:spcBef>
              <a:spcAft>
                <a:spcPts val="0"/>
              </a:spcAft>
              <a:buSzPts val="1400"/>
              <a:buChar char="○"/>
            </a:pPr>
            <a:r>
              <a:rPr b="1" lang="en">
                <a:solidFill>
                  <a:srgbClr val="000000"/>
                </a:solidFill>
              </a:rPr>
              <a:t>Objective:</a:t>
            </a:r>
            <a:r>
              <a:rPr lang="en">
                <a:solidFill>
                  <a:srgbClr val="000000"/>
                </a:solidFill>
              </a:rPr>
              <a:t> enforce fairness between all flows on a switch</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b="1" lang="en">
                <a:solidFill>
                  <a:srgbClr val="000000"/>
                </a:solidFill>
              </a:rPr>
              <a:t>Fingerprinting:</a:t>
            </a:r>
            <a:r>
              <a:rPr lang="en">
                <a:solidFill>
                  <a:srgbClr val="000000"/>
                </a:solidFill>
              </a:rPr>
              <a:t> Classify flows into 4 classes</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Queue reservations based on the class</a:t>
            </a:r>
            <a:endParaRPr>
              <a:solidFill>
                <a:srgbClr val="000000"/>
              </a:solidFill>
            </a:endParaRPr>
          </a:p>
          <a:p>
            <a:pPr indent="0" lvl="0" marL="0" marR="0" rtl="0" algn="l">
              <a:lnSpc>
                <a:spcPct val="115000"/>
              </a:lnSpc>
              <a:spcBef>
                <a:spcPts val="0"/>
              </a:spcBef>
              <a:spcAft>
                <a:spcPts val="0"/>
              </a:spcAft>
              <a:buNone/>
            </a:pPr>
            <a:r>
              <a:t/>
            </a:r>
            <a:endParaRPr sz="1000">
              <a:solidFill>
                <a:srgbClr val="000000"/>
              </a:solidFill>
            </a:endParaRPr>
          </a:p>
        </p:txBody>
      </p:sp>
      <p:sp>
        <p:nvSpPr>
          <p:cNvPr id="183" name="Google Shape;183;p30"/>
          <p:cNvSpPr txBox="1"/>
          <p:nvPr/>
        </p:nvSpPr>
        <p:spPr>
          <a:xfrm>
            <a:off x="311700" y="4521750"/>
            <a:ext cx="85206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Turkovic, Belma, </a:t>
            </a:r>
            <a:r>
              <a:rPr b="1" lang="en" sz="1000">
                <a:latin typeface="Courier New"/>
                <a:ea typeface="Courier New"/>
                <a:cs typeface="Courier New"/>
                <a:sym typeface="Courier New"/>
              </a:rPr>
              <a:t>et al.</a:t>
            </a:r>
            <a:r>
              <a:rPr b="1" lang="en" sz="1000">
                <a:latin typeface="Courier New"/>
                <a:ea typeface="Courier New"/>
                <a:cs typeface="Courier New"/>
                <a:sym typeface="Courier New"/>
              </a:rPr>
              <a:t> "P4air: Increasing Fairness among Competing Congestion Control Algorithms." 2020 IEEE 28th International Conference on Network Protocols (ICNP). IEEE, 2020.</a:t>
            </a:r>
            <a:endParaRPr>
              <a:latin typeface="Proxima Nova"/>
              <a:ea typeface="Proxima Nova"/>
              <a:cs typeface="Proxima Nova"/>
              <a:sym typeface="Proxima Nova"/>
            </a:endParaRPr>
          </a:p>
        </p:txBody>
      </p:sp>
      <p:pic>
        <p:nvPicPr>
          <p:cNvPr id="184" name="Google Shape;184;p30" title="Points scored"/>
          <p:cNvPicPr preferRelativeResize="0"/>
          <p:nvPr/>
        </p:nvPicPr>
        <p:blipFill>
          <a:blip r:embed="rId3">
            <a:alphaModFix/>
          </a:blip>
          <a:stretch>
            <a:fillRect/>
          </a:stretch>
        </p:blipFill>
        <p:spPr>
          <a:xfrm>
            <a:off x="4904819" y="1950000"/>
            <a:ext cx="4159176" cy="2571750"/>
          </a:xfrm>
          <a:prstGeom prst="rect">
            <a:avLst/>
          </a:prstGeom>
          <a:noFill/>
          <a:ln>
            <a:noFill/>
          </a:ln>
        </p:spPr>
      </p:pic>
      <p:sp>
        <p:nvSpPr>
          <p:cNvPr id="185" name="Google Shape;185;p30"/>
          <p:cNvSpPr/>
          <p:nvPr/>
        </p:nvSpPr>
        <p:spPr>
          <a:xfrm>
            <a:off x="7848600" y="2133600"/>
            <a:ext cx="1171200" cy="762000"/>
          </a:xfrm>
          <a:prstGeom prst="wedgeRectCallout">
            <a:avLst>
              <a:gd fmla="val -79007" name="adj1"/>
              <a:gd fmla="val 4839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rgbClr val="434343"/>
                </a:solidFill>
              </a:rPr>
              <a:t>STCP, HSTCP, CUBIC, New RENO</a:t>
            </a:r>
            <a:endParaRPr/>
          </a:p>
        </p:txBody>
      </p:sp>
      <p:sp>
        <p:nvSpPr>
          <p:cNvPr id="186" name="Google Shape;186;p30"/>
          <p:cNvSpPr/>
          <p:nvPr/>
        </p:nvSpPr>
        <p:spPr>
          <a:xfrm>
            <a:off x="7661100" y="4137175"/>
            <a:ext cx="1171200" cy="431700"/>
          </a:xfrm>
          <a:prstGeom prst="wedgeRectCallout">
            <a:avLst>
              <a:gd fmla="val -56243" name="adj1"/>
              <a:gd fmla="val -14964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rgbClr val="434343"/>
                </a:solidFill>
              </a:rPr>
              <a:t>BBR</a:t>
            </a:r>
            <a:endParaRPr/>
          </a:p>
        </p:txBody>
      </p:sp>
      <p:sp>
        <p:nvSpPr>
          <p:cNvPr id="187" name="Google Shape;187;p30"/>
          <p:cNvSpPr/>
          <p:nvPr/>
        </p:nvSpPr>
        <p:spPr>
          <a:xfrm>
            <a:off x="4572000" y="2438400"/>
            <a:ext cx="1482900" cy="431700"/>
          </a:xfrm>
          <a:prstGeom prst="wedgeRectCallout">
            <a:avLst>
              <a:gd fmla="val 81771" name="adj1"/>
              <a:gd fmla="val 3652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rgbClr val="434343"/>
                </a:solidFill>
              </a:rPr>
              <a:t>Illinois, Veno, Westwood+</a:t>
            </a:r>
            <a:endParaRPr/>
          </a:p>
        </p:txBody>
      </p:sp>
      <p:sp>
        <p:nvSpPr>
          <p:cNvPr id="188" name="Google Shape;188;p30"/>
          <p:cNvSpPr/>
          <p:nvPr/>
        </p:nvSpPr>
        <p:spPr>
          <a:xfrm>
            <a:off x="5043825" y="4137175"/>
            <a:ext cx="1482900" cy="431700"/>
          </a:xfrm>
          <a:prstGeom prst="wedgeRectCallout">
            <a:avLst>
              <a:gd fmla="val 47341" name="adj1"/>
              <a:gd fmla="val -1315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50">
                <a:solidFill>
                  <a:srgbClr val="434343"/>
                </a:solidFill>
              </a:rPr>
              <a:t>Vegas, LoLa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000000"/>
                </a:solidFill>
              </a:rPr>
              <a:t>Many existing congestion control algorithms on data center network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How to detect/signal congestion?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How a host adapt before, during and after congestion?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How to schedule packets in a switch?</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Question:</a:t>
            </a:r>
            <a:r>
              <a:rPr lang="en">
                <a:solidFill>
                  <a:srgbClr val="000000"/>
                </a:solidFill>
              </a:rPr>
              <a:t> Do we really need recent research on data center congestion control algorithms for the common case?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Two aspects of DCN- congestion control</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Packet scheduling: FIFO, Fair Queuing, </a:t>
            </a:r>
            <a:r>
              <a:rPr lang="en" sz="1800">
                <a:solidFill>
                  <a:srgbClr val="000000"/>
                </a:solidFill>
              </a:rPr>
              <a:t>Shortest-Job-First (</a:t>
            </a:r>
            <a:r>
              <a:rPr lang="en" sz="1800">
                <a:solidFill>
                  <a:srgbClr val="000000"/>
                </a:solidFill>
              </a:rPr>
              <a:t>SJF), Shortest-Remaining-Time-First (SRPT)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Congestion signalling and Rate setting: Dup-ACK, ECN, time-out</a:t>
            </a:r>
            <a:endParaRPr sz="1800">
              <a:solidFill>
                <a:srgbClr val="000000"/>
              </a:solidFill>
            </a:endParaRPr>
          </a:p>
          <a:p>
            <a:pPr indent="0" lvl="0" marL="0" rtl="0" algn="l">
              <a:spcBef>
                <a:spcPts val="0"/>
              </a:spcBef>
              <a:spcAft>
                <a:spcPts val="0"/>
              </a:spcAft>
              <a:buNone/>
            </a:pPr>
            <a:r>
              <a:t/>
            </a:r>
            <a:endParaRPr sz="1800">
              <a:solidFill>
                <a:srgbClr val="000000"/>
              </a:solidFill>
            </a:endParaRPr>
          </a:p>
        </p:txBody>
      </p:sp>
      <p:sp>
        <p:nvSpPr>
          <p:cNvPr id="194" name="Google Shape;194;p31"/>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Datacenter Congestion Control</a:t>
            </a:r>
            <a:endParaRPr b="1"/>
          </a:p>
        </p:txBody>
      </p:sp>
      <p:sp>
        <p:nvSpPr>
          <p:cNvPr id="195" name="Google Shape;195;p31"/>
          <p:cNvSpPr txBox="1"/>
          <p:nvPr/>
        </p:nvSpPr>
        <p:spPr>
          <a:xfrm>
            <a:off x="311700" y="4521750"/>
            <a:ext cx="85206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Mushtaq, Aisha, et al. "Datacenter congestion control: Identifying what is essential and making it practical." ACM SIGCOMM Computer Communication Review 49.3 (2019): 32-38.</a:t>
            </a:r>
            <a:endParaRPr>
              <a:latin typeface="Proxima Nova"/>
              <a:ea typeface="Proxima Nova"/>
              <a:cs typeface="Proxima Nova"/>
              <a:sym typeface="Proxima Nova"/>
            </a:endParaRPr>
          </a:p>
        </p:txBody>
      </p:sp>
      <p:sp>
        <p:nvSpPr>
          <p:cNvPr id="196" name="Google Shape;196;p31"/>
          <p:cNvSpPr txBox="1"/>
          <p:nvPr/>
        </p:nvSpPr>
        <p:spPr>
          <a:xfrm>
            <a:off x="4724400" y="304800"/>
            <a:ext cx="42603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Editorial Paper: Non-peer reviewed</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32"/>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rgbClr val="000000"/>
                </a:solidFill>
              </a:rPr>
              <a:t>Observations:</a:t>
            </a:r>
            <a:r>
              <a:rPr lang="en">
                <a:solidFill>
                  <a:srgbClr val="000000"/>
                </a:solidFill>
              </a:rPr>
              <a:t> From experimentations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Used Flow completion time to measure the effect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Multiple workload traffic: Facebook dataset, Web search work load, Uniform distribution etc.</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Any reasonable rate setting scheme performs best under SRPT</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Challenge:</a:t>
            </a:r>
            <a:r>
              <a:rPr lang="en">
                <a:solidFill>
                  <a:srgbClr val="000000"/>
                </a:solidFill>
              </a:rPr>
              <a:t> “no current switches are capable of supporting SRPT at line rate”; </a:t>
            </a:r>
            <a:endParaRPr b="1">
              <a:solidFill>
                <a:srgbClr val="FF0000"/>
              </a:solidFill>
            </a:endParaRPr>
          </a:p>
          <a:p>
            <a:pPr indent="-342900" lvl="0" marL="457200" rtl="0" algn="l">
              <a:spcBef>
                <a:spcPts val="0"/>
              </a:spcBef>
              <a:spcAft>
                <a:spcPts val="0"/>
              </a:spcAft>
              <a:buClr>
                <a:srgbClr val="000000"/>
              </a:buClr>
              <a:buSzPts val="1800"/>
              <a:buChar char="●"/>
            </a:pPr>
            <a:r>
              <a:rPr b="1" lang="en">
                <a:solidFill>
                  <a:srgbClr val="000000"/>
                </a:solidFill>
              </a:rPr>
              <a:t>Contribution:</a:t>
            </a:r>
            <a:r>
              <a:rPr lang="en">
                <a:solidFill>
                  <a:srgbClr val="000000"/>
                </a:solidFill>
              </a:rPr>
              <a:t> Approximate &amp; Deployable SRPT (ADS)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Switch firmware level (OpenFlow/P4 supported also)</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 hardware modification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 application modification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Commodity switch architecture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Design Issues</a:t>
            </a:r>
            <a:endParaRPr>
              <a:solidFill>
                <a:srgbClr val="000000"/>
              </a:solidFill>
            </a:endParaRPr>
          </a:p>
        </p:txBody>
      </p:sp>
      <p:sp>
        <p:nvSpPr>
          <p:cNvPr id="202" name="Google Shape;202;p32"/>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Datacenter Congestion Control ...</a:t>
            </a:r>
            <a:endParaRPr b="1"/>
          </a:p>
        </p:txBody>
      </p:sp>
      <p:sp>
        <p:nvSpPr>
          <p:cNvPr id="203" name="Google Shape;203;p32"/>
          <p:cNvSpPr txBox="1"/>
          <p:nvPr/>
        </p:nvSpPr>
        <p:spPr>
          <a:xfrm>
            <a:off x="311700" y="4521750"/>
            <a:ext cx="85206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Mushtaq, Aisha, et al. "Datacenter congestion control: Identifying what is essential and making it practical." ACM SIGCOMM Computer Communication Review 49.3 (2019): 32-38.</a:t>
            </a:r>
            <a:endParaRPr>
              <a:latin typeface="Proxima Nova"/>
              <a:ea typeface="Proxima Nova"/>
              <a:cs typeface="Proxima Nova"/>
              <a:sym typeface="Proxima Nova"/>
            </a:endParaRPr>
          </a:p>
        </p:txBody>
      </p:sp>
      <p:sp>
        <p:nvSpPr>
          <p:cNvPr id="204" name="Google Shape;204;p32"/>
          <p:cNvSpPr/>
          <p:nvPr/>
        </p:nvSpPr>
        <p:spPr>
          <a:xfrm>
            <a:off x="6705600" y="2286000"/>
            <a:ext cx="2341500" cy="1143000"/>
          </a:xfrm>
          <a:prstGeom prst="wedgeRectCallout">
            <a:avLst>
              <a:gd fmla="val 15887" name="adj1"/>
              <a:gd fmla="val -7369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rgbClr val="FF0000"/>
                </a:solidFill>
                <a:latin typeface="Proxima Nova"/>
                <a:ea typeface="Proxima Nova"/>
                <a:cs typeface="Proxima Nova"/>
                <a:sym typeface="Proxima Nova"/>
              </a:rPr>
              <a:t>WHY?</a:t>
            </a:r>
            <a:endParaRPr sz="1100"/>
          </a:p>
          <a:p>
            <a:pPr indent="-317500" lvl="0" marL="457200" rtl="0" algn="l">
              <a:spcBef>
                <a:spcPts val="0"/>
              </a:spcBef>
              <a:spcAft>
                <a:spcPts val="0"/>
              </a:spcAft>
              <a:buSzPts val="1400"/>
              <a:buAutoNum type="arabicPeriod"/>
            </a:pPr>
            <a:r>
              <a:rPr lang="en"/>
              <a:t>arbitrarily fine granularity</a:t>
            </a:r>
            <a:endParaRPr/>
          </a:p>
          <a:p>
            <a:pPr indent="-317500" lvl="0" marL="457200" rtl="0" algn="l">
              <a:spcBef>
                <a:spcPts val="0"/>
              </a:spcBef>
              <a:spcAft>
                <a:spcPts val="0"/>
              </a:spcAft>
              <a:buSzPts val="1400"/>
              <a:buAutoNum type="arabicPeriod"/>
            </a:pPr>
            <a:r>
              <a:rPr lang="en"/>
              <a:t>pick the oldest packet from the flow</a:t>
            </a:r>
            <a:endParaRPr/>
          </a:p>
        </p:txBody>
      </p:sp>
      <p:sp>
        <p:nvSpPr>
          <p:cNvPr id="205" name="Google Shape;205;p32"/>
          <p:cNvSpPr txBox="1"/>
          <p:nvPr/>
        </p:nvSpPr>
        <p:spPr>
          <a:xfrm>
            <a:off x="4724400" y="304800"/>
            <a:ext cx="42603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Editorial Paper: Non-peer reviewed</a:t>
            </a:r>
            <a:endParaRPr>
              <a:latin typeface="Proxima Nova"/>
              <a:ea typeface="Proxima Nova"/>
              <a:cs typeface="Proxima Nova"/>
              <a:sym typeface="Proxima Nova"/>
            </a:endParaRPr>
          </a:p>
        </p:txBody>
      </p:sp>
      <p:graphicFrame>
        <p:nvGraphicFramePr>
          <p:cNvPr id="206" name="Google Shape;206;p32"/>
          <p:cNvGraphicFramePr/>
          <p:nvPr/>
        </p:nvGraphicFramePr>
        <p:xfrm>
          <a:off x="914400" y="3657600"/>
          <a:ext cx="3000000" cy="3000000"/>
        </p:xfrm>
        <a:graphic>
          <a:graphicData uri="http://schemas.openxmlformats.org/drawingml/2006/table">
            <a:tbl>
              <a:tblPr>
                <a:noFill/>
                <a:tableStyleId>{C57DC1D2-5F92-4B96-B465-8F0A9C147918}</a:tableStyleId>
              </a:tblPr>
              <a:tblGrid>
                <a:gridCol w="3628700"/>
                <a:gridCol w="3610300"/>
              </a:tblGrid>
              <a:tr h="381000">
                <a:tc>
                  <a:txBody>
                    <a:bodyPr/>
                    <a:lstStyle/>
                    <a:p>
                      <a:pPr indent="-317500" lvl="1" marL="914400" rtl="0" algn="l">
                        <a:lnSpc>
                          <a:spcPct val="115000"/>
                        </a:lnSpc>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Flow length counter</a:t>
                      </a:r>
                      <a:endParaRPr>
                        <a:latin typeface="Proxima Nova"/>
                        <a:ea typeface="Proxima Nova"/>
                        <a:cs typeface="Proxima Nova"/>
                        <a:sym typeface="Proxima Nova"/>
                      </a:endParaRPr>
                    </a:p>
                    <a:p>
                      <a:pPr indent="-317500" lvl="1" marL="914400" rtl="0" algn="l">
                        <a:lnSpc>
                          <a:spcPct val="115000"/>
                        </a:lnSpc>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Priority mapping using VLAN ID</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17500" lvl="1" marL="914400" rtl="0" algn="l">
                        <a:lnSpc>
                          <a:spcPct val="115000"/>
                        </a:lnSpc>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Traffic measurement</a:t>
                      </a:r>
                      <a:endParaRPr>
                        <a:latin typeface="Proxima Nova"/>
                        <a:ea typeface="Proxima Nova"/>
                        <a:cs typeface="Proxima Nova"/>
                        <a:sym typeface="Proxima Nova"/>
                      </a:endParaRPr>
                    </a:p>
                    <a:p>
                      <a:pPr indent="-317500" lvl="1" marL="914400" rtl="0" algn="l">
                        <a:lnSpc>
                          <a:spcPct val="115000"/>
                        </a:lnSpc>
                        <a:spcBef>
                          <a:spcPts val="0"/>
                        </a:spcBef>
                        <a:spcAft>
                          <a:spcPts val="0"/>
                        </a:spcAft>
                        <a:buClr>
                          <a:srgbClr val="000000"/>
                        </a:buClr>
                        <a:buSzPts val="1400"/>
                        <a:buFont typeface="Proxima Nova"/>
                        <a:buChar char="○"/>
                      </a:pPr>
                      <a:r>
                        <a:rPr lang="en">
                          <a:latin typeface="Proxima Nova"/>
                          <a:ea typeface="Proxima Nova"/>
                          <a:cs typeface="Proxima Nova"/>
                          <a:sym typeface="Proxima Nova"/>
                        </a:rPr>
                        <a:t>Per switch measurement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a:t>
            </a:r>
            <a:endParaRPr/>
          </a:p>
        </p:txBody>
      </p:sp>
      <p:sp>
        <p:nvSpPr>
          <p:cNvPr id="71" name="Google Shape;71;p15"/>
          <p:cNvSpPr txBox="1"/>
          <p:nvPr>
            <p:ph idx="1" type="body"/>
          </p:nvPr>
        </p:nvSpPr>
        <p:spPr>
          <a:xfrm>
            <a:off x="311700" y="890113"/>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i="1" lang="en"/>
              <a:t>a situation in which there is too much traffic and movement is difficult</a:t>
            </a:r>
            <a:endParaRPr i="1"/>
          </a:p>
        </p:txBody>
      </p:sp>
      <p:pic>
        <p:nvPicPr>
          <p:cNvPr id="72" name="Google Shape;72;p15"/>
          <p:cNvPicPr preferRelativeResize="0"/>
          <p:nvPr/>
        </p:nvPicPr>
        <p:blipFill rotWithShape="1">
          <a:blip r:embed="rId3">
            <a:alphaModFix/>
          </a:blip>
          <a:srcRect b="0" l="0" r="0" t="17742"/>
          <a:stretch/>
        </p:blipFill>
        <p:spPr>
          <a:xfrm>
            <a:off x="5789426" y="140100"/>
            <a:ext cx="3251252" cy="19254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Comment</a:t>
            </a:r>
            <a:r>
              <a:rPr lang="en"/>
              <a:t> on </a:t>
            </a:r>
            <a:r>
              <a:rPr lang="en"/>
              <a:t>Datacenter Congestion Control</a:t>
            </a:r>
            <a:endParaRPr/>
          </a:p>
        </p:txBody>
      </p:sp>
      <p:sp>
        <p:nvSpPr>
          <p:cNvPr id="212" name="Google Shape;212;p33"/>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000000"/>
                </a:solidFill>
              </a:rPr>
              <a:t>This paper “dispute the authors’ claim that SRPT is the crucial factor in achieving good FCT performance in datacenter networks.”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Claims in the previous paper: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“SRPT is the crucial factor in achieving good performance”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Researchers should "look no further than ADS"’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What are the issues in these claims?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Optimal flow completion time (FCT) can be achieved if poisson process →  Not true always]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SRPT works well if independent distributions →  Each session has multiple flows one after another. </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Conclusion:</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 more thorough evaluation is clearly necessary using an accurate datacenter workload model.”</a:t>
            </a:r>
            <a:endParaRPr>
              <a:solidFill>
                <a:srgbClr val="000000"/>
              </a:solidFill>
            </a:endParaRPr>
          </a:p>
        </p:txBody>
      </p:sp>
      <p:sp>
        <p:nvSpPr>
          <p:cNvPr id="213" name="Google Shape;213;p33"/>
          <p:cNvSpPr txBox="1"/>
          <p:nvPr/>
        </p:nvSpPr>
        <p:spPr>
          <a:xfrm>
            <a:off x="311700" y="4521750"/>
            <a:ext cx="85206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Roberts, James. "Comment on" Datacenter Congestion Control: Identifying what is essential and making it practical" by Aisha Mushtaq, et al, CCR, July 2019." ACM SIGCOMM Computer Communication Review 50.2 (2020): 64-64.</a:t>
            </a:r>
            <a:endParaRPr>
              <a:latin typeface="Proxima Nova"/>
              <a:ea typeface="Proxima Nova"/>
              <a:cs typeface="Proxima Nova"/>
              <a:sym typeface="Proxima Nova"/>
            </a:endParaRPr>
          </a:p>
        </p:txBody>
      </p:sp>
      <p:sp>
        <p:nvSpPr>
          <p:cNvPr id="214" name="Google Shape;214;p33"/>
          <p:cNvSpPr txBox="1"/>
          <p:nvPr/>
        </p:nvSpPr>
        <p:spPr>
          <a:xfrm>
            <a:off x="5715000" y="304800"/>
            <a:ext cx="32697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Editorial Paper: Non-peer reviewed</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of Congestion Control </a:t>
            </a:r>
            <a:endParaRPr/>
          </a:p>
        </p:txBody>
      </p:sp>
      <p:sp>
        <p:nvSpPr>
          <p:cNvPr id="220" name="Google Shape;220;p34"/>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Congestion </a:t>
            </a:r>
            <a:r>
              <a:rPr lang="en">
                <a:solidFill>
                  <a:srgbClr val="000000"/>
                </a:solidFill>
              </a:rPr>
              <a:t>control</a:t>
            </a:r>
            <a:r>
              <a:rPr lang="en">
                <a:solidFill>
                  <a:srgbClr val="000000"/>
                </a:solidFill>
              </a:rPr>
              <a:t> in public Internet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 dilemma regarding fairness</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General Assumption:</a:t>
            </a:r>
            <a:r>
              <a:rPr lang="en">
                <a:solidFill>
                  <a:srgbClr val="000000"/>
                </a:solidFill>
              </a:rPr>
              <a:t> Used CC algos are TCP Friendly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If True → Limits the flexible architecture</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If False → Significant inequities in the bandwidth received by different flows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Is per-flow TCP friendliness overrated?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Fairness should have a basis in the economic flow</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Economic flow:</a:t>
            </a:r>
            <a:r>
              <a:rPr lang="en">
                <a:solidFill>
                  <a:srgbClr val="000000"/>
                </a:solidFill>
              </a:rPr>
              <a:t> </a:t>
            </a:r>
            <a:r>
              <a:rPr lang="en">
                <a:solidFill>
                  <a:srgbClr val="000000"/>
                </a:solidFill>
              </a:rPr>
              <a:t>Customer → ISP → Next-Hop ISP → … → Destination ISP → Receiver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Flows are not economic actors: </a:t>
            </a:r>
            <a:r>
              <a:rPr lang="en">
                <a:solidFill>
                  <a:srgbClr val="000000"/>
                </a:solidFill>
              </a:rPr>
              <a:t>Larger entities contract for service from providers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Contributions:</a:t>
            </a:r>
            <a:r>
              <a:rPr lang="en">
                <a:solidFill>
                  <a:srgbClr val="000000"/>
                </a:solidFill>
              </a:rPr>
              <a:t> Recursive congestion shares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Congestion in local ISP </a:t>
            </a:r>
            <a:r>
              <a:rPr b="1" lang="en">
                <a:solidFill>
                  <a:srgbClr val="000000"/>
                </a:solidFill>
              </a:rPr>
              <a:t>∝</a:t>
            </a:r>
            <a:r>
              <a:rPr lang="en">
                <a:solidFill>
                  <a:srgbClr val="000000"/>
                </a:solidFill>
              </a:rPr>
              <a:t> congestion-share between local ISP &amp; Customer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Congestion in Next-hop ISP </a:t>
            </a:r>
            <a:r>
              <a:rPr b="1" lang="en">
                <a:solidFill>
                  <a:srgbClr val="000000"/>
                </a:solidFill>
              </a:rPr>
              <a:t>∝</a:t>
            </a:r>
            <a:r>
              <a:rPr lang="en">
                <a:solidFill>
                  <a:srgbClr val="000000"/>
                </a:solidFill>
              </a:rPr>
              <a:t> </a:t>
            </a:r>
            <a:r>
              <a:rPr lang="en">
                <a:solidFill>
                  <a:srgbClr val="000000"/>
                </a:solidFill>
              </a:rPr>
              <a:t>congestion-share between local ISP &amp; next-hop ISP</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221" name="Google Shape;221;p34"/>
          <p:cNvSpPr txBox="1"/>
          <p:nvPr/>
        </p:nvSpPr>
        <p:spPr>
          <a:xfrm>
            <a:off x="311700" y="4521750"/>
            <a:ext cx="85206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Brown, Lloyd, et al. "On the Future of Congestion Control for the Public Internet." Proceedings of the 19th ACM Workshop on Hot Topics in Networks. 2020.</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of Congestion Control ... </a:t>
            </a:r>
            <a:endParaRPr/>
          </a:p>
        </p:txBody>
      </p:sp>
      <p:sp>
        <p:nvSpPr>
          <p:cNvPr id="227" name="Google Shape;227;p35"/>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Contributions: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 new paradigm for network centric CCA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Recursive congestion shares (RCS)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hierarchical</a:t>
            </a:r>
            <a:r>
              <a:rPr lang="en">
                <a:solidFill>
                  <a:srgbClr val="000000"/>
                </a:solidFill>
              </a:rPr>
              <a:t> Congestion share calculation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Implementation challenges for RCS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Minimize packet drop within transit domains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Packet scheduling at egress points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Propagation of </a:t>
            </a:r>
            <a:r>
              <a:rPr lang="en">
                <a:solidFill>
                  <a:srgbClr val="000000"/>
                </a:solidFill>
              </a:rPr>
              <a:t>hierarchical Congestion share information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Criticism</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RCS violates network neutrality and relying too heavily on economics</a:t>
            </a:r>
            <a:endParaRPr>
              <a:solidFill>
                <a:srgbClr val="000000"/>
              </a:solidFill>
            </a:endParaRPr>
          </a:p>
          <a:p>
            <a:pPr indent="-317500" lvl="1" marL="914400" rtl="0" algn="l">
              <a:spcBef>
                <a:spcPts val="0"/>
              </a:spcBef>
              <a:spcAft>
                <a:spcPts val="0"/>
              </a:spcAft>
              <a:buClr>
                <a:srgbClr val="000000"/>
              </a:buClr>
              <a:buSzPts val="1400"/>
              <a:buChar char="○"/>
            </a:pPr>
            <a:r>
              <a:rPr i="1" lang="en">
                <a:solidFill>
                  <a:srgbClr val="000000"/>
                </a:solidFill>
              </a:rPr>
              <a:t>“the bandwidth a customer’s traffic receives today already depends on the set of economic agreements along the path.”</a:t>
            </a:r>
            <a:endParaRPr i="1">
              <a:solidFill>
                <a:srgbClr val="000000"/>
              </a:solidFill>
            </a:endParaRPr>
          </a:p>
          <a:p>
            <a:pPr indent="0" lvl="0" marL="0" rtl="0" algn="l">
              <a:spcBef>
                <a:spcPts val="0"/>
              </a:spcBef>
              <a:spcAft>
                <a:spcPts val="0"/>
              </a:spcAft>
              <a:buNone/>
            </a:pPr>
            <a:r>
              <a:t/>
            </a:r>
            <a:endParaRPr>
              <a:solidFill>
                <a:srgbClr val="000000"/>
              </a:solidFill>
            </a:endParaRPr>
          </a:p>
        </p:txBody>
      </p:sp>
      <p:sp>
        <p:nvSpPr>
          <p:cNvPr id="228" name="Google Shape;228;p35"/>
          <p:cNvSpPr txBox="1"/>
          <p:nvPr/>
        </p:nvSpPr>
        <p:spPr>
          <a:xfrm>
            <a:off x="311700" y="4521750"/>
            <a:ext cx="85206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Brown, Lloyd, et al. "On the Future of Congestion Control for the Public Internet." Proceedings of the 19th ACM Workshop on Hot Topics in Networks. 2020.</a:t>
            </a:r>
            <a:endParaRPr>
              <a:latin typeface="Proxima Nova"/>
              <a:ea typeface="Proxima Nova"/>
              <a:cs typeface="Proxima Nova"/>
              <a:sym typeface="Proxima Nova"/>
            </a:endParaRPr>
          </a:p>
        </p:txBody>
      </p:sp>
      <p:sp>
        <p:nvSpPr>
          <p:cNvPr id="229" name="Google Shape;229;p35"/>
          <p:cNvSpPr/>
          <p:nvPr/>
        </p:nvSpPr>
        <p:spPr>
          <a:xfrm>
            <a:off x="6650100" y="152400"/>
            <a:ext cx="2341500" cy="2133600"/>
          </a:xfrm>
          <a:prstGeom prst="wedgeRectCallout">
            <a:avLst>
              <a:gd fmla="val -66808" name="adj1"/>
              <a:gd fmla="val 4993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The average AS path length is fairly stable ≅ 4-5.</a:t>
            </a:r>
            <a:endParaRPr/>
          </a:p>
          <a:p>
            <a:pPr indent="0" lvl="0" marL="0" rtl="0" algn="just">
              <a:spcBef>
                <a:spcPts val="0"/>
              </a:spcBef>
              <a:spcAft>
                <a:spcPts val="0"/>
              </a:spcAft>
              <a:buNone/>
            </a:pPr>
            <a:r>
              <a:rPr lang="en"/>
              <a:t>For GCE</a:t>
            </a:r>
            <a:endParaRPr/>
          </a:p>
          <a:p>
            <a:pPr indent="0" lvl="0" marL="0" rtl="0" algn="just">
              <a:spcBef>
                <a:spcPts val="0"/>
              </a:spcBef>
              <a:spcAft>
                <a:spcPts val="0"/>
              </a:spcAft>
              <a:buNone/>
            </a:pPr>
            <a:r>
              <a:rPr lang="en"/>
              <a:t>62%	 →  	2 AS</a:t>
            </a:r>
            <a:endParaRPr/>
          </a:p>
          <a:p>
            <a:pPr indent="0" lvl="0" marL="0" rtl="0" algn="just">
              <a:spcBef>
                <a:spcPts val="0"/>
              </a:spcBef>
              <a:spcAft>
                <a:spcPts val="0"/>
              </a:spcAft>
              <a:buNone/>
            </a:pPr>
            <a:r>
              <a:rPr lang="en"/>
              <a:t>29%	 → 	3 AS</a:t>
            </a:r>
            <a:endParaRPr/>
          </a:p>
          <a:p>
            <a:pPr indent="0" lvl="0" marL="0" rtl="0" algn="just">
              <a:spcBef>
                <a:spcPts val="0"/>
              </a:spcBef>
              <a:spcAft>
                <a:spcPts val="0"/>
              </a:spcAft>
              <a:buNone/>
            </a:pPr>
            <a:r>
              <a:rPr lang="en"/>
              <a:t>9%	 → 	&gt;3 AS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Therefore, Use of local congestion share is sufficient.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Annulus</a:t>
            </a:r>
            <a:endParaRPr/>
          </a:p>
        </p:txBody>
      </p:sp>
      <p:sp>
        <p:nvSpPr>
          <p:cNvPr id="235" name="Google Shape;235;p36"/>
          <p:cNvSpPr txBox="1"/>
          <p:nvPr/>
        </p:nvSpPr>
        <p:spPr>
          <a:xfrm>
            <a:off x="311700" y="4419600"/>
            <a:ext cx="8520600" cy="43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latin typeface="Courier New"/>
                <a:ea typeface="Courier New"/>
                <a:cs typeface="Courier New"/>
                <a:sym typeface="Courier New"/>
              </a:rPr>
              <a:t>Saeed, Ahmed, et al. "Annulus: A Dual Congestion Control Loop for Datacenter and WAN Traffic Aggregates." Proceedings of the Annual conference of the ACM Special Interest Group on Data Communication on the applications, technologies, architectures, and protocols for computer communication. 2020.</a:t>
            </a:r>
            <a:endParaRPr b="1" sz="1000">
              <a:latin typeface="Courier New"/>
              <a:ea typeface="Courier New"/>
              <a:cs typeface="Courier New"/>
              <a:sym typeface="Courier New"/>
            </a:endParaRPr>
          </a:p>
          <a:p>
            <a:pPr indent="0" lvl="0" marL="0" rtl="0" algn="l">
              <a:spcBef>
                <a:spcPts val="0"/>
              </a:spcBef>
              <a:spcAft>
                <a:spcPts val="0"/>
              </a:spcAft>
              <a:buNone/>
            </a:pPr>
            <a:r>
              <a:t/>
            </a:r>
            <a:endParaRPr b="1" sz="1000">
              <a:latin typeface="Courier New"/>
              <a:ea typeface="Courier New"/>
              <a:cs typeface="Courier New"/>
              <a:sym typeface="Courier New"/>
            </a:endParaRPr>
          </a:p>
        </p:txBody>
      </p:sp>
      <p:sp>
        <p:nvSpPr>
          <p:cNvPr id="236" name="Google Shape;236;p36"/>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Distributed datacenter:</a:t>
            </a:r>
            <a:r>
              <a:rPr lang="en">
                <a:solidFill>
                  <a:srgbClr val="000000"/>
                </a:solidFill>
              </a:rPr>
              <a:t> Connected via WAN</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Traffic volume:</a:t>
            </a:r>
            <a:r>
              <a:rPr lang="en">
                <a:solidFill>
                  <a:srgbClr val="000000"/>
                </a:solidFill>
              </a:rPr>
              <a:t> DCN: WAN → 5:1</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Tail latency of </a:t>
            </a:r>
            <a:r>
              <a:rPr lang="en">
                <a:solidFill>
                  <a:srgbClr val="000000"/>
                </a:solidFill>
              </a:rPr>
              <a:t>DCN traffic affected by WAN traffic due to shared bottleneck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Affects flow completion delay (FCT)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DCN traffic: Short queue build ups → Reacts faster and reduces CW size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WAN traffic: DCN bursty traffic → Under utilization of WAN bandwidth</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Annulus:</a:t>
            </a:r>
            <a:r>
              <a:rPr lang="en">
                <a:solidFill>
                  <a:srgbClr val="000000"/>
                </a:solidFill>
              </a:rPr>
              <a:t> Design Contribution</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Goals:</a:t>
            </a:r>
            <a:endParaRPr b="1">
              <a:solidFill>
                <a:srgbClr val="000000"/>
              </a:solidFill>
            </a:endParaRPr>
          </a:p>
          <a:p>
            <a:pPr indent="-317500" lvl="2" marL="1371600" rtl="0" algn="l">
              <a:lnSpc>
                <a:spcPct val="100000"/>
              </a:lnSpc>
              <a:spcBef>
                <a:spcPts val="0"/>
              </a:spcBef>
              <a:spcAft>
                <a:spcPts val="0"/>
              </a:spcAft>
              <a:buClr>
                <a:srgbClr val="000000"/>
              </a:buClr>
              <a:buSzPts val="1400"/>
              <a:buChar char="■"/>
            </a:pPr>
            <a:r>
              <a:rPr lang="en">
                <a:solidFill>
                  <a:srgbClr val="000000"/>
                </a:solidFill>
              </a:rPr>
              <a:t>“One-size-fits-all” algorithm</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Homogenous bottleneck (unshared) remains unaffected</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Low switch overhead and no modification: User space implementation</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Control loop:</a:t>
            </a:r>
            <a:endParaRPr b="1">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Near source:  A. QCN based congestion signalling  B. Rate control</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End-to-end:  Window based congestion control</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Needs synchronization between two control loops</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237" name="Google Shape;237;p36"/>
          <p:cNvSpPr/>
          <p:nvPr/>
        </p:nvSpPr>
        <p:spPr>
          <a:xfrm>
            <a:off x="7162800" y="1066800"/>
            <a:ext cx="1960500" cy="2133600"/>
          </a:xfrm>
          <a:prstGeom prst="wedgeRectCallout">
            <a:avLst>
              <a:gd fmla="val -59172" name="adj1"/>
              <a:gd fmla="val 8451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a:t>Window-Based:</a:t>
            </a:r>
            <a:r>
              <a:rPr lang="en"/>
              <a:t> Control in flight pkts. Good for end-to-end path.</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Rate-Based:</a:t>
            </a:r>
            <a:r>
              <a:rPr lang="en"/>
              <a:t> Control sender rate. Works well in partial path information.</a:t>
            </a:r>
            <a:endParaRPr/>
          </a:p>
          <a:p>
            <a:pPr indent="0" lvl="0" marL="0" rtl="0" algn="just">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Works</a:t>
            </a:r>
            <a:endParaRPr/>
          </a:p>
        </p:txBody>
      </p:sp>
      <p:sp>
        <p:nvSpPr>
          <p:cNvPr id="243" name="Google Shape;243;p37"/>
          <p:cNvSpPr txBox="1"/>
          <p:nvPr>
            <p:ph idx="1" type="body"/>
          </p:nvPr>
        </p:nvSpPr>
        <p:spPr>
          <a:xfrm>
            <a:off x="311700" y="890113"/>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a:solidFill>
                  <a:srgbClr val="000000"/>
                </a:solidFill>
                <a:latin typeface="Courier New"/>
                <a:ea typeface="Courier New"/>
                <a:cs typeface="Courier New"/>
                <a:sym typeface="Courier New"/>
              </a:rPr>
              <a:t>Zhang, Ticao, et al. "Machine learning for end-to-end congestion control." IEEE Communications Magazine 58.6 (2020): 52-57.</a:t>
            </a:r>
            <a:endParaRPr b="1">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b="1" lang="en">
                <a:solidFill>
                  <a:srgbClr val="000000"/>
                </a:solidFill>
                <a:latin typeface="Courier New"/>
                <a:ea typeface="Courier New"/>
                <a:cs typeface="Courier New"/>
                <a:sym typeface="Courier New"/>
              </a:rPr>
              <a:t>Mishra, Ayush, et al. "The Great Internet TCP Congestion Control Census." Proceedings of the ACM on Measurement and Analysis of Computing Systems 3.3 (2019): 1-24.</a:t>
            </a:r>
            <a:endParaRPr b="1">
              <a:solidFill>
                <a:srgbClr val="000000"/>
              </a:solidFill>
              <a:latin typeface="Courier New"/>
              <a:ea typeface="Courier New"/>
              <a:cs typeface="Courier New"/>
              <a:sym typeface="Courier New"/>
            </a:endParaRPr>
          </a:p>
          <a:p>
            <a:pPr indent="-342900" lvl="0" marL="457200" rtl="0" algn="l">
              <a:spcBef>
                <a:spcPts val="0"/>
              </a:spcBef>
              <a:spcAft>
                <a:spcPts val="0"/>
              </a:spcAft>
              <a:buClr>
                <a:srgbClr val="000000"/>
              </a:buClr>
              <a:buSzPts val="1800"/>
              <a:buFont typeface="Courier New"/>
              <a:buChar char="●"/>
            </a:pPr>
            <a:r>
              <a:rPr b="1" lang="en">
                <a:solidFill>
                  <a:srgbClr val="000000"/>
                </a:solidFill>
                <a:latin typeface="Courier New"/>
                <a:ea typeface="Courier New"/>
                <a:cs typeface="Courier New"/>
                <a:sym typeface="Courier New"/>
              </a:rPr>
              <a:t>Goyal, Prateesh, et al. "ABC: A Simple Explicit Congestion Controller for Wireless Networks." 17th {USENIX} Symposium on Networked Systems Design and Implementation ({NSDI} 20). 2020.</a:t>
            </a:r>
            <a:endParaRPr b="1">
              <a:solidFill>
                <a:srgbClr val="000000"/>
              </a:solidFill>
              <a:latin typeface="Courier New"/>
              <a:ea typeface="Courier New"/>
              <a:cs typeface="Courier New"/>
              <a:sym typeface="Courier New"/>
            </a:endParaRPr>
          </a:p>
        </p:txBody>
      </p:sp>
      <p:sp>
        <p:nvSpPr>
          <p:cNvPr id="244" name="Google Shape;244;p37"/>
          <p:cNvSpPr txBox="1"/>
          <p:nvPr/>
        </p:nvSpPr>
        <p:spPr>
          <a:xfrm>
            <a:off x="311700" y="4521750"/>
            <a:ext cx="8520600" cy="43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50" name="Google Shape;250;p38"/>
          <p:cNvSpPr txBox="1"/>
          <p:nvPr>
            <p:ph idx="1" type="body"/>
          </p:nvPr>
        </p:nvSpPr>
        <p:spPr>
          <a:xfrm>
            <a:off x="311700" y="890113"/>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solidFill>
                  <a:srgbClr val="000000"/>
                </a:solidFill>
              </a:rPr>
              <a:t>Motivating Factors for Future Congestion Control</a:t>
            </a:r>
            <a:endParaRPr>
              <a:solidFill>
                <a:srgbClr val="000000"/>
              </a:solidFill>
            </a:endParaRPr>
          </a:p>
          <a:p>
            <a:pPr indent="-317500" lvl="1" marL="914400" marR="0" rtl="0" algn="l">
              <a:lnSpc>
                <a:spcPct val="115000"/>
              </a:lnSpc>
              <a:spcBef>
                <a:spcPts val="0"/>
              </a:spcBef>
              <a:spcAft>
                <a:spcPts val="0"/>
              </a:spcAft>
              <a:buSzPts val="1400"/>
              <a:buChar char="○"/>
            </a:pPr>
            <a:r>
              <a:rPr lang="en">
                <a:solidFill>
                  <a:srgbClr val="000000"/>
                </a:solidFill>
              </a:rPr>
              <a:t>Recent changes </a:t>
            </a:r>
            <a:r>
              <a:rPr lang="en">
                <a:solidFill>
                  <a:srgbClr val="000000"/>
                </a:solidFill>
              </a:rPr>
              <a:t>affecting</a:t>
            </a:r>
            <a:r>
              <a:rPr lang="en">
                <a:solidFill>
                  <a:srgbClr val="000000"/>
                </a:solidFill>
              </a:rPr>
              <a:t> Congestion control</a:t>
            </a:r>
            <a:endParaRPr>
              <a:solidFill>
                <a:srgbClr val="000000"/>
              </a:solidFill>
            </a:endParaRPr>
          </a:p>
          <a:p>
            <a:pPr indent="-317500" lvl="2" marL="1371600" rtl="0" algn="l">
              <a:spcBef>
                <a:spcPts val="0"/>
              </a:spcBef>
              <a:spcAft>
                <a:spcPts val="0"/>
              </a:spcAft>
              <a:buSzPts val="1400"/>
              <a:buChar char="■"/>
            </a:pPr>
            <a:r>
              <a:rPr b="1" lang="en">
                <a:solidFill>
                  <a:srgbClr val="000000"/>
                </a:solidFill>
              </a:rPr>
              <a:t>Machine Learning</a:t>
            </a:r>
            <a:r>
              <a:rPr lang="en">
                <a:solidFill>
                  <a:srgbClr val="000000"/>
                </a:solidFill>
              </a:rPr>
              <a:t>: Incorporate adaptivity in congestion control</a:t>
            </a:r>
            <a:endParaRPr>
              <a:solidFill>
                <a:srgbClr val="000000"/>
              </a:solidFill>
            </a:endParaRPr>
          </a:p>
          <a:p>
            <a:pPr indent="-317500" lvl="2" marL="1371600" marR="0" rtl="0" algn="l">
              <a:lnSpc>
                <a:spcPct val="115000"/>
              </a:lnSpc>
              <a:spcBef>
                <a:spcPts val="0"/>
              </a:spcBef>
              <a:spcAft>
                <a:spcPts val="0"/>
              </a:spcAft>
              <a:buSzPts val="1400"/>
              <a:buChar char="■"/>
            </a:pPr>
            <a:r>
              <a:rPr b="1" lang="en">
                <a:solidFill>
                  <a:srgbClr val="000000"/>
                </a:solidFill>
              </a:rPr>
              <a:t>SDN, </a:t>
            </a:r>
            <a:r>
              <a:rPr b="1" lang="en">
                <a:solidFill>
                  <a:srgbClr val="000000"/>
                </a:solidFill>
              </a:rPr>
              <a:t>Programmable</a:t>
            </a:r>
            <a:r>
              <a:rPr b="1" lang="en">
                <a:solidFill>
                  <a:srgbClr val="000000"/>
                </a:solidFill>
              </a:rPr>
              <a:t> networks</a:t>
            </a:r>
            <a:r>
              <a:rPr lang="en">
                <a:solidFill>
                  <a:srgbClr val="000000"/>
                </a:solidFill>
              </a:rPr>
              <a:t>: Network centric approach than Host centric approach for better </a:t>
            </a:r>
            <a:r>
              <a:rPr lang="en">
                <a:solidFill>
                  <a:srgbClr val="000000"/>
                </a:solidFill>
              </a:rPr>
              <a:t>manageability</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b="1" lang="en">
                <a:solidFill>
                  <a:srgbClr val="000000"/>
                </a:solidFill>
              </a:rPr>
              <a:t>Traffic pattern:</a:t>
            </a:r>
            <a:r>
              <a:rPr lang="en">
                <a:solidFill>
                  <a:srgbClr val="000000"/>
                </a:solidFill>
              </a:rPr>
              <a:t> Rise in video traffic</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b="1" lang="en">
                <a:solidFill>
                  <a:srgbClr val="000000"/>
                </a:solidFill>
              </a:rPr>
              <a:t>Data center and Content providers</a:t>
            </a:r>
            <a:r>
              <a:rPr lang="en">
                <a:solidFill>
                  <a:srgbClr val="000000"/>
                </a:solidFill>
              </a:rPr>
              <a:t>: Most of the traffic does not leave the AS domains</a:t>
            </a:r>
            <a:endParaRPr>
              <a:solidFill>
                <a:srgbClr val="000000"/>
              </a:solidFill>
            </a:endParaRPr>
          </a:p>
          <a:p>
            <a:pPr indent="-317500" lvl="1" marL="914400" marR="0" rtl="0" algn="l">
              <a:lnSpc>
                <a:spcPct val="115000"/>
              </a:lnSpc>
              <a:spcBef>
                <a:spcPts val="0"/>
              </a:spcBef>
              <a:spcAft>
                <a:spcPts val="0"/>
              </a:spcAft>
              <a:buSzPts val="1400"/>
              <a:buChar char="○"/>
            </a:pPr>
            <a:r>
              <a:rPr lang="en">
                <a:solidFill>
                  <a:srgbClr val="000000"/>
                </a:solidFill>
              </a:rPr>
              <a:t>Simplified design philosophy</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Avoid complicated solutions</a:t>
            </a:r>
            <a:endParaRPr>
              <a:solidFill>
                <a:srgbClr val="000000"/>
              </a:solidFill>
            </a:endParaRPr>
          </a:p>
          <a:p>
            <a:pPr indent="-317500" lvl="2" marL="1371600" marR="0" rtl="0" algn="l">
              <a:lnSpc>
                <a:spcPct val="115000"/>
              </a:lnSpc>
              <a:spcBef>
                <a:spcPts val="0"/>
              </a:spcBef>
              <a:spcAft>
                <a:spcPts val="0"/>
              </a:spcAft>
              <a:buClr>
                <a:srgbClr val="000000"/>
              </a:buClr>
              <a:buSzPts val="1400"/>
              <a:buChar char="■"/>
            </a:pPr>
            <a:r>
              <a:rPr lang="en">
                <a:solidFill>
                  <a:srgbClr val="000000"/>
                </a:solidFill>
              </a:rPr>
              <a:t>Avoid general purpose scenarios and use-cases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(CC)</a:t>
            </a:r>
            <a:endParaRPr/>
          </a:p>
        </p:txBody>
      </p:sp>
      <p:sp>
        <p:nvSpPr>
          <p:cNvPr id="78" name="Google Shape;78;p16"/>
          <p:cNvSpPr txBox="1"/>
          <p:nvPr>
            <p:ph idx="1" type="body"/>
          </p:nvPr>
        </p:nvSpPr>
        <p:spPr>
          <a:xfrm>
            <a:off x="311700" y="890113"/>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i="1" lang="en"/>
              <a:t>a situation in which there is too much traffic and movement is difficult</a:t>
            </a:r>
            <a:endParaRPr i="1"/>
          </a:p>
        </p:txBody>
      </p:sp>
      <p:pic>
        <p:nvPicPr>
          <p:cNvPr id="79" name="Google Shape;79;p16"/>
          <p:cNvPicPr preferRelativeResize="0"/>
          <p:nvPr/>
        </p:nvPicPr>
        <p:blipFill rotWithShape="1">
          <a:blip r:embed="rId3">
            <a:alphaModFix/>
          </a:blip>
          <a:srcRect b="0" l="0" r="0" t="17742"/>
          <a:stretch/>
        </p:blipFill>
        <p:spPr>
          <a:xfrm>
            <a:off x="5789426" y="140100"/>
            <a:ext cx="3251252" cy="1925476"/>
          </a:xfrm>
          <a:prstGeom prst="rect">
            <a:avLst/>
          </a:prstGeom>
          <a:noFill/>
          <a:ln>
            <a:noFill/>
          </a:ln>
        </p:spPr>
      </p:pic>
      <p:sp>
        <p:nvSpPr>
          <p:cNvPr id="80" name="Google Shape;80;p16"/>
          <p:cNvSpPr txBox="1"/>
          <p:nvPr/>
        </p:nvSpPr>
        <p:spPr>
          <a:xfrm>
            <a:off x="2593800" y="3002725"/>
            <a:ext cx="3956400" cy="7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Avoid or manage such situation</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Points of Interest</a:t>
            </a:r>
            <a:endParaRPr/>
          </a:p>
        </p:txBody>
      </p:sp>
      <p:pic>
        <p:nvPicPr>
          <p:cNvPr id="86" name="Google Shape;86;p17"/>
          <p:cNvPicPr preferRelativeResize="0"/>
          <p:nvPr/>
        </p:nvPicPr>
        <p:blipFill>
          <a:blip r:embed="rId3">
            <a:alphaModFix/>
          </a:blip>
          <a:stretch>
            <a:fillRect/>
          </a:stretch>
        </p:blipFill>
        <p:spPr>
          <a:xfrm>
            <a:off x="1014413" y="809625"/>
            <a:ext cx="7115175" cy="3524250"/>
          </a:xfrm>
          <a:prstGeom prst="rect">
            <a:avLst/>
          </a:prstGeom>
          <a:noFill/>
          <a:ln>
            <a:noFill/>
          </a:ln>
        </p:spPr>
      </p:pic>
      <p:sp>
        <p:nvSpPr>
          <p:cNvPr id="87" name="Google Shape;87;p17"/>
          <p:cNvSpPr/>
          <p:nvPr/>
        </p:nvSpPr>
        <p:spPr>
          <a:xfrm>
            <a:off x="763025" y="1391875"/>
            <a:ext cx="318000" cy="21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rot="10800000">
            <a:off x="8051325" y="1391875"/>
            <a:ext cx="318000" cy="21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2805875" y="2943175"/>
            <a:ext cx="318000" cy="21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rot="-5400000">
            <a:off x="5904500" y="2943175"/>
            <a:ext cx="318000" cy="21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nvSpPr>
        <p:spPr>
          <a:xfrm>
            <a:off x="485025" y="1904400"/>
            <a:ext cx="1355100" cy="5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CCA runs here</a:t>
            </a:r>
            <a:endParaRPr>
              <a:latin typeface="Proxima Nova"/>
              <a:ea typeface="Proxima Nova"/>
              <a:cs typeface="Proxima Nova"/>
              <a:sym typeface="Proxima Nova"/>
            </a:endParaRPr>
          </a:p>
        </p:txBody>
      </p:sp>
      <p:sp>
        <p:nvSpPr>
          <p:cNvPr id="92" name="Google Shape;92;p17"/>
          <p:cNvSpPr txBox="1"/>
          <p:nvPr/>
        </p:nvSpPr>
        <p:spPr>
          <a:xfrm>
            <a:off x="3138350" y="3255075"/>
            <a:ext cx="2617500" cy="5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External triggering point</a:t>
            </a:r>
            <a:endParaRPr>
              <a:latin typeface="Proxima Nova"/>
              <a:ea typeface="Proxima Nova"/>
              <a:cs typeface="Proxima Nova"/>
              <a:sym typeface="Proxima Nova"/>
            </a:endParaRPr>
          </a:p>
        </p:txBody>
      </p:sp>
      <p:sp>
        <p:nvSpPr>
          <p:cNvPr id="93" name="Google Shape;93;p17"/>
          <p:cNvSpPr/>
          <p:nvPr/>
        </p:nvSpPr>
        <p:spPr>
          <a:xfrm>
            <a:off x="2703250" y="2382300"/>
            <a:ext cx="663300" cy="428100"/>
          </a:xfrm>
          <a:prstGeom prst="rect">
            <a:avLst/>
          </a:prstGeom>
          <a:solidFill>
            <a:srgbClr val="FF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End-to-end Congestion Control (Congestion Control Algorithms)</a:t>
            </a:r>
            <a:endParaRPr/>
          </a:p>
        </p:txBody>
      </p:sp>
      <p:sp>
        <p:nvSpPr>
          <p:cNvPr id="99" name="Google Shape;99;p18"/>
          <p:cNvSpPr txBox="1"/>
          <p:nvPr>
            <p:ph idx="1" type="body"/>
          </p:nvPr>
        </p:nvSpPr>
        <p:spPr>
          <a:xfrm>
            <a:off x="311700" y="890113"/>
            <a:ext cx="8520600" cy="34164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Loss based</a:t>
            </a:r>
            <a:endParaRPr/>
          </a:p>
          <a:p>
            <a:pPr indent="-317500" lvl="1" marL="914400" rtl="0" algn="l">
              <a:lnSpc>
                <a:spcPct val="150000"/>
              </a:lnSpc>
              <a:spcBef>
                <a:spcPts val="0"/>
              </a:spcBef>
              <a:spcAft>
                <a:spcPts val="0"/>
              </a:spcAft>
              <a:buSzPts val="1400"/>
              <a:buChar char="○"/>
            </a:pPr>
            <a:r>
              <a:rPr lang="en"/>
              <a:t>STCP, HSTCP, CUBIC, New RENO</a:t>
            </a:r>
            <a:endParaRPr/>
          </a:p>
          <a:p>
            <a:pPr indent="-342900" lvl="0" marL="457200" rtl="0" algn="l">
              <a:lnSpc>
                <a:spcPct val="150000"/>
              </a:lnSpc>
              <a:spcBef>
                <a:spcPts val="0"/>
              </a:spcBef>
              <a:spcAft>
                <a:spcPts val="0"/>
              </a:spcAft>
              <a:buSzPts val="1800"/>
              <a:buChar char="●"/>
            </a:pPr>
            <a:r>
              <a:rPr lang="en"/>
              <a:t>Delay based</a:t>
            </a:r>
            <a:endParaRPr/>
          </a:p>
          <a:p>
            <a:pPr indent="-317500" lvl="1" marL="914400" rtl="0" algn="l">
              <a:lnSpc>
                <a:spcPct val="150000"/>
              </a:lnSpc>
              <a:spcBef>
                <a:spcPts val="0"/>
              </a:spcBef>
              <a:spcAft>
                <a:spcPts val="0"/>
              </a:spcAft>
              <a:buSzPts val="1400"/>
              <a:buChar char="○"/>
            </a:pPr>
            <a:r>
              <a:rPr lang="en"/>
              <a:t>Vegas, LoLa</a:t>
            </a:r>
            <a:endParaRPr/>
          </a:p>
          <a:p>
            <a:pPr indent="-342900" lvl="0" marL="457200" rtl="0" algn="l">
              <a:lnSpc>
                <a:spcPct val="150000"/>
              </a:lnSpc>
              <a:spcBef>
                <a:spcPts val="0"/>
              </a:spcBef>
              <a:spcAft>
                <a:spcPts val="0"/>
              </a:spcAft>
              <a:buSzPts val="1800"/>
              <a:buChar char="●"/>
            </a:pPr>
            <a:r>
              <a:rPr lang="en"/>
              <a:t>Delay &amp; loss based</a:t>
            </a:r>
            <a:endParaRPr/>
          </a:p>
          <a:p>
            <a:pPr indent="-317500" lvl="1" marL="914400" rtl="0" algn="l">
              <a:lnSpc>
                <a:spcPct val="150000"/>
              </a:lnSpc>
              <a:spcBef>
                <a:spcPts val="0"/>
              </a:spcBef>
              <a:spcAft>
                <a:spcPts val="0"/>
              </a:spcAft>
              <a:buSzPts val="1400"/>
              <a:buChar char="○"/>
            </a:pPr>
            <a:r>
              <a:rPr lang="en"/>
              <a:t>Illinois, Veno, Westwood+</a:t>
            </a:r>
            <a:endParaRPr/>
          </a:p>
          <a:p>
            <a:pPr indent="-342900" lvl="0" marL="457200" rtl="0" algn="l">
              <a:lnSpc>
                <a:spcPct val="150000"/>
              </a:lnSpc>
              <a:spcBef>
                <a:spcPts val="0"/>
              </a:spcBef>
              <a:spcAft>
                <a:spcPts val="0"/>
              </a:spcAft>
              <a:buSzPts val="1800"/>
              <a:buChar char="●"/>
            </a:pPr>
            <a:r>
              <a:rPr lang="en"/>
              <a:t>Model based</a:t>
            </a:r>
            <a:endParaRPr/>
          </a:p>
          <a:p>
            <a:pPr indent="-317500" lvl="1" marL="914400" rtl="0" algn="l">
              <a:lnSpc>
                <a:spcPct val="150000"/>
              </a:lnSpc>
              <a:spcBef>
                <a:spcPts val="0"/>
              </a:spcBef>
              <a:spcAft>
                <a:spcPts val="0"/>
              </a:spcAft>
              <a:buSzPts val="1400"/>
              <a:buChar char="○"/>
            </a:pPr>
            <a:r>
              <a:rPr lang="en"/>
              <a:t>BBR</a:t>
            </a:r>
            <a:endParaRPr/>
          </a:p>
        </p:txBody>
      </p:sp>
      <p:pic>
        <p:nvPicPr>
          <p:cNvPr id="100" name="Google Shape;100;p18"/>
          <p:cNvPicPr preferRelativeResize="0"/>
          <p:nvPr/>
        </p:nvPicPr>
        <p:blipFill rotWithShape="1">
          <a:blip r:embed="rId3">
            <a:alphaModFix/>
          </a:blip>
          <a:srcRect b="0" l="0" r="0" t="15895"/>
          <a:stretch/>
        </p:blipFill>
        <p:spPr>
          <a:xfrm>
            <a:off x="4202250" y="1105700"/>
            <a:ext cx="4905875" cy="2320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Recent end-to-end CCA</a:t>
            </a:r>
            <a:endParaRPr/>
          </a:p>
        </p:txBody>
      </p:sp>
      <p:sp>
        <p:nvSpPr>
          <p:cNvPr id="106" name="Google Shape;106;p19"/>
          <p:cNvSpPr txBox="1"/>
          <p:nvPr>
            <p:ph idx="1" type="body"/>
          </p:nvPr>
        </p:nvSpPr>
        <p:spPr>
          <a:xfrm>
            <a:off x="311700" y="890113"/>
            <a:ext cx="8520600" cy="34164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lang="en"/>
              <a:t>Data Center Network</a:t>
            </a:r>
            <a:endParaRPr/>
          </a:p>
          <a:p>
            <a:pPr indent="-342900" lvl="0" marL="457200" rtl="0" algn="l">
              <a:lnSpc>
                <a:spcPct val="150000"/>
              </a:lnSpc>
              <a:spcBef>
                <a:spcPts val="0"/>
              </a:spcBef>
              <a:spcAft>
                <a:spcPts val="0"/>
              </a:spcAft>
              <a:buSzPts val="1800"/>
              <a:buChar char="●"/>
            </a:pPr>
            <a:r>
              <a:rPr lang="en"/>
              <a:t>Swift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MultiPath-TCP</a:t>
            </a:r>
            <a:endParaRPr/>
          </a:p>
          <a:p>
            <a:pPr indent="-342900" lvl="0" marL="457200" rtl="0" algn="l">
              <a:lnSpc>
                <a:spcPct val="150000"/>
              </a:lnSpc>
              <a:spcBef>
                <a:spcPts val="0"/>
              </a:spcBef>
              <a:spcAft>
                <a:spcPts val="0"/>
              </a:spcAft>
              <a:buSzPts val="1800"/>
              <a:buChar char="●"/>
            </a:pPr>
            <a:r>
              <a:rPr lang="en"/>
              <a:t>D-LIA, mpCUBIC</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Learning Based</a:t>
            </a:r>
            <a:endParaRPr/>
          </a:p>
          <a:p>
            <a:pPr indent="-342900" lvl="0" marL="457200" rtl="0" algn="l">
              <a:lnSpc>
                <a:spcPct val="150000"/>
              </a:lnSpc>
              <a:spcBef>
                <a:spcPts val="0"/>
              </a:spcBef>
              <a:spcAft>
                <a:spcPts val="0"/>
              </a:spcAft>
              <a:buSzPts val="1800"/>
              <a:buChar char="●"/>
            </a:pPr>
            <a:r>
              <a:rPr lang="en"/>
              <a:t>NEAT-TCP, Eagle</a:t>
            </a:r>
            <a:endParaRPr/>
          </a:p>
        </p:txBody>
      </p:sp>
      <p:pic>
        <p:nvPicPr>
          <p:cNvPr id="107" name="Google Shape;107;p19"/>
          <p:cNvPicPr preferRelativeResize="0"/>
          <p:nvPr/>
        </p:nvPicPr>
        <p:blipFill>
          <a:blip r:embed="rId3">
            <a:alphaModFix/>
          </a:blip>
          <a:stretch>
            <a:fillRect/>
          </a:stretch>
        </p:blipFill>
        <p:spPr>
          <a:xfrm>
            <a:off x="4395377" y="1285875"/>
            <a:ext cx="4401527" cy="2571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 Point CC</a:t>
            </a:r>
            <a:endParaRPr/>
          </a:p>
        </p:txBody>
      </p:sp>
      <p:sp>
        <p:nvSpPr>
          <p:cNvPr id="113" name="Google Shape;113;p20"/>
          <p:cNvSpPr txBox="1"/>
          <p:nvPr>
            <p:ph idx="1" type="body"/>
          </p:nvPr>
        </p:nvSpPr>
        <p:spPr>
          <a:xfrm>
            <a:off x="311700" y="890113"/>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Controls E2E CCA from network sides</a:t>
            </a:r>
            <a:endParaRPr/>
          </a:p>
        </p:txBody>
      </p:sp>
      <p:sp>
        <p:nvSpPr>
          <p:cNvPr id="114" name="Google Shape;114;p20"/>
          <p:cNvSpPr txBox="1"/>
          <p:nvPr/>
        </p:nvSpPr>
        <p:spPr>
          <a:xfrm>
            <a:off x="1707000" y="3334800"/>
            <a:ext cx="5730000" cy="9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P4air, Future of Congestion Control, Annulus</a:t>
            </a:r>
            <a:endParaRPr sz="18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Taxonomy of TCP Congestion Control Strategies</a:t>
            </a:r>
            <a:endParaRPr/>
          </a:p>
        </p:txBody>
      </p:sp>
      <p:sp>
        <p:nvSpPr>
          <p:cNvPr id="120" name="Google Shape;120;p21"/>
          <p:cNvSpPr txBox="1"/>
          <p:nvPr>
            <p:ph idx="1" type="body"/>
          </p:nvPr>
        </p:nvSpPr>
        <p:spPr>
          <a:xfrm>
            <a:off x="304800" y="4841589"/>
            <a:ext cx="8520600" cy="2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Source: A Survey of Delay-Based and Hybrid TCP Congestion Control Algorithms, IEEE Communications Surveys &amp; Tutorials,  2019</a:t>
            </a:r>
            <a:endParaRPr sz="1000"/>
          </a:p>
        </p:txBody>
      </p:sp>
      <p:pic>
        <p:nvPicPr>
          <p:cNvPr id="121" name="Google Shape;121;p21"/>
          <p:cNvPicPr preferRelativeResize="0"/>
          <p:nvPr/>
        </p:nvPicPr>
        <p:blipFill>
          <a:blip r:embed="rId3">
            <a:alphaModFix/>
          </a:blip>
          <a:stretch>
            <a:fillRect/>
          </a:stretch>
        </p:blipFill>
        <p:spPr>
          <a:xfrm>
            <a:off x="304800" y="679175"/>
            <a:ext cx="7867804" cy="3941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04800" y="140100"/>
            <a:ext cx="85206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P4air</a:t>
            </a:r>
            <a:endParaRPr/>
          </a:p>
        </p:txBody>
      </p:sp>
      <p:sp>
        <p:nvSpPr>
          <p:cNvPr id="127" name="Google Shape;127;p22"/>
          <p:cNvSpPr txBox="1"/>
          <p:nvPr>
            <p:ph idx="1" type="body"/>
          </p:nvPr>
        </p:nvSpPr>
        <p:spPr>
          <a:xfrm>
            <a:off x="311700" y="89012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Problem</a:t>
            </a:r>
            <a:endParaRPr/>
          </a:p>
          <a:p>
            <a:pPr indent="-342900" lvl="0" marL="457200" rtl="0" algn="l">
              <a:lnSpc>
                <a:spcPct val="100000"/>
              </a:lnSpc>
              <a:spcBef>
                <a:spcPts val="0"/>
              </a:spcBef>
              <a:spcAft>
                <a:spcPts val="0"/>
              </a:spcAft>
              <a:buSzPts val="1800"/>
              <a:buChar char="●"/>
            </a:pPr>
            <a:r>
              <a:rPr lang="en"/>
              <a:t>Fairness among different CCAs</a:t>
            </a:r>
            <a:endParaRPr/>
          </a:p>
          <a:p>
            <a:pPr indent="-317500" lvl="1" marL="914400" rtl="0" algn="l">
              <a:lnSpc>
                <a:spcPct val="100000"/>
              </a:lnSpc>
              <a:spcBef>
                <a:spcPts val="0"/>
              </a:spcBef>
              <a:spcAft>
                <a:spcPts val="0"/>
              </a:spcAft>
              <a:buSzPts val="1400"/>
              <a:buChar char="○"/>
            </a:pPr>
            <a:r>
              <a:rPr lang="en"/>
              <a:t>RTT, aggressiveness causes unfairness among CCAs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Idea</a:t>
            </a:r>
            <a:endParaRPr/>
          </a:p>
          <a:p>
            <a:pPr indent="-342900" lvl="0" marL="457200" rtl="0" algn="l">
              <a:lnSpc>
                <a:spcPct val="100000"/>
              </a:lnSpc>
              <a:spcBef>
                <a:spcPts val="0"/>
              </a:spcBef>
              <a:spcAft>
                <a:spcPts val="0"/>
              </a:spcAft>
              <a:buSzPts val="1800"/>
              <a:buChar char="●"/>
            </a:pPr>
            <a:r>
              <a:rPr lang="en"/>
              <a:t>Detect and tweak CCAs parameter from data-plane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Solution</a:t>
            </a:r>
            <a:endParaRPr/>
          </a:p>
          <a:p>
            <a:pPr indent="-342900" lvl="0" marL="457200" rtl="0" algn="l">
              <a:lnSpc>
                <a:spcPct val="100000"/>
              </a:lnSpc>
              <a:spcBef>
                <a:spcPts val="0"/>
              </a:spcBef>
              <a:spcAft>
                <a:spcPts val="0"/>
              </a:spcAft>
              <a:buSzPts val="1800"/>
              <a:buChar char="●"/>
            </a:pPr>
            <a:r>
              <a:rPr lang="en"/>
              <a:t>A P4 application at bottleneck</a:t>
            </a:r>
            <a:endParaRPr/>
          </a:p>
          <a:p>
            <a:pPr indent="-342900" lvl="0" marL="457200" rtl="0" algn="l">
              <a:lnSpc>
                <a:spcPct val="100000"/>
              </a:lnSpc>
              <a:spcBef>
                <a:spcPts val="0"/>
              </a:spcBef>
              <a:spcAft>
                <a:spcPts val="0"/>
              </a:spcAft>
              <a:buSzPts val="1800"/>
              <a:buChar char="●"/>
            </a:pPr>
            <a:r>
              <a:rPr lang="en"/>
              <a:t>Fingerprint</a:t>
            </a:r>
            <a:r>
              <a:rPr lang="en"/>
              <a:t> and categorise flows</a:t>
            </a:r>
            <a:endParaRPr/>
          </a:p>
          <a:p>
            <a:pPr indent="-342900" lvl="0" marL="457200" rtl="0" algn="l">
              <a:lnSpc>
                <a:spcPct val="100000"/>
              </a:lnSpc>
              <a:spcBef>
                <a:spcPts val="0"/>
              </a:spcBef>
              <a:spcAft>
                <a:spcPts val="0"/>
              </a:spcAft>
              <a:buSzPts val="1800"/>
              <a:buChar char="●"/>
            </a:pPr>
            <a:r>
              <a:rPr lang="en"/>
              <a:t>Queue according to </a:t>
            </a:r>
            <a:r>
              <a:rPr lang="en"/>
              <a:t>categories</a:t>
            </a:r>
            <a:endParaRPr/>
          </a:p>
          <a:p>
            <a:pPr indent="-342900" lvl="0" marL="457200" rtl="0" algn="l">
              <a:lnSpc>
                <a:spcPct val="100000"/>
              </a:lnSpc>
              <a:spcBef>
                <a:spcPts val="0"/>
              </a:spcBef>
              <a:spcAft>
                <a:spcPts val="0"/>
              </a:spcAft>
              <a:buSzPts val="1800"/>
              <a:buChar char="●"/>
            </a:pPr>
            <a:r>
              <a:rPr lang="en"/>
              <a:t>Apply policy on queues to enforce fairness</a:t>
            </a:r>
            <a:endParaRPr/>
          </a:p>
        </p:txBody>
      </p:sp>
      <p:sp>
        <p:nvSpPr>
          <p:cNvPr id="128" name="Google Shape;128;p22"/>
          <p:cNvSpPr txBox="1"/>
          <p:nvPr/>
        </p:nvSpPr>
        <p:spPr>
          <a:xfrm>
            <a:off x="8075800" y="91850"/>
            <a:ext cx="988200" cy="29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latin typeface="Courier New"/>
                <a:ea typeface="Courier New"/>
                <a:cs typeface="Courier New"/>
                <a:sym typeface="Courier New"/>
              </a:rPr>
              <a:t>ICNP 2020</a:t>
            </a:r>
            <a:endParaRPr>
              <a:latin typeface="Proxima Nova"/>
              <a:ea typeface="Proxima Nova"/>
              <a:cs typeface="Proxima Nova"/>
              <a:sym typeface="Proxima Nova"/>
            </a:endParaRPr>
          </a:p>
        </p:txBody>
      </p:sp>
      <p:pic>
        <p:nvPicPr>
          <p:cNvPr id="129" name="Google Shape;129;p22"/>
          <p:cNvPicPr preferRelativeResize="0"/>
          <p:nvPr/>
        </p:nvPicPr>
        <p:blipFill rotWithShape="1">
          <a:blip r:embed="rId3">
            <a:alphaModFix/>
          </a:blip>
          <a:srcRect b="9722" l="4211" r="31591" t="11232"/>
          <a:stretch/>
        </p:blipFill>
        <p:spPr>
          <a:xfrm>
            <a:off x="4707750" y="1212550"/>
            <a:ext cx="4356250" cy="3017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