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iPj4aiveFQKyLcaVNv/aZt0pEQ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55BEC0B-6CA7-4A2F-9481-074E10B950CE}">
  <a:tblStyle styleId="{755BEC0B-6CA7-4A2F-9481-074E10B950CE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CEEE7"/>
          </a:solidFill>
        </a:fill>
      </a:tcStyle>
    </a:wholeTbl>
    <a:band1H>
      <a:tcTxStyle/>
      <a:tcStyle>
        <a:fill>
          <a:solidFill>
            <a:srgbClr val="F9DCCA"/>
          </a:solidFill>
        </a:fill>
      </a:tcStyle>
    </a:band1H>
    <a:band2H>
      <a:tcTxStyle/>
    </a:band2H>
    <a:band1V>
      <a:tcTxStyle/>
      <a:tcStyle>
        <a:fill>
          <a:solidFill>
            <a:srgbClr val="F9DCCA"/>
          </a:solidFill>
        </a:fill>
      </a:tcStyle>
    </a:band1V>
    <a:band2V>
      <a:tcTxStyle/>
    </a:band2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77DF5CDC-20C8-49A7-89E6-197A3D581698}" styleName="Table_1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F2EB"/>
          </a:solidFill>
        </a:fill>
      </a:tcStyle>
    </a:wholeTbl>
    <a:band1H>
      <a:tcTxStyle/>
      <a:tcStyle>
        <a:fill>
          <a:solidFill>
            <a:srgbClr val="CEE3D4"/>
          </a:solidFill>
        </a:fill>
      </a:tcStyle>
    </a:band1H>
    <a:band2H>
      <a:tcTxStyle/>
    </a:band2H>
    <a:band1V>
      <a:tcTxStyle/>
      <a:tcStyle>
        <a:fill>
          <a:solidFill>
            <a:srgbClr val="CEE3D4"/>
          </a:solidFill>
        </a:fill>
      </a:tcStyle>
    </a:band1V>
    <a:band2V>
      <a:tcTxStyle/>
    </a:band2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3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7" name="Google Shape;17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8" name="Google Shape;1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1716" y="4243845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6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6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6"/>
          <p:cNvSpPr txBox="1"/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6"/>
          <p:cNvSpPr txBox="1"/>
          <p:nvPr>
            <p:ph idx="1" type="subTitle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p26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6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2" type="sldNum"/>
          </p:nvPr>
        </p:nvSpPr>
        <p:spPr>
          <a:xfrm>
            <a:off x="9255346" y="2750337"/>
            <a:ext cx="1171888" cy="13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08" name="Google Shape;108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09" name="Google Shape;10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5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5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5"/>
          <p:cNvSpPr txBox="1"/>
          <p:nvPr>
            <p:ph type="title"/>
          </p:nvPr>
        </p:nvSpPr>
        <p:spPr>
          <a:xfrm>
            <a:off x="680322" y="4711616"/>
            <a:ext cx="9613859" cy="453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5"/>
          <p:cNvSpPr/>
          <p:nvPr>
            <p:ph idx="2" type="pic"/>
          </p:nvPr>
        </p:nvSpPr>
        <p:spPr>
          <a:xfrm>
            <a:off x="680322" y="609597"/>
            <a:ext cx="9613859" cy="3589575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4" name="Google Shape;114;p35"/>
          <p:cNvSpPr txBox="1"/>
          <p:nvPr>
            <p:ph idx="1" type="body"/>
          </p:nvPr>
        </p:nvSpPr>
        <p:spPr>
          <a:xfrm>
            <a:off x="680319" y="5169583"/>
            <a:ext cx="9613862" cy="6229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5" name="Google Shape;115;p35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5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5"/>
          <p:cNvSpPr txBox="1"/>
          <p:nvPr>
            <p:ph idx="12" type="sldNum"/>
          </p:nvPr>
        </p:nvSpPr>
        <p:spPr>
          <a:xfrm>
            <a:off x="10729455" y="4711309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19" name="Google Shape;119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20" name="Google Shape;12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6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6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6"/>
          <p:cNvSpPr txBox="1"/>
          <p:nvPr>
            <p:ph type="title"/>
          </p:nvPr>
        </p:nvSpPr>
        <p:spPr>
          <a:xfrm>
            <a:off x="680322" y="609597"/>
            <a:ext cx="9613858" cy="3592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6"/>
          <p:cNvSpPr txBox="1"/>
          <p:nvPr>
            <p:ph idx="1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25" name="Google Shape;125;p36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6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6"/>
          <p:cNvSpPr txBox="1"/>
          <p:nvPr>
            <p:ph idx="12" type="sldNum"/>
          </p:nvPr>
        </p:nvSpPr>
        <p:spPr>
          <a:xfrm>
            <a:off x="10729455" y="471161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29" name="Google Shape;129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30" name="Google Shape;13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37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37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37"/>
          <p:cNvSpPr txBox="1"/>
          <p:nvPr>
            <p:ph type="title"/>
          </p:nvPr>
        </p:nvSpPr>
        <p:spPr>
          <a:xfrm>
            <a:off x="1127856" y="609598"/>
            <a:ext cx="8718877" cy="3036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7"/>
          <p:cNvSpPr txBox="1"/>
          <p:nvPr>
            <p:ph idx="1" type="body"/>
          </p:nvPr>
        </p:nvSpPr>
        <p:spPr>
          <a:xfrm>
            <a:off x="1402288" y="3653379"/>
            <a:ext cx="815657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5" name="Google Shape;135;p37"/>
          <p:cNvSpPr txBox="1"/>
          <p:nvPr>
            <p:ph idx="2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6" name="Google Shape;136;p37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7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7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37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lang="en-US" sz="720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/>
          </a:p>
        </p:txBody>
      </p:sp>
      <p:sp>
        <p:nvSpPr>
          <p:cNvPr id="140" name="Google Shape;140;p37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lang="en-US" sz="720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42" name="Google Shape;142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3" name="Google Shape;14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38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8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38"/>
          <p:cNvSpPr txBox="1"/>
          <p:nvPr>
            <p:ph type="title"/>
          </p:nvPr>
        </p:nvSpPr>
        <p:spPr>
          <a:xfrm>
            <a:off x="680319" y="4711615"/>
            <a:ext cx="9613862" cy="5885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8"/>
          <p:cNvSpPr txBox="1"/>
          <p:nvPr>
            <p:ph idx="1" type="body"/>
          </p:nvPr>
        </p:nvSpPr>
        <p:spPr>
          <a:xfrm>
            <a:off x="680320" y="5300149"/>
            <a:ext cx="9613862" cy="502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8" name="Google Shape;148;p38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8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8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52" name="Google Shape;152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53" name="Google Shape;15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9"/>
          <p:cNvSpPr txBox="1"/>
          <p:nvPr>
            <p:ph type="title"/>
          </p:nvPr>
        </p:nvSpPr>
        <p:spPr>
          <a:xfrm>
            <a:off x="669222" y="753228"/>
            <a:ext cx="96249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9"/>
          <p:cNvSpPr txBox="1"/>
          <p:nvPr>
            <p:ph idx="1" type="body"/>
          </p:nvPr>
        </p:nvSpPr>
        <p:spPr>
          <a:xfrm>
            <a:off x="660946" y="2336873"/>
            <a:ext cx="30700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8" name="Google Shape;158;p39"/>
          <p:cNvSpPr txBox="1"/>
          <p:nvPr>
            <p:ph idx="2" type="body"/>
          </p:nvPr>
        </p:nvSpPr>
        <p:spPr>
          <a:xfrm>
            <a:off x="680322" y="3022673"/>
            <a:ext cx="3049702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9" name="Google Shape;159;p39"/>
          <p:cNvSpPr txBox="1"/>
          <p:nvPr>
            <p:ph idx="3" type="body"/>
          </p:nvPr>
        </p:nvSpPr>
        <p:spPr>
          <a:xfrm>
            <a:off x="3956025" y="233687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0" name="Google Shape;160;p39"/>
          <p:cNvSpPr txBox="1"/>
          <p:nvPr>
            <p:ph idx="4" type="body"/>
          </p:nvPr>
        </p:nvSpPr>
        <p:spPr>
          <a:xfrm>
            <a:off x="3945470" y="3022673"/>
            <a:ext cx="3063240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61" name="Google Shape;161;p39"/>
          <p:cNvSpPr txBox="1"/>
          <p:nvPr>
            <p:ph idx="5" type="body"/>
          </p:nvPr>
        </p:nvSpPr>
        <p:spPr>
          <a:xfrm>
            <a:off x="7224156" y="2336873"/>
            <a:ext cx="30700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2" name="Google Shape;162;p39"/>
          <p:cNvSpPr txBox="1"/>
          <p:nvPr>
            <p:ph idx="6" type="body"/>
          </p:nvPr>
        </p:nvSpPr>
        <p:spPr>
          <a:xfrm>
            <a:off x="7224156" y="3022673"/>
            <a:ext cx="3070025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63" name="Google Shape;163;p39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9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9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67" name="Google Shape;167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68" name="Google Shape;16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40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4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40"/>
          <p:cNvSpPr txBox="1"/>
          <p:nvPr>
            <p:ph type="title"/>
          </p:nvPr>
        </p:nvSpPr>
        <p:spPr>
          <a:xfrm>
            <a:off x="680322" y="753228"/>
            <a:ext cx="96138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40"/>
          <p:cNvSpPr txBox="1"/>
          <p:nvPr>
            <p:ph idx="1" type="body"/>
          </p:nvPr>
        </p:nvSpPr>
        <p:spPr>
          <a:xfrm>
            <a:off x="680318" y="4297503"/>
            <a:ext cx="30497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3" name="Google Shape;173;p40"/>
          <p:cNvSpPr/>
          <p:nvPr>
            <p:ph idx="2" type="pic"/>
          </p:nvPr>
        </p:nvSpPr>
        <p:spPr>
          <a:xfrm>
            <a:off x="680318" y="2336873"/>
            <a:ext cx="30497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4" name="Google Shape;174;p40"/>
          <p:cNvSpPr txBox="1"/>
          <p:nvPr>
            <p:ph idx="3" type="body"/>
          </p:nvPr>
        </p:nvSpPr>
        <p:spPr>
          <a:xfrm>
            <a:off x="680318" y="4873765"/>
            <a:ext cx="3049705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5" name="Google Shape;175;p40"/>
          <p:cNvSpPr txBox="1"/>
          <p:nvPr>
            <p:ph idx="4" type="body"/>
          </p:nvPr>
        </p:nvSpPr>
        <p:spPr>
          <a:xfrm>
            <a:off x="3945471" y="429750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6" name="Google Shape;176;p40"/>
          <p:cNvSpPr/>
          <p:nvPr>
            <p:ph idx="5" type="pic"/>
          </p:nvPr>
        </p:nvSpPr>
        <p:spPr>
          <a:xfrm>
            <a:off x="3945470" y="2336873"/>
            <a:ext cx="3063240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7" name="Google Shape;177;p40"/>
          <p:cNvSpPr txBox="1"/>
          <p:nvPr>
            <p:ph idx="6" type="body"/>
          </p:nvPr>
        </p:nvSpPr>
        <p:spPr>
          <a:xfrm>
            <a:off x="3944117" y="4873764"/>
            <a:ext cx="3067297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8" name="Google Shape;178;p40"/>
          <p:cNvSpPr txBox="1"/>
          <p:nvPr>
            <p:ph idx="7" type="body"/>
          </p:nvPr>
        </p:nvSpPr>
        <p:spPr>
          <a:xfrm>
            <a:off x="7230678" y="4297503"/>
            <a:ext cx="30635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9" name="Google Shape;179;p40"/>
          <p:cNvSpPr/>
          <p:nvPr>
            <p:ph idx="8" type="pic"/>
          </p:nvPr>
        </p:nvSpPr>
        <p:spPr>
          <a:xfrm>
            <a:off x="7230677" y="2336873"/>
            <a:ext cx="30635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0" name="Google Shape;180;p40"/>
          <p:cNvSpPr txBox="1"/>
          <p:nvPr>
            <p:ph idx="9" type="body"/>
          </p:nvPr>
        </p:nvSpPr>
        <p:spPr>
          <a:xfrm>
            <a:off x="7230553" y="4873762"/>
            <a:ext cx="3067563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81" name="Google Shape;181;p40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4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40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85" name="Google Shape;185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86" name="Google Shape;18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4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41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41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41"/>
          <p:cNvSpPr txBox="1"/>
          <p:nvPr>
            <p:ph idx="1" type="body"/>
          </p:nvPr>
        </p:nvSpPr>
        <p:spPr>
          <a:xfrm rot="5400000">
            <a:off x="3687593" y="-670399"/>
            <a:ext cx="3599316" cy="9613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" name="Google Shape;191;p4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4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41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2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42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42"/>
          <p:cNvSpPr txBox="1"/>
          <p:nvPr>
            <p:ph type="title"/>
          </p:nvPr>
        </p:nvSpPr>
        <p:spPr>
          <a:xfrm rot="5400000">
            <a:off x="8489252" y="2249576"/>
            <a:ext cx="4353760" cy="1073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42"/>
          <p:cNvSpPr txBox="1"/>
          <p:nvPr>
            <p:ph idx="1" type="body"/>
          </p:nvPr>
        </p:nvSpPr>
        <p:spPr>
          <a:xfrm rot="5400000">
            <a:off x="2452029" y="-1162110"/>
            <a:ext cx="5326589" cy="8870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" name="Google Shape;199;p42"/>
          <p:cNvSpPr txBox="1"/>
          <p:nvPr>
            <p:ph idx="10" type="dt"/>
          </p:nvPr>
        </p:nvSpPr>
        <p:spPr>
          <a:xfrm>
            <a:off x="6807126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42"/>
          <p:cNvSpPr txBox="1"/>
          <p:nvPr>
            <p:ph idx="11" type="ftr"/>
          </p:nvPr>
        </p:nvSpPr>
        <p:spPr>
          <a:xfrm>
            <a:off x="680321" y="5936188"/>
            <a:ext cx="61268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42"/>
          <p:cNvSpPr txBox="1"/>
          <p:nvPr>
            <p:ph idx="12" type="sldNum"/>
          </p:nvPr>
        </p:nvSpPr>
        <p:spPr>
          <a:xfrm>
            <a:off x="10097550" y="5398633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27" name="Google Shape;27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28" name="Google Shape;2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2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7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7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7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7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7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37" name="Google Shape;37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4086907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38" name="Google Shape;3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4" y="4087901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2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8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8"/>
          <p:cNvSpPr txBox="1"/>
          <p:nvPr>
            <p:ph type="title"/>
          </p:nvPr>
        </p:nvSpPr>
        <p:spPr>
          <a:xfrm>
            <a:off x="680322" y="2869895"/>
            <a:ext cx="961386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8"/>
          <p:cNvSpPr txBox="1"/>
          <p:nvPr>
            <p:ph idx="1" type="body"/>
          </p:nvPr>
        </p:nvSpPr>
        <p:spPr>
          <a:xfrm>
            <a:off x="680322" y="4232171"/>
            <a:ext cx="9613860" cy="1704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28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8"/>
          <p:cNvSpPr txBox="1"/>
          <p:nvPr>
            <p:ph idx="12" type="sldNum"/>
          </p:nvPr>
        </p:nvSpPr>
        <p:spPr>
          <a:xfrm>
            <a:off x="10729455" y="286989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47" name="Google Shape;47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48" name="Google Shape;4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2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29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" type="body"/>
          </p:nvPr>
        </p:nvSpPr>
        <p:spPr>
          <a:xfrm>
            <a:off x="680320" y="2336873"/>
            <a:ext cx="46983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2" type="body"/>
          </p:nvPr>
        </p:nvSpPr>
        <p:spPr>
          <a:xfrm>
            <a:off x="5594123" y="2336873"/>
            <a:ext cx="47000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29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9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9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58" name="Google Shape;58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59" name="Google Shape;5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30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0"/>
          <p:cNvSpPr txBox="1"/>
          <p:nvPr>
            <p:ph type="title"/>
          </p:nvPr>
        </p:nvSpPr>
        <p:spPr>
          <a:xfrm>
            <a:off x="680319" y="753229"/>
            <a:ext cx="9613863" cy="1080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0"/>
          <p:cNvSpPr txBox="1"/>
          <p:nvPr>
            <p:ph idx="1" type="body"/>
          </p:nvPr>
        </p:nvSpPr>
        <p:spPr>
          <a:xfrm>
            <a:off x="906350" y="2336873"/>
            <a:ext cx="4472327" cy="6931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4" name="Google Shape;64;p30"/>
          <p:cNvSpPr txBox="1"/>
          <p:nvPr>
            <p:ph idx="2" type="body"/>
          </p:nvPr>
        </p:nvSpPr>
        <p:spPr>
          <a:xfrm>
            <a:off x="680322" y="3030008"/>
            <a:ext cx="4698355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30"/>
          <p:cNvSpPr txBox="1"/>
          <p:nvPr>
            <p:ph idx="3" type="body"/>
          </p:nvPr>
        </p:nvSpPr>
        <p:spPr>
          <a:xfrm>
            <a:off x="5820154" y="2336873"/>
            <a:ext cx="4474028" cy="6920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6" name="Google Shape;66;p30"/>
          <p:cNvSpPr txBox="1"/>
          <p:nvPr>
            <p:ph idx="4" type="body"/>
          </p:nvPr>
        </p:nvSpPr>
        <p:spPr>
          <a:xfrm>
            <a:off x="5594123" y="3030008"/>
            <a:ext cx="4700059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30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0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71" name="Google Shape;71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72" name="Google Shape;7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3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31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31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1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Short.png" id="80" name="Google Shape;80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3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2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86" name="Google Shape;86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87" name="Google Shape;8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33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33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33"/>
          <p:cNvSpPr txBox="1"/>
          <p:nvPr>
            <p:ph type="title"/>
          </p:nvPr>
        </p:nvSpPr>
        <p:spPr>
          <a:xfrm>
            <a:off x="680321" y="753227"/>
            <a:ext cx="9613859" cy="1080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3"/>
          <p:cNvSpPr txBox="1"/>
          <p:nvPr>
            <p:ph idx="1" type="body"/>
          </p:nvPr>
        </p:nvSpPr>
        <p:spPr>
          <a:xfrm>
            <a:off x="4685846" y="2336873"/>
            <a:ext cx="5608336" cy="359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33"/>
          <p:cNvSpPr txBox="1"/>
          <p:nvPr>
            <p:ph idx="2" type="body"/>
          </p:nvPr>
        </p:nvSpPr>
        <p:spPr>
          <a:xfrm>
            <a:off x="680322" y="2336872"/>
            <a:ext cx="3790078" cy="35993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3" name="Google Shape;93;p3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3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97" name="Google Shape;97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98" name="Google Shape;9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34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4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4"/>
          <p:cNvSpPr txBox="1"/>
          <p:nvPr>
            <p:ph type="title"/>
          </p:nvPr>
        </p:nvSpPr>
        <p:spPr>
          <a:xfrm>
            <a:off x="680323" y="753228"/>
            <a:ext cx="9613857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4"/>
          <p:cNvSpPr/>
          <p:nvPr>
            <p:ph idx="2" type="pic"/>
          </p:nvPr>
        </p:nvSpPr>
        <p:spPr>
          <a:xfrm>
            <a:off x="4868333" y="2336874"/>
            <a:ext cx="5425849" cy="3599312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3" name="Google Shape;103;p34"/>
          <p:cNvSpPr txBox="1"/>
          <p:nvPr>
            <p:ph idx="1" type="body"/>
          </p:nvPr>
        </p:nvSpPr>
        <p:spPr>
          <a:xfrm>
            <a:off x="680323" y="2336873"/>
            <a:ext cx="3876256" cy="3599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4" name="Google Shape;104;p34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4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F7F7F"/>
            </a:gs>
            <a:gs pos="13000">
              <a:srgbClr val="F2F2F2"/>
            </a:gs>
            <a:gs pos="87994">
              <a:srgbClr val="7F7F7F"/>
            </a:gs>
            <a:gs pos="100000">
              <a:srgbClr val="0C0C0C"/>
            </a:gs>
          </a:gsLst>
          <a:lin ang="252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shOverlay-FullResolve.png" id="10" name="Google Shape;10;p25"/>
          <p:cNvPicPr preferRelativeResize="0"/>
          <p:nvPr/>
        </p:nvPicPr>
        <p:blipFill rotWithShape="1">
          <a:blip r:embed="rId1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5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25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" name="Google Shape;13;p25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" name="Google Shape;14;p25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" name="Google Shape;15;p25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"/>
          <p:cNvSpPr txBox="1"/>
          <p:nvPr>
            <p:ph type="ctrTitle"/>
          </p:nvPr>
        </p:nvSpPr>
        <p:spPr>
          <a:xfrm>
            <a:off x="680322" y="1765300"/>
            <a:ext cx="8144134" cy="23414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</a:pPr>
            <a:r>
              <a:rPr lang="en-US"/>
              <a:t>Enabling a Permanent Revolution in Internet Architecture</a:t>
            </a:r>
            <a:endParaRPr/>
          </a:p>
        </p:txBody>
      </p:sp>
      <p:sp>
        <p:nvSpPr>
          <p:cNvPr id="207" name="Google Shape;207;p1"/>
          <p:cNvSpPr txBox="1"/>
          <p:nvPr>
            <p:ph idx="1" type="subTitle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James McCauley, Yotam Harchol, Aurojit Panda, Barath Raghavan, Scott Shenker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0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“Two facts” of Internet Architecture</a:t>
            </a:r>
            <a:endParaRPr/>
          </a:p>
        </p:txBody>
      </p:sp>
      <p:sp>
        <p:nvSpPr>
          <p:cNvPr id="355" name="Google Shape;355;p10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0"/>
              <a:buChar char="•"/>
            </a:pPr>
            <a:r>
              <a:rPr lang="en-US" sz="2220"/>
              <a:t>Internet architecture is seriously deficient along one or more dimensions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50"/>
              <a:buChar char="•"/>
            </a:pPr>
            <a:r>
              <a:rPr lang="en-US" sz="1850"/>
              <a:t>Lack of a coherent security design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50"/>
              <a:buChar char="•"/>
            </a:pPr>
            <a:r>
              <a:rPr lang="en-US" sz="1850"/>
              <a:t>Internet vulnerable to various attacks such as DDoS and route spoofing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20"/>
              <a:buChar char="•"/>
            </a:pPr>
            <a:r>
              <a:rPr lang="en-US" sz="2220"/>
              <a:t>Attempts to significantly change the Internet architecture are unlikely to succeed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50"/>
              <a:buChar char="•"/>
            </a:pPr>
            <a:r>
              <a:rPr lang="en-US" sz="1850"/>
              <a:t>Programs like FIND, FIA, GENI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50"/>
              <a:buChar char="•"/>
            </a:pPr>
            <a:r>
              <a:rPr lang="en-US" sz="1850"/>
              <a:t>Good ideas like </a:t>
            </a:r>
            <a:endParaRPr sz="1850"/>
          </a:p>
          <a:p>
            <a:pPr indent="-22860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65"/>
              <a:buChar char="•"/>
            </a:pPr>
            <a:r>
              <a:rPr b="1" lang="en-US" sz="1665"/>
              <a:t>MobilityFirst</a:t>
            </a:r>
            <a:r>
              <a:rPr lang="en-US" sz="1665"/>
              <a:t> viz. mobility-oriented architectures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65"/>
              <a:buChar char="•"/>
            </a:pPr>
            <a:r>
              <a:rPr b="1" lang="en-US" sz="1665"/>
              <a:t>NEBULA</a:t>
            </a:r>
            <a:r>
              <a:rPr lang="en-US" sz="1665"/>
              <a:t> viz service-oriented architectures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65"/>
              <a:buChar char="•"/>
            </a:pPr>
            <a:r>
              <a:rPr b="1" lang="en-US" sz="1665"/>
              <a:t>Named data networking (NDN)</a:t>
            </a:r>
            <a:r>
              <a:rPr lang="en-US" sz="1665"/>
              <a:t> viz information-centric networking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65"/>
              <a:buChar char="•"/>
            </a:pPr>
            <a:r>
              <a:rPr b="1" lang="en-US" sz="1665"/>
              <a:t>ChoiceNet</a:t>
            </a:r>
            <a:r>
              <a:rPr lang="en-US" sz="1665"/>
              <a:t> viz Architecture based on “auctioning” of resources/services</a:t>
            </a:r>
            <a:endParaRPr sz="1665"/>
          </a:p>
          <a:p>
            <a:pPr indent="-22860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65"/>
              <a:buChar char="•"/>
            </a:pPr>
            <a:r>
              <a:rPr b="1" lang="en-US" sz="1665"/>
              <a:t>eXpressive Internet Architecture (XIA)</a:t>
            </a:r>
            <a:r>
              <a:rPr lang="en-US" sz="1665"/>
              <a:t> viz Trust based architecture</a:t>
            </a:r>
            <a:endParaRPr sz="1665"/>
          </a:p>
        </p:txBody>
      </p:sp>
      <p:sp>
        <p:nvSpPr>
          <p:cNvPr id="356" name="Google Shape;356;p10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1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Future Internet Architectures (FIA)</a:t>
            </a:r>
            <a:endParaRPr/>
          </a:p>
        </p:txBody>
      </p:sp>
      <p:sp>
        <p:nvSpPr>
          <p:cNvPr id="362" name="Google Shape;362;p11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0"/>
              <a:buChar char="•"/>
            </a:pPr>
            <a:r>
              <a:rPr b="1" lang="en-US" sz="2220"/>
              <a:t>MobilityFirst</a:t>
            </a:r>
            <a:r>
              <a:rPr lang="en-US" sz="2220"/>
              <a:t> viz. mobility-oriented architectures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50"/>
              <a:buChar char="•"/>
            </a:pPr>
            <a:r>
              <a:rPr lang="en-US" sz="1850"/>
              <a:t>Replace fixed host/server model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50"/>
              <a:buChar char="•"/>
            </a:pPr>
            <a:r>
              <a:rPr lang="en-US" sz="1850"/>
              <a:t>Generalized Delay-Tolerant Network (GDTN)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50"/>
              <a:buChar char="•"/>
            </a:pPr>
            <a:r>
              <a:rPr lang="en-US" sz="1850"/>
              <a:t>Features </a:t>
            </a:r>
            <a:endParaRPr/>
          </a:p>
          <a:p>
            <a:pPr indent="-342900" lvl="2" marL="12573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65"/>
              <a:buFont typeface="Trebuchet MS"/>
              <a:buAutoNum type="arabicPeriod"/>
            </a:pPr>
            <a:r>
              <a:rPr lang="en-US" sz="1665"/>
              <a:t>Separation of naming and addressing, implemented via a fast global DNS</a:t>
            </a:r>
            <a:endParaRPr/>
          </a:p>
          <a:p>
            <a:pPr indent="-342900" lvl="2" marL="12573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65"/>
              <a:buFont typeface="Trebuchet MS"/>
              <a:buAutoNum type="arabicPeriod"/>
            </a:pPr>
            <a:r>
              <a:rPr lang="en-US" sz="1665"/>
              <a:t>Self-certifying public key network addresses</a:t>
            </a:r>
            <a:endParaRPr/>
          </a:p>
          <a:p>
            <a:pPr indent="-342900" lvl="2" marL="12573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65"/>
              <a:buFont typeface="Trebuchet MS"/>
              <a:buAutoNum type="arabicPeriod"/>
            </a:pPr>
            <a:r>
              <a:rPr lang="en-US" sz="1665"/>
              <a:t>GDTN routing with in-network storage for packets in transit</a:t>
            </a:r>
            <a:endParaRPr/>
          </a:p>
          <a:p>
            <a:pPr indent="-342900" lvl="2" marL="12573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65"/>
              <a:buFont typeface="Trebuchet MS"/>
              <a:buAutoNum type="arabicPeriod"/>
            </a:pPr>
            <a:r>
              <a:rPr lang="en-US" sz="1665"/>
              <a:t>flat-label internetwork routing with public key addresses</a:t>
            </a:r>
            <a:endParaRPr/>
          </a:p>
          <a:p>
            <a:pPr indent="-342900" lvl="2" marL="12573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65"/>
              <a:buFont typeface="Trebuchet MS"/>
              <a:buAutoNum type="arabicPeriod"/>
            </a:pPr>
            <a:r>
              <a:rPr lang="en-US" sz="1665"/>
              <a:t>hop-by-hop transport protocols instead of end-to-end path</a:t>
            </a:r>
            <a:endParaRPr/>
          </a:p>
          <a:p>
            <a:pPr indent="-342900" lvl="2" marL="12573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65"/>
              <a:buFont typeface="Trebuchet MS"/>
              <a:buAutoNum type="arabicPeriod"/>
            </a:pPr>
            <a:r>
              <a:rPr lang="en-US" sz="1665"/>
              <a:t>Separate network management plane for enhanced visibility</a:t>
            </a:r>
            <a:endParaRPr sz="1665"/>
          </a:p>
          <a:p>
            <a:pPr indent="-342900" lvl="2" marL="12573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65"/>
              <a:buFont typeface="Trebuchet MS"/>
              <a:buAutoNum type="arabicPeriod"/>
            </a:pPr>
            <a:r>
              <a:rPr lang="en-US" sz="1665"/>
              <a:t>Integrated computing and storage layer at routers to support programmability and evolution of enhanced network services.</a:t>
            </a:r>
            <a:endParaRPr sz="1665"/>
          </a:p>
        </p:txBody>
      </p:sp>
      <p:sp>
        <p:nvSpPr>
          <p:cNvPr id="363" name="Google Shape;363;p11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2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Future Internet Architectures (FIA)</a:t>
            </a:r>
            <a:endParaRPr/>
          </a:p>
        </p:txBody>
      </p:sp>
      <p:sp>
        <p:nvSpPr>
          <p:cNvPr id="369" name="Google Shape;369;p12"/>
          <p:cNvSpPr txBox="1"/>
          <p:nvPr>
            <p:ph idx="1" type="body"/>
          </p:nvPr>
        </p:nvSpPr>
        <p:spPr>
          <a:xfrm>
            <a:off x="680321" y="1982030"/>
            <a:ext cx="11266556" cy="44568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1" lang="en-US"/>
              <a:t>Named data networking (NDN)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Address data instead of location e.g. </a:t>
            </a:r>
            <a:r>
              <a:rPr b="1" lang="en-US"/>
              <a:t>/parc/videos/WidgetA.mpg</a:t>
            </a:r>
            <a:endParaRPr b="1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b="1" lang="en-US"/>
              <a:t>Universal Overlay: </a:t>
            </a:r>
            <a:r>
              <a:rPr lang="en-US"/>
              <a:t>NDN can run over anything and anything can run over NDN (including IP)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Two types of packets: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/>
              <a:t>Interest: Request data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/>
              <a:t>Data: Actual data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Three tables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/>
              <a:t>Content store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-US"/>
              <a:t>Local Data cache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/>
              <a:t>Pending interest table (PIT)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-US"/>
              <a:t>Interest arrived but data unavailable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/>
              <a:t>Forwarding information base (FIB)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-US"/>
              <a:t>Routing</a:t>
            </a:r>
            <a:endParaRPr/>
          </a:p>
        </p:txBody>
      </p:sp>
      <p:sp>
        <p:nvSpPr>
          <p:cNvPr id="370" name="Google Shape;370;p12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71" name="Google Shape;371;p12"/>
          <p:cNvGrpSpPr/>
          <p:nvPr/>
        </p:nvGrpSpPr>
        <p:grpSpPr>
          <a:xfrm>
            <a:off x="6589485" y="3021018"/>
            <a:ext cx="5560517" cy="3417882"/>
            <a:chOff x="6096000" y="3021018"/>
            <a:chExt cx="5560517" cy="3417882"/>
          </a:xfrm>
        </p:grpSpPr>
        <p:sp>
          <p:nvSpPr>
            <p:cNvPr id="372" name="Google Shape;372;p12"/>
            <p:cNvSpPr/>
            <p:nvPr/>
          </p:nvSpPr>
          <p:spPr>
            <a:xfrm>
              <a:off x="6096000" y="3429000"/>
              <a:ext cx="3543300" cy="30099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AF6C0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73" name="Google Shape;373;p12"/>
            <p:cNvSpPr/>
            <p:nvPr/>
          </p:nvSpPr>
          <p:spPr>
            <a:xfrm>
              <a:off x="6464300" y="3670300"/>
              <a:ext cx="1651000" cy="3810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Content Store</a:t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74" name="Google Shape;374;p12"/>
            <p:cNvSpPr/>
            <p:nvPr/>
          </p:nvSpPr>
          <p:spPr>
            <a:xfrm>
              <a:off x="6464300" y="4657688"/>
              <a:ext cx="1651000" cy="3810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PIT</a:t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75" name="Google Shape;375;p12"/>
            <p:cNvSpPr/>
            <p:nvPr/>
          </p:nvSpPr>
          <p:spPr>
            <a:xfrm>
              <a:off x="6464300" y="5645075"/>
              <a:ext cx="1651000" cy="3810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FIB</a:t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76" name="Google Shape;376;p12"/>
            <p:cNvSpPr/>
            <p:nvPr/>
          </p:nvSpPr>
          <p:spPr>
            <a:xfrm>
              <a:off x="10005517" y="4537981"/>
              <a:ext cx="1447875" cy="639251"/>
            </a:xfrm>
            <a:prstGeom prst="cloud">
              <a:avLst/>
            </a:prstGeom>
            <a:solidFill>
              <a:schemeClr val="accent1"/>
            </a:solidFill>
            <a:ln cap="flat" cmpd="sng" w="12700">
              <a:solidFill>
                <a:srgbClr val="AF6C0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77" name="Google Shape;377;p12"/>
            <p:cNvSpPr/>
            <p:nvPr/>
          </p:nvSpPr>
          <p:spPr>
            <a:xfrm>
              <a:off x="9357451" y="4760686"/>
              <a:ext cx="889683" cy="173264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78" name="Google Shape;378;p12"/>
            <p:cNvSpPr/>
            <p:nvPr/>
          </p:nvSpPr>
          <p:spPr>
            <a:xfrm>
              <a:off x="10005517" y="5616044"/>
              <a:ext cx="1651000" cy="3810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Applications</a:t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79" name="Google Shape;379;p12"/>
            <p:cNvSpPr/>
            <p:nvPr/>
          </p:nvSpPr>
          <p:spPr>
            <a:xfrm>
              <a:off x="9357452" y="5721236"/>
              <a:ext cx="889683" cy="173264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80" name="Google Shape;380;p12"/>
            <p:cNvSpPr/>
            <p:nvPr/>
          </p:nvSpPr>
          <p:spPr>
            <a:xfrm>
              <a:off x="8275575" y="3576864"/>
              <a:ext cx="1257390" cy="2714171"/>
            </a:xfrm>
            <a:prstGeom prst="rect">
              <a:avLst/>
            </a:prstGeom>
            <a:solidFill>
              <a:schemeClr val="dk1">
                <a:alpha val="37647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id="381" name="Google Shape;381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905909" y="3021018"/>
              <a:ext cx="1297557" cy="12975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2" name="Google Shape;382;p12"/>
            <p:cNvSpPr/>
            <p:nvPr/>
          </p:nvSpPr>
          <p:spPr>
            <a:xfrm>
              <a:off x="9343735" y="3769255"/>
              <a:ext cx="889683" cy="173264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83" name="Google Shape;383;p12"/>
            <p:cNvSpPr/>
            <p:nvPr/>
          </p:nvSpPr>
          <p:spPr>
            <a:xfrm>
              <a:off x="8483600" y="3670300"/>
              <a:ext cx="958963" cy="3810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Iface</a:t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84" name="Google Shape;384;p12"/>
            <p:cNvSpPr/>
            <p:nvPr/>
          </p:nvSpPr>
          <p:spPr>
            <a:xfrm>
              <a:off x="8483599" y="4657687"/>
              <a:ext cx="958963" cy="3810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Iface</a:t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85" name="Google Shape;385;p12"/>
            <p:cNvSpPr/>
            <p:nvPr/>
          </p:nvSpPr>
          <p:spPr>
            <a:xfrm>
              <a:off x="8483598" y="5616044"/>
              <a:ext cx="958963" cy="3810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Iface</a:t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3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Future Internet Architectures (FIA)</a:t>
            </a:r>
            <a:endParaRPr/>
          </a:p>
        </p:txBody>
      </p:sp>
      <p:sp>
        <p:nvSpPr>
          <p:cNvPr id="391" name="Google Shape;391;p13"/>
          <p:cNvSpPr txBox="1"/>
          <p:nvPr>
            <p:ph idx="1" type="body"/>
          </p:nvPr>
        </p:nvSpPr>
        <p:spPr>
          <a:xfrm>
            <a:off x="680321" y="2336873"/>
            <a:ext cx="10800479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1" lang="en-US"/>
              <a:t>ChoiceNet</a:t>
            </a:r>
            <a:r>
              <a:rPr lang="en-US"/>
              <a:t> viz Architecture for resources/ services market place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Every aspect of the network can be marketed and sold as a service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Specific network paths, in-network storage, packet forwarding prioritization can be selected by the user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Two planes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/>
              <a:t>Economy Plane: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/>
              <a:t>Use Plane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-US"/>
              <a:t>Control plane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-US"/>
              <a:t>Data plane</a:t>
            </a:r>
            <a:endParaRPr/>
          </a:p>
        </p:txBody>
      </p:sp>
      <p:sp>
        <p:nvSpPr>
          <p:cNvPr id="392" name="Google Shape;392;p13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3" name="Google Shape;393;p13"/>
          <p:cNvSpPr/>
          <p:nvPr/>
        </p:nvSpPr>
        <p:spPr>
          <a:xfrm>
            <a:off x="7736114" y="3686629"/>
            <a:ext cx="1030515" cy="30480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END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System</a:t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4" name="Google Shape;394;p13"/>
          <p:cNvSpPr/>
          <p:nvPr/>
        </p:nvSpPr>
        <p:spPr>
          <a:xfrm>
            <a:off x="6908799" y="3686629"/>
            <a:ext cx="957943" cy="146594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Eco. Plane</a:t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5" name="Google Shape;395;p13"/>
          <p:cNvSpPr/>
          <p:nvPr/>
        </p:nvSpPr>
        <p:spPr>
          <a:xfrm>
            <a:off x="6908798" y="5145160"/>
            <a:ext cx="957943" cy="158205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Use Plane</a:t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6" name="Google Shape;396;p13"/>
          <p:cNvSpPr/>
          <p:nvPr/>
        </p:nvSpPr>
        <p:spPr>
          <a:xfrm>
            <a:off x="6908798" y="5106852"/>
            <a:ext cx="4974808" cy="45719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7" name="Google Shape;397;p13"/>
          <p:cNvSpPr/>
          <p:nvPr/>
        </p:nvSpPr>
        <p:spPr>
          <a:xfrm rot="5400000">
            <a:off x="8935357" y="3788188"/>
            <a:ext cx="1317173" cy="696686"/>
          </a:xfrm>
          <a:prstGeom prst="flowChartOnlineStorage">
            <a:avLst/>
          </a:prstGeom>
          <a:solidFill>
            <a:schemeClr val="accent1"/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Integrator</a:t>
            </a:r>
            <a:endParaRPr b="0" i="0" sz="12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8" name="Google Shape;398;p13"/>
          <p:cNvSpPr/>
          <p:nvPr/>
        </p:nvSpPr>
        <p:spPr>
          <a:xfrm rot="5400000">
            <a:off x="9082393" y="5867326"/>
            <a:ext cx="1023100" cy="696686"/>
          </a:xfrm>
          <a:prstGeom prst="flowChartOnlineStorage">
            <a:avLst/>
          </a:prstGeom>
          <a:solidFill>
            <a:schemeClr val="accent1"/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</a:t>
            </a:r>
            <a:endParaRPr b="0" i="0" sz="12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9" name="Google Shape;399;p13"/>
          <p:cNvSpPr/>
          <p:nvPr/>
        </p:nvSpPr>
        <p:spPr>
          <a:xfrm rot="5400000">
            <a:off x="10145529" y="5366546"/>
            <a:ext cx="1081078" cy="696686"/>
          </a:xfrm>
          <a:prstGeom prst="flowChartOnlineStorage">
            <a:avLst/>
          </a:prstGeom>
          <a:solidFill>
            <a:schemeClr val="accent1"/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</a:t>
            </a:r>
            <a:endParaRPr b="0" i="0" sz="12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0" name="Google Shape;400;p13"/>
          <p:cNvSpPr/>
          <p:nvPr/>
        </p:nvSpPr>
        <p:spPr>
          <a:xfrm rot="5400000">
            <a:off x="11132384" y="5874661"/>
            <a:ext cx="1037773" cy="696686"/>
          </a:xfrm>
          <a:prstGeom prst="flowChartOnlineStorage">
            <a:avLst/>
          </a:prstGeom>
          <a:solidFill>
            <a:schemeClr val="accent1"/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</a:t>
            </a:r>
            <a:endParaRPr b="0" i="0" sz="12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1" name="Google Shape;401;p13"/>
          <p:cNvSpPr/>
          <p:nvPr/>
        </p:nvSpPr>
        <p:spPr>
          <a:xfrm rot="5400000">
            <a:off x="10027481" y="4059128"/>
            <a:ext cx="1317173" cy="696686"/>
          </a:xfrm>
          <a:prstGeom prst="flowChartOnlineStorage">
            <a:avLst/>
          </a:prstGeom>
          <a:solidFill>
            <a:schemeClr val="accent1"/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Provider</a:t>
            </a:r>
            <a:endParaRPr b="0" i="0" sz="12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2" name="Google Shape;402;p13"/>
          <p:cNvSpPr/>
          <p:nvPr/>
        </p:nvSpPr>
        <p:spPr>
          <a:xfrm rot="5400000">
            <a:off x="10952841" y="3762418"/>
            <a:ext cx="1317173" cy="696686"/>
          </a:xfrm>
          <a:prstGeom prst="flowChartOnlineStorage">
            <a:avLst/>
          </a:prstGeom>
          <a:solidFill>
            <a:schemeClr val="accent1"/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Provider</a:t>
            </a:r>
            <a:endParaRPr b="0" i="0" sz="12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403" name="Google Shape;403;p13"/>
          <p:cNvCxnSpPr>
            <a:stCxn id="397" idx="0"/>
            <a:endCxn id="402" idx="1"/>
          </p:cNvCxnSpPr>
          <p:nvPr/>
        </p:nvCxnSpPr>
        <p:spPr>
          <a:xfrm flipH="1" rot="10800000">
            <a:off x="9942287" y="3452231"/>
            <a:ext cx="1669200" cy="68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4" name="Google Shape;404;p13"/>
          <p:cNvCxnSpPr>
            <a:stCxn id="397" idx="0"/>
            <a:endCxn id="401" idx="2"/>
          </p:cNvCxnSpPr>
          <p:nvPr/>
        </p:nvCxnSpPr>
        <p:spPr>
          <a:xfrm>
            <a:off x="9942287" y="4136531"/>
            <a:ext cx="395400" cy="27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5" name="Google Shape;405;p13"/>
          <p:cNvCxnSpPr>
            <a:endCxn id="397" idx="2"/>
          </p:cNvCxnSpPr>
          <p:nvPr/>
        </p:nvCxnSpPr>
        <p:spPr>
          <a:xfrm flipH="1" rot="10800000">
            <a:off x="8766501" y="4136531"/>
            <a:ext cx="479100" cy="373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6" name="Google Shape;406;p13"/>
          <p:cNvCxnSpPr>
            <a:endCxn id="398" idx="2"/>
          </p:cNvCxnSpPr>
          <p:nvPr/>
        </p:nvCxnSpPr>
        <p:spPr>
          <a:xfrm>
            <a:off x="8737700" y="6025169"/>
            <a:ext cx="507900" cy="190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7" name="Google Shape;407;p13"/>
          <p:cNvCxnSpPr>
            <a:stCxn id="398" idx="0"/>
            <a:endCxn id="400" idx="2"/>
          </p:cNvCxnSpPr>
          <p:nvPr/>
        </p:nvCxnSpPr>
        <p:spPr>
          <a:xfrm>
            <a:off x="9942286" y="6215669"/>
            <a:ext cx="1360500" cy="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8" name="Google Shape;408;p13"/>
          <p:cNvCxnSpPr>
            <a:stCxn id="398" idx="0"/>
            <a:endCxn id="399" idx="2"/>
          </p:cNvCxnSpPr>
          <p:nvPr/>
        </p:nvCxnSpPr>
        <p:spPr>
          <a:xfrm flipH="1" rot="10800000">
            <a:off x="9942286" y="5714969"/>
            <a:ext cx="395400" cy="500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4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Future Internet Architectures (FIA)</a:t>
            </a:r>
            <a:endParaRPr/>
          </a:p>
        </p:txBody>
      </p:sp>
      <p:sp>
        <p:nvSpPr>
          <p:cNvPr id="415" name="Google Shape;415;p14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1" lang="en-US"/>
              <a:t>eXpressive Internet Architecture (XIA)</a:t>
            </a:r>
            <a:r>
              <a:rPr lang="en-US"/>
              <a:t> viz Trust based architecture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Key Idea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/>
              <a:t>The architecture must support an evolvable set of first-order principals for communication, exposing the respective network elements that are intended to be bridged by the communication, be they hosts, services, content, users, or something as-yet unexpected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/>
              <a:t>The security of “the network”, broadly defined, should be as </a:t>
            </a:r>
            <a:r>
              <a:rPr i="1" lang="en-US"/>
              <a:t>intrinsic </a:t>
            </a:r>
            <a:r>
              <a:rPr lang="en-US"/>
              <a:t>as possible—that is, not dependent upon the correctness of external configurations, actions, or databases.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/>
              <a:t>A pervasive narrow waist for all key functions, including access to principals (e.g., service, hosts, content), interaction among stakeholders (e.g., users, ISPs, content providers), and trust management.</a:t>
            </a:r>
            <a:endParaRPr/>
          </a:p>
        </p:txBody>
      </p:sp>
      <p:sp>
        <p:nvSpPr>
          <p:cNvPr id="416" name="Google Shape;416;p14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5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Future Internet Architectures (FIA)</a:t>
            </a:r>
            <a:endParaRPr/>
          </a:p>
        </p:txBody>
      </p:sp>
      <p:sp>
        <p:nvSpPr>
          <p:cNvPr id="422" name="Google Shape;422;p15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1" lang="en-US"/>
              <a:t>NEBULA</a:t>
            </a:r>
            <a:r>
              <a:rPr lang="en-US"/>
              <a:t> viz service-oriented architectures</a:t>
            </a:r>
            <a:endParaRPr/>
          </a:p>
        </p:txBody>
      </p:sp>
      <p:sp>
        <p:nvSpPr>
          <p:cNvPr id="423" name="Google Shape;423;p15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6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Definitions</a:t>
            </a:r>
            <a:endParaRPr/>
          </a:p>
        </p:txBody>
      </p:sp>
      <p:sp>
        <p:nvSpPr>
          <p:cNvPr id="429" name="Google Shape;429;p16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0"/>
              <a:buChar char="•"/>
            </a:pPr>
            <a:r>
              <a:rPr b="1" i="1" lang="en-US" sz="2220"/>
              <a:t>Internet architecture</a:t>
            </a:r>
            <a:r>
              <a:rPr lang="en-US" sz="2220"/>
              <a:t> to be the specification of the hop-by-hop handling of packets as they travel between sender and receiver(s). </a:t>
            </a:r>
            <a:endParaRPr sz="222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20"/>
              <a:buChar char="•"/>
            </a:pPr>
            <a:r>
              <a:rPr b="1" i="1" lang="en-US" sz="2220"/>
              <a:t>Architectural framework</a:t>
            </a:r>
            <a:r>
              <a:rPr lang="en-US" sz="2220"/>
              <a:t> we mean a minimal set of design components that enable the deployment and coexistence of new architectures. </a:t>
            </a:r>
            <a:endParaRPr sz="222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20"/>
              <a:buChar char="•"/>
            </a:pPr>
            <a:r>
              <a:rPr b="1" i="1" lang="en-US" sz="2220"/>
              <a:t>Backwards-compatible </a:t>
            </a:r>
            <a:r>
              <a:rPr lang="en-US" sz="2220"/>
              <a:t>or </a:t>
            </a:r>
            <a:r>
              <a:rPr b="1" i="1" lang="en-US" sz="2220"/>
              <a:t>incrementally deployable</a:t>
            </a:r>
            <a:r>
              <a:rPr lang="en-US" sz="2220"/>
              <a:t> means that one can deploy it in a way that does not prevent legacy applications or hosts from functioning, and that one can reap some benefits while only partially deployed.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20"/>
              <a:buChar char="•"/>
            </a:pPr>
            <a:r>
              <a:rPr b="1" i="1" lang="en-US" sz="2220"/>
              <a:t>Extensible Internet</a:t>
            </a:r>
            <a:r>
              <a:rPr lang="en-US" sz="2220"/>
              <a:t> we mean an Internet where new architectures can be deployed in a backwards-compatible manner, and multiple of these architectures can exist side-by-side. </a:t>
            </a:r>
            <a:endParaRPr/>
          </a:p>
        </p:txBody>
      </p:sp>
      <p:sp>
        <p:nvSpPr>
          <p:cNvPr id="430" name="Google Shape;430;p16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7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“Two facts” of Internet Architecture</a:t>
            </a:r>
            <a:endParaRPr/>
          </a:p>
        </p:txBody>
      </p:sp>
      <p:sp>
        <p:nvSpPr>
          <p:cNvPr id="436" name="Google Shape;436;p17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40"/>
              <a:buChar char="•"/>
            </a:pPr>
            <a:r>
              <a:rPr lang="en-US" sz="2040"/>
              <a:t>The current Internet architecture </a:t>
            </a:r>
            <a:endParaRPr sz="2040"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</a:pPr>
            <a:r>
              <a:rPr lang="en-US" sz="1700"/>
              <a:t>is inherently ﬂawed 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</a:pPr>
            <a:r>
              <a:rPr lang="en-US" sz="1700"/>
              <a:t>is deeply entrenched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40"/>
              <a:buChar char="•"/>
            </a:pPr>
            <a:r>
              <a:rPr lang="en-US" sz="2040"/>
              <a:t>Objective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</a:pPr>
            <a:r>
              <a:rPr lang="en-US" sz="1700"/>
              <a:t>easing the deployment of new architectures </a:t>
            </a:r>
            <a:endParaRPr sz="1700"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</a:pPr>
            <a:r>
              <a:rPr lang="en-US" sz="1700"/>
              <a:t>allowing multiple coexisting architectures to be used simultaneously by applications.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40"/>
              <a:buChar char="•"/>
            </a:pPr>
            <a:r>
              <a:rPr lang="en-US" sz="2040"/>
              <a:t>Contributions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</a:pPr>
            <a:r>
              <a:rPr lang="en-US" sz="1700"/>
              <a:t>Why architectural evolution is currently so hard</a:t>
            </a:r>
            <a:endParaRPr sz="1700"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</a:pPr>
            <a:r>
              <a:rPr lang="en-US" sz="1700"/>
              <a:t>Trotsky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30"/>
              <a:buChar char="•"/>
            </a:pPr>
            <a:r>
              <a:rPr lang="en-US" sz="1530"/>
              <a:t>Architectural framework which is backwards-compatible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30"/>
              <a:buChar char="•"/>
            </a:pPr>
            <a:r>
              <a:rPr lang="en-US" sz="1530"/>
              <a:t>Enables radical new architectures to be deployed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40"/>
              <a:buChar char="•"/>
            </a:pPr>
            <a:r>
              <a:rPr lang="en-US" sz="2040"/>
              <a:t>This paper is not about the novelty of algorithms or protocols</a:t>
            </a:r>
            <a:endParaRPr sz="2040"/>
          </a:p>
          <a:p>
            <a:pPr indent="-131444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30"/>
              <a:buNone/>
            </a:pPr>
            <a:r>
              <a:t/>
            </a:r>
            <a:endParaRPr sz="1530"/>
          </a:p>
        </p:txBody>
      </p:sp>
      <p:sp>
        <p:nvSpPr>
          <p:cNvPr id="437" name="Google Shape;437;p17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8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CLARIFICATIONS, ASSUMPTIONS, AND</a:t>
            </a:r>
            <a:br>
              <a:rPr lang="en-US"/>
            </a:br>
            <a:r>
              <a:rPr lang="en-US"/>
              <a:t>A QUESTION</a:t>
            </a:r>
            <a:endParaRPr/>
          </a:p>
        </p:txBody>
      </p:sp>
      <p:sp>
        <p:nvSpPr>
          <p:cNvPr id="443" name="Google Shape;443;p18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79"/>
              <a:buChar char="•"/>
            </a:pPr>
            <a:r>
              <a:rPr lang="en-US" sz="1679"/>
              <a:t>Two Clarifications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/>
              <a:t>Descriptions are given for the packet header contains crucial signaling information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/>
              <a:t>The descriptions can also be applied to connection-oriented designs where the signaling information is carried out-of-band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79"/>
              <a:buChar char="•"/>
            </a:pPr>
            <a:r>
              <a:rPr lang="en-US" sz="1679"/>
              <a:t>Three Assumptions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/>
              <a:t>Internet is not expected to change its domain structure (ASes) any time soon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/>
              <a:t>Domains have software packet processing capabilities at their edges (like NFV, Edge computing)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/>
              <a:t>Support for IPv4 (or IPv6) remains in place indefinitely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79"/>
              <a:buChar char="•"/>
            </a:pPr>
            <a:r>
              <a:rPr lang="en-US" sz="1679"/>
              <a:t>Question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b="1" i="1" lang="en-US" sz="1400"/>
              <a:t>What is Internet architecture?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b="1" i="1" lang="en-US" sz="1400"/>
              <a:t>Internet architecture</a:t>
            </a:r>
            <a:r>
              <a:rPr lang="en-US" sz="1400"/>
              <a:t> to be a design for handling packets that travel from an originating host, through a series of intermediate network nodes that process them according to the architecture’s dataplane to eventually arrive at one or more receiving hosts anywhere else in the Internet </a:t>
            </a:r>
            <a:endParaRPr sz="1400"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/>
              <a:t>These designs cannot be limited to local networks or particular domains, but must be capable of spanning the entire Internet.</a:t>
            </a:r>
            <a:endParaRPr sz="1400"/>
          </a:p>
        </p:txBody>
      </p:sp>
      <p:sp>
        <p:nvSpPr>
          <p:cNvPr id="444" name="Google Shape;444;p18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9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450" name="Google Shape;450;p19"/>
          <p:cNvSpPr txBox="1"/>
          <p:nvPr>
            <p:ph idx="1" type="body"/>
          </p:nvPr>
        </p:nvSpPr>
        <p:spPr>
          <a:xfrm>
            <a:off x="680321" y="2336873"/>
            <a:ext cx="5415679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Achieve extensibility : 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Overlay: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The key to achieve extensibility is to treat inter-domain delivery as an overlay on intra-domain delivery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The Internet is a series of intrinsic overlays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Overlays accommodates heterogeneity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Unifying point of control to manage the heterogeneity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/>
              <a:t>L2 for multiple L1 technologies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/>
              <a:t>L3 for multiple L3 technologies</a:t>
            </a:r>
            <a:endParaRPr/>
          </a:p>
          <a:p>
            <a:pPr indent="-101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451" name="Google Shape;45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2336873"/>
            <a:ext cx="5892800" cy="4254427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19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Internet Architecture: Protocol Stack</a:t>
            </a:r>
            <a:endParaRPr/>
          </a:p>
        </p:txBody>
      </p:sp>
      <p:sp>
        <p:nvSpPr>
          <p:cNvPr id="213" name="Google Shape;213;p2"/>
          <p:cNvSpPr txBox="1"/>
          <p:nvPr>
            <p:ph idx="1" type="body"/>
          </p:nvPr>
        </p:nvSpPr>
        <p:spPr>
          <a:xfrm>
            <a:off x="680322" y="2336873"/>
            <a:ext cx="7708935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“The design philosophy of the DARPA internet protocols” D. Clark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1" lang="en-US"/>
              <a:t>Prioritized Goals: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Goals are list of desired network features”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b="1" i="1" lang="en-US"/>
              <a:t>“It is important to understand that these goals are in order of importance, and an entirely different network architecture would result if the order were changed.”</a:t>
            </a:r>
            <a:r>
              <a:rPr b="1" lang="en-US"/>
              <a:t> 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b="1"/>
          </a:p>
        </p:txBody>
      </p:sp>
      <p:sp>
        <p:nvSpPr>
          <p:cNvPr id="214" name="Google Shape;214;p2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15" name="Google Shape;215;p2"/>
          <p:cNvGrpSpPr/>
          <p:nvPr/>
        </p:nvGrpSpPr>
        <p:grpSpPr>
          <a:xfrm>
            <a:off x="8378372" y="2975428"/>
            <a:ext cx="3708401" cy="3535757"/>
            <a:chOff x="888999" y="0"/>
            <a:chExt cx="3708401" cy="3535757"/>
          </a:xfrm>
        </p:grpSpPr>
        <p:sp>
          <p:nvSpPr>
            <p:cNvPr id="216" name="Google Shape;216;p2"/>
            <p:cNvSpPr/>
            <p:nvPr/>
          </p:nvSpPr>
          <p:spPr>
            <a:xfrm>
              <a:off x="3484880" y="0"/>
              <a:ext cx="1112520" cy="3535757"/>
            </a:xfrm>
            <a:prstGeom prst="roundRect">
              <a:avLst>
                <a:gd fmla="val 10000" name="adj"/>
              </a:avLst>
            </a:prstGeom>
            <a:solidFill>
              <a:srgbClr val="B8D6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"/>
            <p:cNvSpPr txBox="1"/>
            <p:nvPr/>
          </p:nvSpPr>
          <p:spPr>
            <a:xfrm>
              <a:off x="3484880" y="0"/>
              <a:ext cx="1112520" cy="10607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325" lIns="85325" spcFirstLastPara="1" rIns="85325" wrap="square" tIns="85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Third level</a:t>
              </a:r>
              <a:endPara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2186939" y="0"/>
              <a:ext cx="1112520" cy="3535757"/>
            </a:xfrm>
            <a:prstGeom prst="roundRect">
              <a:avLst>
                <a:gd fmla="val 10000" name="adj"/>
              </a:avLst>
            </a:prstGeom>
            <a:solidFill>
              <a:srgbClr val="B8D6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"/>
            <p:cNvSpPr txBox="1"/>
            <p:nvPr/>
          </p:nvSpPr>
          <p:spPr>
            <a:xfrm>
              <a:off x="2186939" y="0"/>
              <a:ext cx="1112520" cy="10607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325" lIns="85325" spcFirstLastPara="1" rIns="85325" wrap="square" tIns="85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Second level</a:t>
              </a:r>
              <a:endPara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888999" y="0"/>
              <a:ext cx="1112520" cy="3535757"/>
            </a:xfrm>
            <a:prstGeom prst="roundRect">
              <a:avLst>
                <a:gd fmla="val 10000" name="adj"/>
              </a:avLst>
            </a:prstGeom>
            <a:solidFill>
              <a:srgbClr val="B8D6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"/>
            <p:cNvSpPr txBox="1"/>
            <p:nvPr/>
          </p:nvSpPr>
          <p:spPr>
            <a:xfrm>
              <a:off x="888999" y="0"/>
              <a:ext cx="1112520" cy="10607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325" lIns="85325" spcFirstLastPara="1" rIns="85325" wrap="square" tIns="85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Fundamental Goal</a:t>
              </a:r>
              <a:endPara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981709" y="1595939"/>
              <a:ext cx="927100" cy="46355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57966D"/>
                </a:gs>
                <a:gs pos="50000">
                  <a:srgbClr val="328E56"/>
                </a:gs>
                <a:gs pos="100000">
                  <a:srgbClr val="29804B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"/>
            <p:cNvSpPr txBox="1"/>
            <p:nvPr/>
          </p:nvSpPr>
          <p:spPr>
            <a:xfrm>
              <a:off x="995286" y="1609516"/>
              <a:ext cx="899946" cy="4363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00" lIns="5700" spcFirstLastPara="1" rIns="5700" wrap="square" tIns="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Multiplexed</a:t>
              </a:r>
              <a:endPara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4" name="Google Shape;224;p2"/>
            <p:cNvSpPr/>
            <p:nvPr/>
          </p:nvSpPr>
          <p:spPr>
            <a:xfrm rot="-3310531">
              <a:off x="1769537" y="1549374"/>
              <a:ext cx="649383" cy="23598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6FB9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"/>
            <p:cNvSpPr txBox="1"/>
            <p:nvPr/>
          </p:nvSpPr>
          <p:spPr>
            <a:xfrm rot="-3310531">
              <a:off x="2077995" y="1544938"/>
              <a:ext cx="32469" cy="324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5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2279649" y="1062857"/>
              <a:ext cx="927100" cy="46355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5EA877"/>
                </a:gs>
                <a:gs pos="50000">
                  <a:srgbClr val="3CA264"/>
                </a:gs>
                <a:gs pos="100000">
                  <a:srgbClr val="30935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"/>
            <p:cNvSpPr txBox="1"/>
            <p:nvPr/>
          </p:nvSpPr>
          <p:spPr>
            <a:xfrm>
              <a:off x="2293226" y="1076434"/>
              <a:ext cx="899946" cy="4363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00" lIns="5700" spcFirstLastPara="1" rIns="5700" wrap="square" tIns="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Fault-tolerance</a:t>
              </a:r>
              <a:endPara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908809" y="1815915"/>
              <a:ext cx="370840" cy="23598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6FB9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"/>
            <p:cNvSpPr txBox="1"/>
            <p:nvPr/>
          </p:nvSpPr>
          <p:spPr>
            <a:xfrm>
              <a:off x="2084958" y="1818443"/>
              <a:ext cx="18542" cy="185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5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2279649" y="1595939"/>
              <a:ext cx="927100" cy="46355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5EA877"/>
                </a:gs>
                <a:gs pos="50000">
                  <a:srgbClr val="3CA264"/>
                </a:gs>
                <a:gs pos="100000">
                  <a:srgbClr val="30935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"/>
            <p:cNvSpPr txBox="1"/>
            <p:nvPr/>
          </p:nvSpPr>
          <p:spPr>
            <a:xfrm>
              <a:off x="2293226" y="1609516"/>
              <a:ext cx="899946" cy="4363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00" lIns="5700" spcFirstLastPara="1" rIns="5700" wrap="square" tIns="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Multiple Communication Services</a:t>
              </a:r>
              <a:endPara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2" name="Google Shape;232;p2"/>
            <p:cNvSpPr/>
            <p:nvPr/>
          </p:nvSpPr>
          <p:spPr>
            <a:xfrm rot="3310531">
              <a:off x="1769537" y="2082456"/>
              <a:ext cx="649383" cy="23598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6FB9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"/>
            <p:cNvSpPr txBox="1"/>
            <p:nvPr/>
          </p:nvSpPr>
          <p:spPr>
            <a:xfrm rot="3310531">
              <a:off x="2077995" y="2078021"/>
              <a:ext cx="32469" cy="324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5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2279649" y="2129022"/>
              <a:ext cx="927100" cy="46355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5EA877"/>
                </a:gs>
                <a:gs pos="50000">
                  <a:srgbClr val="3CA264"/>
                </a:gs>
                <a:gs pos="100000">
                  <a:srgbClr val="30935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"/>
            <p:cNvSpPr txBox="1"/>
            <p:nvPr/>
          </p:nvSpPr>
          <p:spPr>
            <a:xfrm>
              <a:off x="2293226" y="2142599"/>
              <a:ext cx="899946" cy="4363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00" lIns="5700" spcFirstLastPara="1" rIns="5700" wrap="square" tIns="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Multiple Interconnecting Technologies</a:t>
              </a:r>
              <a:endPara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6" name="Google Shape;236;p2"/>
            <p:cNvSpPr/>
            <p:nvPr/>
          </p:nvSpPr>
          <p:spPr>
            <a:xfrm rot="-3907178">
              <a:off x="2951454" y="1949186"/>
              <a:ext cx="881431" cy="23598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9ECB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"/>
            <p:cNvSpPr txBox="1"/>
            <p:nvPr/>
          </p:nvSpPr>
          <p:spPr>
            <a:xfrm rot="-3907178">
              <a:off x="3370134" y="1938949"/>
              <a:ext cx="44071" cy="440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5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3577590" y="1329398"/>
              <a:ext cx="927100" cy="46355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7B884"/>
                </a:gs>
                <a:gs pos="50000">
                  <a:srgbClr val="4AB471"/>
                </a:gs>
                <a:gs pos="100000">
                  <a:srgbClr val="3DA36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"/>
            <p:cNvSpPr txBox="1"/>
            <p:nvPr/>
          </p:nvSpPr>
          <p:spPr>
            <a:xfrm>
              <a:off x="3591167" y="1342975"/>
              <a:ext cx="899946" cy="4363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00" lIns="5700" spcFirstLastPara="1" rIns="5700" wrap="square" tIns="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distributed resource management</a:t>
              </a:r>
              <a:endPara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40" name="Google Shape;240;p2"/>
            <p:cNvSpPr/>
            <p:nvPr/>
          </p:nvSpPr>
          <p:spPr>
            <a:xfrm rot="-2142401">
              <a:off x="3163824" y="2215727"/>
              <a:ext cx="456691" cy="23598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9ECB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"/>
            <p:cNvSpPr txBox="1"/>
            <p:nvPr/>
          </p:nvSpPr>
          <p:spPr>
            <a:xfrm rot="-2142401">
              <a:off x="3380752" y="2216109"/>
              <a:ext cx="22834" cy="228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5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3577590" y="1862481"/>
              <a:ext cx="927100" cy="46355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7B884"/>
                </a:gs>
                <a:gs pos="50000">
                  <a:srgbClr val="4AB471"/>
                </a:gs>
                <a:gs pos="100000">
                  <a:srgbClr val="3DA36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"/>
            <p:cNvSpPr txBox="1"/>
            <p:nvPr/>
          </p:nvSpPr>
          <p:spPr>
            <a:xfrm>
              <a:off x="3591167" y="1876058"/>
              <a:ext cx="899946" cy="4363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00" lIns="5700" spcFirstLastPara="1" rIns="5700" wrap="square" tIns="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low-cost</a:t>
              </a:r>
              <a:endPara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44" name="Google Shape;244;p2"/>
            <p:cNvSpPr/>
            <p:nvPr/>
          </p:nvSpPr>
          <p:spPr>
            <a:xfrm rot="2142401">
              <a:off x="3163824" y="2482268"/>
              <a:ext cx="456691" cy="23598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9ECB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"/>
            <p:cNvSpPr txBox="1"/>
            <p:nvPr/>
          </p:nvSpPr>
          <p:spPr>
            <a:xfrm rot="2142401">
              <a:off x="3380752" y="2482650"/>
              <a:ext cx="22834" cy="228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5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3577590" y="2395563"/>
              <a:ext cx="927100" cy="46355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7B884"/>
                </a:gs>
                <a:gs pos="50000">
                  <a:srgbClr val="4AB471"/>
                </a:gs>
                <a:gs pos="100000">
                  <a:srgbClr val="3DA36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"/>
            <p:cNvSpPr txBox="1"/>
            <p:nvPr/>
          </p:nvSpPr>
          <p:spPr>
            <a:xfrm>
              <a:off x="3591167" y="2409140"/>
              <a:ext cx="899946" cy="4363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00" lIns="5700" spcFirstLastPara="1" rIns="5700" wrap="square" tIns="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easy host attachment</a:t>
              </a:r>
              <a:endPara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48" name="Google Shape;248;p2"/>
            <p:cNvSpPr/>
            <p:nvPr/>
          </p:nvSpPr>
          <p:spPr>
            <a:xfrm rot="3907178">
              <a:off x="2951454" y="2748810"/>
              <a:ext cx="881431" cy="23598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9ECB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"/>
            <p:cNvSpPr txBox="1"/>
            <p:nvPr/>
          </p:nvSpPr>
          <p:spPr>
            <a:xfrm rot="3907178">
              <a:off x="3370134" y="2738573"/>
              <a:ext cx="44071" cy="440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5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3577590" y="2928646"/>
              <a:ext cx="927100" cy="46355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7B884"/>
                </a:gs>
                <a:gs pos="50000">
                  <a:srgbClr val="4AB471"/>
                </a:gs>
                <a:gs pos="100000">
                  <a:srgbClr val="3DA36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"/>
            <p:cNvSpPr txBox="1"/>
            <p:nvPr/>
          </p:nvSpPr>
          <p:spPr>
            <a:xfrm>
              <a:off x="3591167" y="2942223"/>
              <a:ext cx="899946" cy="4363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00" lIns="5700" spcFirstLastPara="1" rIns="5700" wrap="square" tIns="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Accountability</a:t>
              </a:r>
              <a:endPara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0"/>
          <p:cNvSpPr/>
          <p:nvPr/>
        </p:nvSpPr>
        <p:spPr>
          <a:xfrm>
            <a:off x="6681822" y="2184211"/>
            <a:ext cx="4426857" cy="4425584"/>
          </a:xfrm>
          <a:prstGeom prst="cloud">
            <a:avLst/>
          </a:prstGeom>
          <a:solidFill>
            <a:srgbClr val="3A8099">
              <a:alpha val="80000"/>
            </a:srgbClr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58" name="Google Shape;458;p20"/>
          <p:cNvSpPr/>
          <p:nvPr/>
        </p:nvSpPr>
        <p:spPr>
          <a:xfrm>
            <a:off x="8451310" y="4976019"/>
            <a:ext cx="900000" cy="900000"/>
          </a:xfrm>
          <a:prstGeom prst="donut">
            <a:avLst>
              <a:gd fmla="val 11016" name="adj"/>
            </a:avLst>
          </a:prstGeom>
          <a:solidFill>
            <a:srgbClr val="EF7343"/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endParaRPr b="1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59" name="Google Shape;459;p20"/>
          <p:cNvSpPr/>
          <p:nvPr/>
        </p:nvSpPr>
        <p:spPr>
          <a:xfrm>
            <a:off x="8445251" y="2537459"/>
            <a:ext cx="900000" cy="900000"/>
          </a:xfrm>
          <a:prstGeom prst="donut">
            <a:avLst>
              <a:gd fmla="val 11016" name="adj"/>
            </a:avLst>
          </a:prstGeom>
          <a:solidFill>
            <a:srgbClr val="7B08B2"/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endParaRPr b="1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0" name="Google Shape;460;p20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461" name="Google Shape;461;p20"/>
          <p:cNvSpPr txBox="1"/>
          <p:nvPr>
            <p:ph idx="1" type="body"/>
          </p:nvPr>
        </p:nvSpPr>
        <p:spPr>
          <a:xfrm>
            <a:off x="680321" y="2336873"/>
            <a:ext cx="5415679" cy="4272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Achieve extensibility 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Pre AS era single L3 protocol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L3 was not heterogeneous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/>
              <a:t>Example: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/>
              <a:t>Single AS; Source: A; Dest.: H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/>
              <a:t>L2:    ;  ; L3:       ,      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/>
              <a:t>No path between A to H due to protocol mismatch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AS era L3 heterogeneity opportunity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/>
              <a:t>Use case IPv4 to IPv6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/>
              <a:t>AS presented opportunity to achieve L3 extensibility</a:t>
            </a:r>
            <a:endParaRPr/>
          </a:p>
          <a:p>
            <a:pPr indent="-1143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62" name="Google Shape;462;p20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3" name="Google Shape;463;p20"/>
          <p:cNvSpPr/>
          <p:nvPr/>
        </p:nvSpPr>
        <p:spPr>
          <a:xfrm>
            <a:off x="7425008" y="2627459"/>
            <a:ext cx="720000" cy="720000"/>
          </a:xfrm>
          <a:prstGeom prst="donut">
            <a:avLst>
              <a:gd fmla="val 50000" name="adj"/>
            </a:avLst>
          </a:prstGeom>
          <a:solidFill>
            <a:srgbClr val="388356"/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</a:t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4" name="Google Shape;464;p20"/>
          <p:cNvSpPr/>
          <p:nvPr/>
        </p:nvSpPr>
        <p:spPr>
          <a:xfrm>
            <a:off x="8535251" y="2635910"/>
            <a:ext cx="720000" cy="720000"/>
          </a:xfrm>
          <a:prstGeom prst="donut">
            <a:avLst>
              <a:gd fmla="val 50000" name="adj"/>
            </a:avLst>
          </a:prstGeom>
          <a:solidFill>
            <a:srgbClr val="388356"/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</a:t>
            </a:r>
            <a:endParaRPr/>
          </a:p>
        </p:txBody>
      </p:sp>
      <p:grpSp>
        <p:nvGrpSpPr>
          <p:cNvPr id="465" name="Google Shape;465;p20"/>
          <p:cNvGrpSpPr/>
          <p:nvPr/>
        </p:nvGrpSpPr>
        <p:grpSpPr>
          <a:xfrm>
            <a:off x="9555494" y="2545910"/>
            <a:ext cx="900000" cy="900000"/>
            <a:chOff x="3947885" y="5675085"/>
            <a:chExt cx="900000" cy="900000"/>
          </a:xfrm>
        </p:grpSpPr>
        <p:sp>
          <p:nvSpPr>
            <p:cNvPr id="466" name="Google Shape;466;p20"/>
            <p:cNvSpPr/>
            <p:nvPr/>
          </p:nvSpPr>
          <p:spPr>
            <a:xfrm>
              <a:off x="3947885" y="5675085"/>
              <a:ext cx="900000" cy="900000"/>
            </a:xfrm>
            <a:prstGeom prst="donut">
              <a:avLst>
                <a:gd fmla="val 11016" name="adj"/>
              </a:avLst>
            </a:prstGeom>
            <a:solidFill>
              <a:srgbClr val="7B08B2"/>
            </a:solidFill>
            <a:ln cap="flat" cmpd="sng" w="12700">
              <a:solidFill>
                <a:srgbClr val="AF6C0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</a:t>
              </a:r>
              <a:endPara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67" name="Google Shape;467;p20"/>
            <p:cNvSpPr/>
            <p:nvPr/>
          </p:nvSpPr>
          <p:spPr>
            <a:xfrm>
              <a:off x="4037885" y="5759355"/>
              <a:ext cx="720000" cy="720000"/>
            </a:xfrm>
            <a:prstGeom prst="donut">
              <a:avLst>
                <a:gd fmla="val 50000" name="adj"/>
              </a:avLst>
            </a:prstGeom>
            <a:solidFill>
              <a:srgbClr val="388356"/>
            </a:solidFill>
            <a:ln cap="flat" cmpd="sng" w="12700">
              <a:solidFill>
                <a:srgbClr val="AF6C0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E</a:t>
              </a:r>
              <a:endParaRPr/>
            </a:p>
          </p:txBody>
        </p:sp>
      </p:grpSp>
      <p:grpSp>
        <p:nvGrpSpPr>
          <p:cNvPr id="468" name="Google Shape;468;p20"/>
          <p:cNvGrpSpPr/>
          <p:nvPr/>
        </p:nvGrpSpPr>
        <p:grpSpPr>
          <a:xfrm>
            <a:off x="7335008" y="4981749"/>
            <a:ext cx="900000" cy="900000"/>
            <a:chOff x="3947885" y="5675085"/>
            <a:chExt cx="900000" cy="900000"/>
          </a:xfrm>
        </p:grpSpPr>
        <p:sp>
          <p:nvSpPr>
            <p:cNvPr id="469" name="Google Shape;469;p20"/>
            <p:cNvSpPr/>
            <p:nvPr/>
          </p:nvSpPr>
          <p:spPr>
            <a:xfrm>
              <a:off x="3947885" y="5675085"/>
              <a:ext cx="900000" cy="900000"/>
            </a:xfrm>
            <a:prstGeom prst="donut">
              <a:avLst>
                <a:gd fmla="val 11016" name="adj"/>
              </a:avLst>
            </a:prstGeom>
            <a:solidFill>
              <a:srgbClr val="EF7343"/>
            </a:solidFill>
            <a:ln cap="flat" cmpd="sng" w="12700">
              <a:solidFill>
                <a:srgbClr val="AF6C0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70" name="Google Shape;470;p20"/>
            <p:cNvSpPr/>
            <p:nvPr/>
          </p:nvSpPr>
          <p:spPr>
            <a:xfrm>
              <a:off x="4037885" y="5759355"/>
              <a:ext cx="720000" cy="720000"/>
            </a:xfrm>
            <a:prstGeom prst="donut">
              <a:avLst>
                <a:gd fmla="val 50000" name="adj"/>
              </a:avLst>
            </a:prstGeom>
            <a:solidFill>
              <a:srgbClr val="388356"/>
            </a:solidFill>
            <a:ln cap="flat" cmpd="sng" w="12700">
              <a:solidFill>
                <a:srgbClr val="AF6C0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</a:t>
              </a:r>
              <a:endParaRPr/>
            </a:p>
          </p:txBody>
        </p:sp>
      </p:grpSp>
      <p:sp>
        <p:nvSpPr>
          <p:cNvPr id="471" name="Google Shape;471;p20"/>
          <p:cNvSpPr/>
          <p:nvPr/>
        </p:nvSpPr>
        <p:spPr>
          <a:xfrm>
            <a:off x="8535251" y="5074470"/>
            <a:ext cx="720000" cy="720000"/>
          </a:xfrm>
          <a:prstGeom prst="donut">
            <a:avLst>
              <a:gd fmla="val 50000" name="adj"/>
            </a:avLst>
          </a:prstGeom>
          <a:solidFill>
            <a:srgbClr val="388356"/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</a:t>
            </a:r>
            <a:endParaRPr b="1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2" name="Google Shape;472;p20"/>
          <p:cNvSpPr/>
          <p:nvPr/>
        </p:nvSpPr>
        <p:spPr>
          <a:xfrm>
            <a:off x="9645494" y="5068740"/>
            <a:ext cx="720000" cy="720000"/>
          </a:xfrm>
          <a:prstGeom prst="donut">
            <a:avLst>
              <a:gd fmla="val 50000" name="adj"/>
            </a:avLst>
          </a:prstGeom>
          <a:solidFill>
            <a:srgbClr val="388356"/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</a:t>
            </a:r>
            <a:endParaRPr b="1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73" name="Google Shape;473;p20"/>
          <p:cNvGrpSpPr/>
          <p:nvPr/>
        </p:nvGrpSpPr>
        <p:grpSpPr>
          <a:xfrm>
            <a:off x="7335008" y="3767253"/>
            <a:ext cx="900000" cy="900000"/>
            <a:chOff x="3947885" y="5675085"/>
            <a:chExt cx="900000" cy="900000"/>
          </a:xfrm>
        </p:grpSpPr>
        <p:sp>
          <p:nvSpPr>
            <p:cNvPr id="474" name="Google Shape;474;p20"/>
            <p:cNvSpPr/>
            <p:nvPr/>
          </p:nvSpPr>
          <p:spPr>
            <a:xfrm>
              <a:off x="3947885" y="5675085"/>
              <a:ext cx="900000" cy="900000"/>
            </a:xfrm>
            <a:prstGeom prst="donut">
              <a:avLst>
                <a:gd fmla="val 11016" name="adj"/>
              </a:avLst>
            </a:prstGeom>
            <a:solidFill>
              <a:srgbClr val="7B08B2"/>
            </a:solidFill>
            <a:ln cap="flat" cmpd="sng" w="12700">
              <a:solidFill>
                <a:srgbClr val="AF6C0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75" name="Google Shape;475;p20"/>
            <p:cNvSpPr/>
            <p:nvPr/>
          </p:nvSpPr>
          <p:spPr>
            <a:xfrm>
              <a:off x="4037885" y="5759355"/>
              <a:ext cx="720000" cy="720000"/>
            </a:xfrm>
            <a:prstGeom prst="donut">
              <a:avLst>
                <a:gd fmla="val 50000" name="adj"/>
              </a:avLst>
            </a:prstGeom>
            <a:solidFill>
              <a:srgbClr val="388356"/>
            </a:solidFill>
            <a:ln cap="flat" cmpd="sng" w="12700">
              <a:solidFill>
                <a:srgbClr val="AF6C0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H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476" name="Google Shape;476;p20"/>
          <p:cNvSpPr/>
          <p:nvPr/>
        </p:nvSpPr>
        <p:spPr>
          <a:xfrm>
            <a:off x="8535251" y="3859974"/>
            <a:ext cx="720000" cy="720000"/>
          </a:xfrm>
          <a:prstGeom prst="donut">
            <a:avLst>
              <a:gd fmla="val 50000" name="adj"/>
            </a:avLst>
          </a:prstGeom>
          <a:solidFill>
            <a:srgbClr val="388356"/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</a:t>
            </a:r>
            <a:endParaRPr b="1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77" name="Google Shape;477;p20"/>
          <p:cNvGrpSpPr/>
          <p:nvPr/>
        </p:nvGrpSpPr>
        <p:grpSpPr>
          <a:xfrm>
            <a:off x="9555494" y="3769974"/>
            <a:ext cx="900000" cy="900000"/>
            <a:chOff x="3947885" y="5675085"/>
            <a:chExt cx="900000" cy="900000"/>
          </a:xfrm>
        </p:grpSpPr>
        <p:sp>
          <p:nvSpPr>
            <p:cNvPr id="478" name="Google Shape;478;p20"/>
            <p:cNvSpPr/>
            <p:nvPr/>
          </p:nvSpPr>
          <p:spPr>
            <a:xfrm>
              <a:off x="3947885" y="5675085"/>
              <a:ext cx="900000" cy="900000"/>
            </a:xfrm>
            <a:prstGeom prst="donut">
              <a:avLst>
                <a:gd fmla="val 11016" name="adj"/>
              </a:avLst>
            </a:prstGeom>
            <a:solidFill>
              <a:srgbClr val="EF7343"/>
            </a:solidFill>
            <a:ln cap="flat" cmpd="sng" w="12700">
              <a:solidFill>
                <a:srgbClr val="AF6C0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</a:t>
              </a:r>
              <a:endPara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79" name="Google Shape;479;p20"/>
            <p:cNvSpPr/>
            <p:nvPr/>
          </p:nvSpPr>
          <p:spPr>
            <a:xfrm>
              <a:off x="4037885" y="5759355"/>
              <a:ext cx="720000" cy="720000"/>
            </a:xfrm>
            <a:prstGeom prst="donut">
              <a:avLst>
                <a:gd fmla="val 50000" name="adj"/>
              </a:avLst>
            </a:prstGeom>
            <a:solidFill>
              <a:srgbClr val="388356"/>
            </a:solidFill>
            <a:ln cap="flat" cmpd="sng" w="12700">
              <a:solidFill>
                <a:srgbClr val="AF6C0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</a:t>
              </a:r>
              <a:endParaRPr/>
            </a:p>
          </p:txBody>
        </p:sp>
      </p:grpSp>
      <p:cxnSp>
        <p:nvCxnSpPr>
          <p:cNvPr id="480" name="Google Shape;480;p20"/>
          <p:cNvCxnSpPr>
            <a:stCxn id="463" idx="6"/>
            <a:endCxn id="464" idx="2"/>
          </p:cNvCxnSpPr>
          <p:nvPr/>
        </p:nvCxnSpPr>
        <p:spPr>
          <a:xfrm>
            <a:off x="8145008" y="2987459"/>
            <a:ext cx="390300" cy="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1" name="Google Shape;481;p20"/>
          <p:cNvCxnSpPr>
            <a:stCxn id="464" idx="4"/>
            <a:endCxn id="476" idx="0"/>
          </p:cNvCxnSpPr>
          <p:nvPr/>
        </p:nvCxnSpPr>
        <p:spPr>
          <a:xfrm>
            <a:off x="8895251" y="3355910"/>
            <a:ext cx="0" cy="50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2" name="Google Shape;482;p20"/>
          <p:cNvCxnSpPr>
            <a:stCxn id="479" idx="4"/>
            <a:endCxn id="472" idx="0"/>
          </p:cNvCxnSpPr>
          <p:nvPr/>
        </p:nvCxnSpPr>
        <p:spPr>
          <a:xfrm>
            <a:off x="10005494" y="4574244"/>
            <a:ext cx="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3" name="Google Shape;483;p20"/>
          <p:cNvCxnSpPr>
            <a:stCxn id="476" idx="4"/>
            <a:endCxn id="471" idx="0"/>
          </p:cNvCxnSpPr>
          <p:nvPr/>
        </p:nvCxnSpPr>
        <p:spPr>
          <a:xfrm>
            <a:off x="8895251" y="4579974"/>
            <a:ext cx="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4" name="Google Shape;484;p20"/>
          <p:cNvCxnSpPr>
            <a:stCxn id="471" idx="6"/>
            <a:endCxn id="472" idx="2"/>
          </p:cNvCxnSpPr>
          <p:nvPr/>
        </p:nvCxnSpPr>
        <p:spPr>
          <a:xfrm flipH="1" rot="10800000">
            <a:off x="9255251" y="5428770"/>
            <a:ext cx="3903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5" name="Google Shape;485;p20"/>
          <p:cNvCxnSpPr>
            <a:stCxn id="470" idx="6"/>
            <a:endCxn id="471" idx="2"/>
          </p:cNvCxnSpPr>
          <p:nvPr/>
        </p:nvCxnSpPr>
        <p:spPr>
          <a:xfrm>
            <a:off x="8145008" y="5426019"/>
            <a:ext cx="390300" cy="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6" name="Google Shape;486;p20"/>
          <p:cNvCxnSpPr>
            <a:stCxn id="464" idx="6"/>
            <a:endCxn id="467" idx="2"/>
          </p:cNvCxnSpPr>
          <p:nvPr/>
        </p:nvCxnSpPr>
        <p:spPr>
          <a:xfrm flipH="1" rot="10800000">
            <a:off x="9255251" y="2990210"/>
            <a:ext cx="3903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7" name="Google Shape;487;p20"/>
          <p:cNvCxnSpPr>
            <a:stCxn id="463" idx="4"/>
            <a:endCxn id="475" idx="0"/>
          </p:cNvCxnSpPr>
          <p:nvPr/>
        </p:nvCxnSpPr>
        <p:spPr>
          <a:xfrm>
            <a:off x="7785008" y="3347459"/>
            <a:ext cx="0" cy="50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88" name="Google Shape;488;p20"/>
          <p:cNvGrpSpPr/>
          <p:nvPr/>
        </p:nvGrpSpPr>
        <p:grpSpPr>
          <a:xfrm>
            <a:off x="2322286" y="4040205"/>
            <a:ext cx="1813013" cy="326732"/>
            <a:chOff x="3388160" y="3671523"/>
            <a:chExt cx="1806682" cy="368889"/>
          </a:xfrm>
        </p:grpSpPr>
        <p:sp>
          <p:nvSpPr>
            <p:cNvPr id="489" name="Google Shape;489;p20"/>
            <p:cNvSpPr/>
            <p:nvPr/>
          </p:nvSpPr>
          <p:spPr>
            <a:xfrm>
              <a:off x="3388160" y="3679536"/>
              <a:ext cx="360000" cy="360876"/>
            </a:xfrm>
            <a:prstGeom prst="donut">
              <a:avLst>
                <a:gd fmla="val 50000" name="adj"/>
              </a:avLst>
            </a:prstGeom>
            <a:solidFill>
              <a:srgbClr val="388356"/>
            </a:solidFill>
            <a:ln cap="flat" cmpd="sng" w="12700">
              <a:solidFill>
                <a:srgbClr val="AF6C0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I</a:t>
              </a:r>
              <a:endPara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90" name="Google Shape;490;p20"/>
            <p:cNvSpPr/>
            <p:nvPr/>
          </p:nvSpPr>
          <p:spPr>
            <a:xfrm>
              <a:off x="4333982" y="3671523"/>
              <a:ext cx="360000" cy="360000"/>
            </a:xfrm>
            <a:prstGeom prst="donut">
              <a:avLst>
                <a:gd fmla="val 11016" name="adj"/>
              </a:avLst>
            </a:prstGeom>
            <a:solidFill>
              <a:srgbClr val="EF7343"/>
            </a:solidFill>
            <a:ln cap="flat" cmpd="sng" w="12700">
              <a:solidFill>
                <a:srgbClr val="AF6C0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</a:t>
              </a:r>
              <a:endPara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91" name="Google Shape;491;p20"/>
            <p:cNvSpPr/>
            <p:nvPr/>
          </p:nvSpPr>
          <p:spPr>
            <a:xfrm>
              <a:off x="4834842" y="3671523"/>
              <a:ext cx="360000" cy="360000"/>
            </a:xfrm>
            <a:prstGeom prst="donut">
              <a:avLst>
                <a:gd fmla="val 11016" name="adj"/>
              </a:avLst>
            </a:prstGeom>
            <a:solidFill>
              <a:srgbClr val="7B08B2"/>
            </a:solidFill>
            <a:ln cap="flat" cmpd="sng" w="12700">
              <a:solidFill>
                <a:srgbClr val="AF6C0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H</a:t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1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497" name="Google Shape;497;p21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0"/>
              <a:buChar char="•"/>
            </a:pPr>
            <a:r>
              <a:rPr lang="en-US" sz="2220"/>
              <a:t>Achieve extensibility : 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50"/>
              <a:buChar char="•"/>
            </a:pPr>
            <a:r>
              <a:rPr lang="en-US" sz="1850"/>
              <a:t>Pre AS era single L3 protocol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50"/>
              <a:buChar char="•"/>
            </a:pPr>
            <a:r>
              <a:rPr lang="en-US" sz="1850"/>
              <a:t>AS era L3 heterogeneity opportunity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20"/>
              <a:buChar char="•"/>
            </a:pPr>
            <a:r>
              <a:rPr lang="en-US" sz="2220"/>
              <a:t>What should have done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50"/>
              <a:buChar char="•"/>
            </a:pPr>
            <a:r>
              <a:rPr lang="en-US" sz="1850"/>
              <a:t>Managing internal and external heterogeneity independently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50"/>
              <a:buChar char="•"/>
            </a:pPr>
            <a:r>
              <a:rPr lang="en-US" sz="1850"/>
              <a:t>Make inter-domain connectivity an intrinsic overlay on intra-domain connectivity</a:t>
            </a:r>
            <a:endParaRPr sz="1850"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50"/>
              <a:buChar char="•"/>
            </a:pPr>
            <a:r>
              <a:rPr lang="en-US" sz="1850"/>
              <a:t>Requires making a clean architectural distinction between inter-domain and intra-domain data planes</a:t>
            </a:r>
            <a:endParaRPr sz="185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20"/>
              <a:buChar char="•"/>
            </a:pPr>
            <a:r>
              <a:rPr lang="en-US" sz="2220"/>
              <a:t>What happened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50"/>
              <a:buChar char="•"/>
            </a:pPr>
            <a:r>
              <a:rPr lang="en-US" sz="1850"/>
              <a:t>Inter-domain connections used same L3 data plane in intra-domain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50"/>
              <a:buChar char="•"/>
            </a:pPr>
            <a:r>
              <a:rPr lang="en-US" sz="1850"/>
              <a:t>A new inter-domain control plane was added</a:t>
            </a:r>
            <a:endParaRPr/>
          </a:p>
        </p:txBody>
      </p:sp>
      <p:sp>
        <p:nvSpPr>
          <p:cNvPr id="498" name="Google Shape;498;p21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2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Solutions: Design decisions</a:t>
            </a:r>
            <a:endParaRPr/>
          </a:p>
        </p:txBody>
      </p:sp>
      <p:sp>
        <p:nvSpPr>
          <p:cNvPr id="504" name="Google Shape;504;p22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40"/>
              <a:buChar char="•"/>
            </a:pPr>
            <a:r>
              <a:rPr lang="en-US" sz="2040"/>
              <a:t>Distinct data plane for intra-domain (L3) and inter-domain (L3.5)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</a:pPr>
            <a:r>
              <a:rPr lang="en-US" sz="1700"/>
              <a:t>L3.5 is an overlay on top of L3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</a:pPr>
            <a:r>
              <a:rPr lang="en-US" sz="1700"/>
              <a:t>Domains can avoid narrow waist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40"/>
              <a:buChar char="•"/>
            </a:pPr>
            <a:r>
              <a:rPr lang="en-US" sz="2040"/>
              <a:t>L3.5 are initially deployed in domain edges and hosts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</a:pPr>
            <a:r>
              <a:rPr lang="en-US" sz="1700"/>
              <a:t>Limits the scope of new L3.5 design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</a:pPr>
            <a:r>
              <a:rPr lang="en-US" sz="1700"/>
              <a:t>Network edge is easy to change (refer assumptions) than core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</a:pPr>
            <a:r>
              <a:rPr lang="en-US" sz="1700"/>
              <a:t>Deploy “Trotsky-Processors” (TP) at all IXPs of a domain to enable L3.5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40"/>
              <a:buChar char="•"/>
            </a:pPr>
            <a:r>
              <a:rPr lang="en-US" sz="2040"/>
              <a:t>How to limit L3.5 inside edge only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</a:pPr>
            <a:r>
              <a:rPr lang="en-US" sz="1700"/>
              <a:t>L3.5 “logical pipes”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40"/>
              <a:buChar char="•"/>
            </a:pPr>
            <a:r>
              <a:rPr lang="en-US" sz="2040"/>
              <a:t>Important concern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</a:pPr>
            <a:r>
              <a:rPr lang="en-US" sz="1700"/>
              <a:t>Putting functionality only at the edge gives adequate performance for content-oriented architectures (which rely on caching). This has been studied in [1] where it was shown that supporting ICN designs only at the edge provided a very high fraction of the performance benefit.</a:t>
            </a:r>
            <a:endParaRPr/>
          </a:p>
        </p:txBody>
      </p:sp>
      <p:sp>
        <p:nvSpPr>
          <p:cNvPr id="505" name="Google Shape;505;p22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6" name="Google Shape;506;p22"/>
          <p:cNvSpPr txBox="1"/>
          <p:nvPr/>
        </p:nvSpPr>
        <p:spPr>
          <a:xfrm>
            <a:off x="680321" y="6342743"/>
            <a:ext cx="1120328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[1] S. K Fayazbakhsh, Y Lin, A Tootoonchian, A Ghodsi, T Koponen, B Maggs, K.C. Ng, V Sekar, and S Shenker. “</a:t>
            </a:r>
            <a:r>
              <a:rPr b="1" i="0" lang="en-US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Less Pain, Most of the Gain: Incrementally Deployable ICN”</a:t>
            </a:r>
            <a:r>
              <a:rPr b="0" i="0" lang="en-US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In Proceedings of the ACM SIGCOMM 2013, 147–158.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3"/>
          <p:cNvSpPr/>
          <p:nvPr/>
        </p:nvSpPr>
        <p:spPr>
          <a:xfrm>
            <a:off x="5927662" y="2163571"/>
            <a:ext cx="4660159" cy="4515645"/>
          </a:xfrm>
          <a:prstGeom prst="cloud">
            <a:avLst/>
          </a:prstGeom>
          <a:solidFill>
            <a:srgbClr val="3A8099">
              <a:alpha val="80000"/>
            </a:srgbClr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12" name="Google Shape;512;p23"/>
          <p:cNvSpPr/>
          <p:nvPr/>
        </p:nvSpPr>
        <p:spPr>
          <a:xfrm>
            <a:off x="1025022" y="1844016"/>
            <a:ext cx="4753052" cy="4835200"/>
          </a:xfrm>
          <a:prstGeom prst="cloud">
            <a:avLst/>
          </a:prstGeom>
          <a:solidFill>
            <a:srgbClr val="FCB19C">
              <a:alpha val="80000"/>
            </a:srgbClr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13" name="Google Shape;513;p23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514" name="Google Shape;514;p23"/>
          <p:cNvSpPr txBox="1"/>
          <p:nvPr>
            <p:ph idx="1" type="body"/>
          </p:nvPr>
        </p:nvSpPr>
        <p:spPr>
          <a:xfrm>
            <a:off x="680321" y="2393701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 </a:t>
            </a:r>
            <a:endParaRPr/>
          </a:p>
        </p:txBody>
      </p:sp>
      <p:sp>
        <p:nvSpPr>
          <p:cNvPr id="515" name="Google Shape;515;p23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6" name="Google Shape;516;p23"/>
          <p:cNvSpPr/>
          <p:nvPr/>
        </p:nvSpPr>
        <p:spPr>
          <a:xfrm>
            <a:off x="6080476" y="3702647"/>
            <a:ext cx="900000" cy="900000"/>
          </a:xfrm>
          <a:prstGeom prst="donut">
            <a:avLst>
              <a:gd fmla="val 11016" name="adj"/>
            </a:avLst>
          </a:prstGeom>
          <a:solidFill>
            <a:srgbClr val="7B08B2"/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517" name="Google Shape;517;p23"/>
          <p:cNvGrpSpPr/>
          <p:nvPr/>
        </p:nvGrpSpPr>
        <p:grpSpPr>
          <a:xfrm>
            <a:off x="8143583" y="2375681"/>
            <a:ext cx="900000" cy="900000"/>
            <a:chOff x="3947885" y="5675085"/>
            <a:chExt cx="900000" cy="900000"/>
          </a:xfrm>
        </p:grpSpPr>
        <p:sp>
          <p:nvSpPr>
            <p:cNvPr id="518" name="Google Shape;518;p23"/>
            <p:cNvSpPr/>
            <p:nvPr/>
          </p:nvSpPr>
          <p:spPr>
            <a:xfrm>
              <a:off x="3947885" y="5675085"/>
              <a:ext cx="900000" cy="900000"/>
            </a:xfrm>
            <a:prstGeom prst="donut">
              <a:avLst>
                <a:gd fmla="val 11016" name="adj"/>
              </a:avLst>
            </a:prstGeom>
            <a:solidFill>
              <a:srgbClr val="7B08B2"/>
            </a:solidFill>
            <a:ln cap="flat" cmpd="sng" w="12700">
              <a:solidFill>
                <a:srgbClr val="AF6C0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</a:t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19" name="Google Shape;519;p23"/>
            <p:cNvSpPr/>
            <p:nvPr/>
          </p:nvSpPr>
          <p:spPr>
            <a:xfrm>
              <a:off x="4037885" y="5759355"/>
              <a:ext cx="720000" cy="720000"/>
            </a:xfrm>
            <a:prstGeom prst="donut">
              <a:avLst>
                <a:gd fmla="val 50000" name="adj"/>
              </a:avLst>
            </a:prstGeom>
            <a:solidFill>
              <a:schemeClr val="accent4"/>
            </a:solidFill>
            <a:ln cap="flat" cmpd="sng" w="12700">
              <a:solidFill>
                <a:srgbClr val="AF6C0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TP1</a:t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520" name="Google Shape;520;p23"/>
          <p:cNvGrpSpPr/>
          <p:nvPr/>
        </p:nvGrpSpPr>
        <p:grpSpPr>
          <a:xfrm>
            <a:off x="8750797" y="4940459"/>
            <a:ext cx="900000" cy="900000"/>
            <a:chOff x="3947885" y="5675085"/>
            <a:chExt cx="900000" cy="900000"/>
          </a:xfrm>
        </p:grpSpPr>
        <p:sp>
          <p:nvSpPr>
            <p:cNvPr id="521" name="Google Shape;521;p23"/>
            <p:cNvSpPr/>
            <p:nvPr/>
          </p:nvSpPr>
          <p:spPr>
            <a:xfrm>
              <a:off x="3947885" y="5675085"/>
              <a:ext cx="900000" cy="900000"/>
            </a:xfrm>
            <a:prstGeom prst="donut">
              <a:avLst>
                <a:gd fmla="val 11016" name="adj"/>
              </a:avLst>
            </a:prstGeom>
            <a:solidFill>
              <a:srgbClr val="7B08B2"/>
            </a:solidFill>
            <a:ln cap="flat" cmpd="sng" w="12700">
              <a:solidFill>
                <a:srgbClr val="AF6C0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</a:t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22" name="Google Shape;522;p23"/>
            <p:cNvSpPr/>
            <p:nvPr/>
          </p:nvSpPr>
          <p:spPr>
            <a:xfrm>
              <a:off x="4037885" y="5759355"/>
              <a:ext cx="720000" cy="720000"/>
            </a:xfrm>
            <a:prstGeom prst="donut">
              <a:avLst>
                <a:gd fmla="val 50000" name="adj"/>
              </a:avLst>
            </a:prstGeom>
            <a:solidFill>
              <a:schemeClr val="accent4"/>
            </a:solidFill>
            <a:ln cap="flat" cmpd="sng" w="12700">
              <a:solidFill>
                <a:srgbClr val="AF6C0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TP3</a:t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523" name="Google Shape;523;p23"/>
          <p:cNvGrpSpPr/>
          <p:nvPr/>
        </p:nvGrpSpPr>
        <p:grpSpPr>
          <a:xfrm>
            <a:off x="217961" y="2336873"/>
            <a:ext cx="720000" cy="445465"/>
            <a:chOff x="1488000" y="3829780"/>
            <a:chExt cx="720000" cy="445465"/>
          </a:xfrm>
        </p:grpSpPr>
        <p:sp>
          <p:nvSpPr>
            <p:cNvPr id="524" name="Google Shape;524;p23"/>
            <p:cNvSpPr/>
            <p:nvPr/>
          </p:nvSpPr>
          <p:spPr>
            <a:xfrm>
              <a:off x="1524000" y="3829780"/>
              <a:ext cx="648000" cy="3240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63500">
              <a:solidFill>
                <a:srgbClr val="0034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25" name="Google Shape;525;p23"/>
            <p:cNvSpPr/>
            <p:nvPr/>
          </p:nvSpPr>
          <p:spPr>
            <a:xfrm rot="10800000">
              <a:off x="1488000" y="4239245"/>
              <a:ext cx="720000" cy="36000"/>
            </a:xfrm>
            <a:prstGeom prst="trapezoid">
              <a:avLst>
                <a:gd fmla="val 25000" name="adj"/>
              </a:avLst>
            </a:prstGeom>
            <a:solidFill>
              <a:srgbClr val="FFFFFF"/>
            </a:solidFill>
            <a:ln cap="flat" cmpd="sng" w="63500">
              <a:solidFill>
                <a:srgbClr val="0034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526" name="Google Shape;526;p23"/>
          <p:cNvGrpSpPr/>
          <p:nvPr/>
        </p:nvGrpSpPr>
        <p:grpSpPr>
          <a:xfrm>
            <a:off x="9514364" y="6355217"/>
            <a:ext cx="720000" cy="445465"/>
            <a:chOff x="1488000" y="3829780"/>
            <a:chExt cx="720000" cy="445465"/>
          </a:xfrm>
        </p:grpSpPr>
        <p:sp>
          <p:nvSpPr>
            <p:cNvPr id="527" name="Google Shape;527;p23"/>
            <p:cNvSpPr/>
            <p:nvPr/>
          </p:nvSpPr>
          <p:spPr>
            <a:xfrm>
              <a:off x="1524000" y="3829780"/>
              <a:ext cx="648000" cy="3240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63500">
              <a:solidFill>
                <a:srgbClr val="0034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28" name="Google Shape;528;p23"/>
            <p:cNvSpPr/>
            <p:nvPr/>
          </p:nvSpPr>
          <p:spPr>
            <a:xfrm rot="10800000">
              <a:off x="1488000" y="4239245"/>
              <a:ext cx="720000" cy="36000"/>
            </a:xfrm>
            <a:prstGeom prst="trapezoid">
              <a:avLst>
                <a:gd fmla="val 25000" name="adj"/>
              </a:avLst>
            </a:prstGeom>
            <a:solidFill>
              <a:srgbClr val="FFFFFF"/>
            </a:solidFill>
            <a:ln cap="flat" cmpd="sng" w="63500">
              <a:solidFill>
                <a:srgbClr val="0034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aphicFrame>
        <p:nvGraphicFramePr>
          <p:cNvPr id="529" name="Google Shape;529;p23"/>
          <p:cNvGraphicFramePr/>
          <p:nvPr/>
        </p:nvGraphicFramePr>
        <p:xfrm>
          <a:off x="10507333" y="20680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{755BEC0B-6CA7-4A2F-9481-074E10B950CE}</a:tableStyleId>
              </a:tblPr>
              <a:tblGrid>
                <a:gridCol w="1247325"/>
                <a:gridCol w="356850"/>
              </a:tblGrid>
              <a:tr h="53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Protocol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3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L3.5:IPv8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73C09"/>
                    </a:solidFill>
                  </a:tcPr>
                </a:tc>
              </a:tr>
              <a:tr h="53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L3.5:NDN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262626"/>
                    </a:solidFill>
                  </a:tcPr>
                </a:tc>
              </a:tr>
              <a:tr h="53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L3:MPLS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7B08B2"/>
                    </a:solidFill>
                  </a:tcPr>
                </a:tc>
              </a:tr>
              <a:tr h="535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/>
                        <a:t>L3:IPv4+GRE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7A4A07"/>
                    </a:solidFill>
                  </a:tcPr>
                </a:tc>
              </a:tr>
              <a:tr h="53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L2:FDDI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388356"/>
                    </a:solidFill>
                  </a:tcPr>
                </a:tc>
              </a:tr>
              <a:tr h="53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L2:ETH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grpSp>
        <p:nvGrpSpPr>
          <p:cNvPr id="530" name="Google Shape;530;p23"/>
          <p:cNvGrpSpPr/>
          <p:nvPr/>
        </p:nvGrpSpPr>
        <p:grpSpPr>
          <a:xfrm>
            <a:off x="2959028" y="5538896"/>
            <a:ext cx="900000" cy="900000"/>
            <a:chOff x="3947885" y="5675085"/>
            <a:chExt cx="900000" cy="900000"/>
          </a:xfrm>
        </p:grpSpPr>
        <p:sp>
          <p:nvSpPr>
            <p:cNvPr id="531" name="Google Shape;531;p23"/>
            <p:cNvSpPr/>
            <p:nvPr/>
          </p:nvSpPr>
          <p:spPr>
            <a:xfrm>
              <a:off x="3947885" y="5675085"/>
              <a:ext cx="900000" cy="900000"/>
            </a:xfrm>
            <a:prstGeom prst="donut">
              <a:avLst>
                <a:gd fmla="val 11016" name="adj"/>
              </a:avLst>
            </a:prstGeom>
            <a:solidFill>
              <a:srgbClr val="7A4A07"/>
            </a:solidFill>
            <a:ln cap="flat" cmpd="sng" w="12700">
              <a:solidFill>
                <a:srgbClr val="AF6C0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</a:t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32" name="Google Shape;532;p23"/>
            <p:cNvSpPr/>
            <p:nvPr/>
          </p:nvSpPr>
          <p:spPr>
            <a:xfrm>
              <a:off x="4037885" y="5759355"/>
              <a:ext cx="720000" cy="720000"/>
            </a:xfrm>
            <a:prstGeom prst="donut">
              <a:avLst>
                <a:gd fmla="val 50000" name="adj"/>
              </a:avLst>
            </a:prstGeom>
            <a:solidFill>
              <a:schemeClr val="accent4"/>
            </a:solidFill>
            <a:ln cap="flat" cmpd="sng" w="12700">
              <a:solidFill>
                <a:srgbClr val="AF6C0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TP5</a:t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533" name="Google Shape;533;p23"/>
          <p:cNvGrpSpPr/>
          <p:nvPr/>
        </p:nvGrpSpPr>
        <p:grpSpPr>
          <a:xfrm>
            <a:off x="1746871" y="2645577"/>
            <a:ext cx="900000" cy="900000"/>
            <a:chOff x="3947885" y="5675085"/>
            <a:chExt cx="900000" cy="900000"/>
          </a:xfrm>
        </p:grpSpPr>
        <p:sp>
          <p:nvSpPr>
            <p:cNvPr id="534" name="Google Shape;534;p23"/>
            <p:cNvSpPr/>
            <p:nvPr/>
          </p:nvSpPr>
          <p:spPr>
            <a:xfrm>
              <a:off x="3947885" y="5675085"/>
              <a:ext cx="900000" cy="900000"/>
            </a:xfrm>
            <a:prstGeom prst="donut">
              <a:avLst>
                <a:gd fmla="val 11016" name="adj"/>
              </a:avLst>
            </a:prstGeom>
            <a:solidFill>
              <a:srgbClr val="B76F0B"/>
            </a:solidFill>
            <a:ln cap="flat" cmpd="sng" w="12700">
              <a:solidFill>
                <a:srgbClr val="7A4A0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</a:t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35" name="Google Shape;535;p23"/>
            <p:cNvSpPr/>
            <p:nvPr/>
          </p:nvSpPr>
          <p:spPr>
            <a:xfrm>
              <a:off x="4037885" y="5759355"/>
              <a:ext cx="720000" cy="720000"/>
            </a:xfrm>
            <a:prstGeom prst="donut">
              <a:avLst>
                <a:gd fmla="val 50000" name="adj"/>
              </a:avLst>
            </a:prstGeom>
            <a:solidFill>
              <a:schemeClr val="accent4"/>
            </a:solidFill>
            <a:ln cap="flat" cmpd="sng" w="12700">
              <a:solidFill>
                <a:srgbClr val="7A4A0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TP6</a:t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536" name="Google Shape;536;p23"/>
          <p:cNvGrpSpPr/>
          <p:nvPr/>
        </p:nvGrpSpPr>
        <p:grpSpPr>
          <a:xfrm>
            <a:off x="4095805" y="3788331"/>
            <a:ext cx="728623" cy="728174"/>
            <a:chOff x="5428468" y="2375680"/>
            <a:chExt cx="728623" cy="728174"/>
          </a:xfrm>
        </p:grpSpPr>
        <p:sp>
          <p:nvSpPr>
            <p:cNvPr id="537" name="Google Shape;537;p23"/>
            <p:cNvSpPr/>
            <p:nvPr/>
          </p:nvSpPr>
          <p:spPr>
            <a:xfrm>
              <a:off x="5437091" y="2375680"/>
              <a:ext cx="720000" cy="720000"/>
            </a:xfrm>
            <a:prstGeom prst="pie">
              <a:avLst>
                <a:gd fmla="val 16295496" name="adj1"/>
                <a:gd fmla="val 5554767" name="adj2"/>
              </a:avLst>
            </a:prstGeom>
            <a:solidFill>
              <a:srgbClr val="388356"/>
            </a:solidFill>
            <a:ln cap="flat" cmpd="sng" w="12700">
              <a:solidFill>
                <a:srgbClr val="AF6C0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38" name="Google Shape;538;p23"/>
            <p:cNvSpPr/>
            <p:nvPr/>
          </p:nvSpPr>
          <p:spPr>
            <a:xfrm rot="10800000">
              <a:off x="5428468" y="2383854"/>
              <a:ext cx="720000" cy="720000"/>
            </a:xfrm>
            <a:prstGeom prst="pie">
              <a:avLst>
                <a:gd fmla="val 16295496" name="adj1"/>
                <a:gd fmla="val 5554767" name="adj2"/>
              </a:avLst>
            </a:prstGeom>
            <a:solidFill>
              <a:schemeClr val="accent4"/>
            </a:solidFill>
            <a:ln cap="flat" cmpd="sng" w="12700">
              <a:solidFill>
                <a:srgbClr val="AF6C0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539" name="Google Shape;539;p23"/>
          <p:cNvGrpSpPr/>
          <p:nvPr/>
        </p:nvGrpSpPr>
        <p:grpSpPr>
          <a:xfrm>
            <a:off x="4026397" y="3717161"/>
            <a:ext cx="900000" cy="900000"/>
            <a:chOff x="3947885" y="5675085"/>
            <a:chExt cx="900000" cy="900000"/>
          </a:xfrm>
        </p:grpSpPr>
        <p:sp>
          <p:nvSpPr>
            <p:cNvPr id="540" name="Google Shape;540;p23"/>
            <p:cNvSpPr/>
            <p:nvPr/>
          </p:nvSpPr>
          <p:spPr>
            <a:xfrm>
              <a:off x="3947885" y="5675085"/>
              <a:ext cx="900000" cy="900000"/>
            </a:xfrm>
            <a:prstGeom prst="donut">
              <a:avLst>
                <a:gd fmla="val 11016" name="adj"/>
              </a:avLst>
            </a:prstGeom>
            <a:solidFill>
              <a:srgbClr val="7A4A07"/>
            </a:solidFill>
            <a:ln cap="flat" cmpd="sng" w="12700">
              <a:solidFill>
                <a:srgbClr val="AF6C0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41" name="Google Shape;541;p23"/>
            <p:cNvSpPr/>
            <p:nvPr/>
          </p:nvSpPr>
          <p:spPr>
            <a:xfrm>
              <a:off x="4037885" y="5759355"/>
              <a:ext cx="720000" cy="720000"/>
            </a:xfrm>
            <a:prstGeom prst="donut">
              <a:avLst>
                <a:gd fmla="val 50000" name="adj"/>
              </a:avLst>
            </a:prstGeom>
            <a:solidFill>
              <a:schemeClr val="accent4">
                <a:alpha val="0"/>
              </a:schemeClr>
            </a:solidFill>
            <a:ln cap="flat" cmpd="sng" w="12700">
              <a:solidFill>
                <a:srgbClr val="AF6C0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TP4</a:t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542" name="Google Shape;542;p23"/>
          <p:cNvSpPr/>
          <p:nvPr/>
        </p:nvSpPr>
        <p:spPr>
          <a:xfrm>
            <a:off x="6181210" y="3789782"/>
            <a:ext cx="720000" cy="720000"/>
          </a:xfrm>
          <a:prstGeom prst="pie">
            <a:avLst>
              <a:gd fmla="val 16295496" name="adj1"/>
              <a:gd fmla="val 5554767" name="adj2"/>
            </a:avLst>
          </a:prstGeom>
          <a:solidFill>
            <a:schemeClr val="accent4"/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43" name="Google Shape;543;p23"/>
          <p:cNvSpPr/>
          <p:nvPr/>
        </p:nvSpPr>
        <p:spPr>
          <a:xfrm rot="10800000">
            <a:off x="6188469" y="3811556"/>
            <a:ext cx="720000" cy="720000"/>
          </a:xfrm>
          <a:prstGeom prst="pie">
            <a:avLst>
              <a:gd fmla="val 16295496" name="adj1"/>
              <a:gd fmla="val 5554767" name="adj2"/>
            </a:avLst>
          </a:prstGeom>
          <a:solidFill>
            <a:srgbClr val="388356"/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44" name="Google Shape;544;p23"/>
          <p:cNvSpPr/>
          <p:nvPr/>
        </p:nvSpPr>
        <p:spPr>
          <a:xfrm>
            <a:off x="6167535" y="3810827"/>
            <a:ext cx="720000" cy="720000"/>
          </a:xfrm>
          <a:prstGeom prst="donut">
            <a:avLst>
              <a:gd fmla="val 50000" name="adj"/>
            </a:avLst>
          </a:prstGeom>
          <a:solidFill>
            <a:schemeClr val="accent4">
              <a:alpha val="0"/>
            </a:schemeClr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TP4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45" name="Google Shape;545;p23"/>
          <p:cNvSpPr/>
          <p:nvPr/>
        </p:nvSpPr>
        <p:spPr>
          <a:xfrm rot="-5400000">
            <a:off x="3846397" y="3560339"/>
            <a:ext cx="1260000" cy="1260000"/>
          </a:xfrm>
          <a:prstGeom prst="blockArc">
            <a:avLst>
              <a:gd fmla="val 10800000" name="adj1"/>
              <a:gd fmla="val 111927" name="adj2"/>
              <a:gd fmla="val 14614" name="adj3"/>
            </a:avLst>
          </a:prstGeom>
          <a:solidFill>
            <a:srgbClr val="F73C09"/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46" name="Google Shape;546;p23"/>
          <p:cNvSpPr/>
          <p:nvPr/>
        </p:nvSpPr>
        <p:spPr>
          <a:xfrm rot="5210290">
            <a:off x="3839142" y="3567597"/>
            <a:ext cx="1260000" cy="1260000"/>
          </a:xfrm>
          <a:prstGeom prst="blockArc">
            <a:avLst>
              <a:gd fmla="val 10800000" name="adj1"/>
              <a:gd fmla="val 111927" name="adj2"/>
              <a:gd fmla="val 14614" name="adj3"/>
            </a:avLst>
          </a:prstGeom>
          <a:solidFill>
            <a:srgbClr val="262626"/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47" name="Google Shape;547;p23"/>
          <p:cNvSpPr/>
          <p:nvPr/>
        </p:nvSpPr>
        <p:spPr>
          <a:xfrm rot="-5400000">
            <a:off x="1559027" y="2451063"/>
            <a:ext cx="1260000" cy="1260000"/>
          </a:xfrm>
          <a:prstGeom prst="blockArc">
            <a:avLst>
              <a:gd fmla="val 10800000" name="adj1"/>
              <a:gd fmla="val 10690198" name="adj2"/>
              <a:gd fmla="val 13929" name="adj3"/>
            </a:avLst>
          </a:prstGeom>
          <a:solidFill>
            <a:srgbClr val="F73C09"/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48" name="Google Shape;548;p23"/>
          <p:cNvSpPr/>
          <p:nvPr/>
        </p:nvSpPr>
        <p:spPr>
          <a:xfrm rot="-5400000">
            <a:off x="2771308" y="5363017"/>
            <a:ext cx="1260000" cy="1260000"/>
          </a:xfrm>
          <a:prstGeom prst="blockArc">
            <a:avLst>
              <a:gd fmla="val 10800000" name="adj1"/>
              <a:gd fmla="val 10690198" name="adj2"/>
              <a:gd fmla="val 13929" name="adj3"/>
            </a:avLst>
          </a:prstGeom>
          <a:solidFill>
            <a:srgbClr val="F73C09"/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49" name="Google Shape;549;p23"/>
          <p:cNvSpPr/>
          <p:nvPr/>
        </p:nvSpPr>
        <p:spPr>
          <a:xfrm rot="-5400000">
            <a:off x="7963583" y="2223123"/>
            <a:ext cx="1260000" cy="1260000"/>
          </a:xfrm>
          <a:prstGeom prst="blockArc">
            <a:avLst>
              <a:gd fmla="val 10800000" name="adj1"/>
              <a:gd fmla="val 10690198" name="adj2"/>
              <a:gd fmla="val 13929" name="adj3"/>
            </a:avLst>
          </a:prstGeom>
          <a:solidFill>
            <a:srgbClr val="262626"/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50" name="Google Shape;550;p23"/>
          <p:cNvSpPr/>
          <p:nvPr/>
        </p:nvSpPr>
        <p:spPr>
          <a:xfrm rot="-5400000">
            <a:off x="8570797" y="4751037"/>
            <a:ext cx="1260000" cy="1260000"/>
          </a:xfrm>
          <a:prstGeom prst="blockArc">
            <a:avLst>
              <a:gd fmla="val 10800000" name="adj1"/>
              <a:gd fmla="val 10690198" name="adj2"/>
              <a:gd fmla="val 13929" name="adj3"/>
            </a:avLst>
          </a:prstGeom>
          <a:solidFill>
            <a:srgbClr val="262626"/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51" name="Google Shape;551;p23"/>
          <p:cNvSpPr/>
          <p:nvPr/>
        </p:nvSpPr>
        <p:spPr>
          <a:xfrm rot="-5400000">
            <a:off x="5892457" y="3522647"/>
            <a:ext cx="1260000" cy="1260000"/>
          </a:xfrm>
          <a:prstGeom prst="blockArc">
            <a:avLst>
              <a:gd fmla="val 10800000" name="adj1"/>
              <a:gd fmla="val 10690198" name="adj2"/>
              <a:gd fmla="val 13929" name="adj3"/>
            </a:avLst>
          </a:prstGeom>
          <a:solidFill>
            <a:srgbClr val="262626"/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552" name="Google Shape;552;p23"/>
          <p:cNvCxnSpPr>
            <a:stCxn id="525" idx="0"/>
            <a:endCxn id="535" idx="2"/>
          </p:cNvCxnSpPr>
          <p:nvPr/>
        </p:nvCxnSpPr>
        <p:spPr>
          <a:xfrm flipH="1" rot="-5400000">
            <a:off x="1053611" y="2306688"/>
            <a:ext cx="307500" cy="1258800"/>
          </a:xfrm>
          <a:prstGeom prst="bentConnector2">
            <a:avLst/>
          </a:prstGeom>
          <a:noFill/>
          <a:ln cap="flat" cmpd="sng" w="15875">
            <a:solidFill>
              <a:schemeClr val="dk1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553" name="Google Shape;553;p23"/>
          <p:cNvCxnSpPr>
            <a:stCxn id="535" idx="6"/>
            <a:endCxn id="541" idx="1"/>
          </p:cNvCxnSpPr>
          <p:nvPr/>
        </p:nvCxnSpPr>
        <p:spPr>
          <a:xfrm>
            <a:off x="2556871" y="3089847"/>
            <a:ext cx="1665000" cy="8169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554" name="Google Shape;554;p23"/>
          <p:cNvCxnSpPr>
            <a:stCxn id="532" idx="2"/>
            <a:endCxn id="535" idx="4"/>
          </p:cNvCxnSpPr>
          <p:nvPr/>
        </p:nvCxnSpPr>
        <p:spPr>
          <a:xfrm rot="10800000">
            <a:off x="2196728" y="3449966"/>
            <a:ext cx="852300" cy="25332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555" name="Google Shape;555;p23"/>
          <p:cNvCxnSpPr>
            <a:endCxn id="541" idx="6"/>
          </p:cNvCxnSpPr>
          <p:nvPr/>
        </p:nvCxnSpPr>
        <p:spPr>
          <a:xfrm rot="10800000">
            <a:off x="4836397" y="4161431"/>
            <a:ext cx="1334100" cy="5700"/>
          </a:xfrm>
          <a:prstGeom prst="bentConnector3">
            <a:avLst>
              <a:gd fmla="val 50001" name="adj1"/>
            </a:avLst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556" name="Google Shape;556;p23"/>
          <p:cNvCxnSpPr>
            <a:stCxn id="521" idx="4"/>
            <a:endCxn id="527" idx="0"/>
          </p:cNvCxnSpPr>
          <p:nvPr/>
        </p:nvCxnSpPr>
        <p:spPr>
          <a:xfrm flipH="1" rot="-5400000">
            <a:off x="9280147" y="5761109"/>
            <a:ext cx="514800" cy="6735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557" name="Google Shape;557;p23"/>
          <p:cNvCxnSpPr>
            <a:stCxn id="518" idx="6"/>
            <a:endCxn id="521" idx="0"/>
          </p:cNvCxnSpPr>
          <p:nvPr/>
        </p:nvCxnSpPr>
        <p:spPr>
          <a:xfrm>
            <a:off x="9043583" y="2825681"/>
            <a:ext cx="157200" cy="21147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558" name="Google Shape;558;p23"/>
          <p:cNvCxnSpPr>
            <a:stCxn id="516" idx="5"/>
            <a:endCxn id="521" idx="2"/>
          </p:cNvCxnSpPr>
          <p:nvPr/>
        </p:nvCxnSpPr>
        <p:spPr>
          <a:xfrm flipH="1" rot="-5400000">
            <a:off x="7339924" y="3979595"/>
            <a:ext cx="919500" cy="19020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559" name="Google Shape;559;p23"/>
          <p:cNvCxnSpPr>
            <a:stCxn id="516" idx="7"/>
            <a:endCxn id="518" idx="2"/>
          </p:cNvCxnSpPr>
          <p:nvPr/>
        </p:nvCxnSpPr>
        <p:spPr>
          <a:xfrm rot="-5400000">
            <a:off x="6991624" y="2682599"/>
            <a:ext cx="1008900" cy="12948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560" name="Google Shape;560;p23"/>
          <p:cNvCxnSpPr>
            <a:stCxn id="541" idx="3"/>
            <a:endCxn id="532" idx="6"/>
          </p:cNvCxnSpPr>
          <p:nvPr/>
        </p:nvCxnSpPr>
        <p:spPr>
          <a:xfrm rot="5400000">
            <a:off x="3211889" y="4973239"/>
            <a:ext cx="1567200" cy="4527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561" name="Google Shape;561;p23"/>
          <p:cNvSpPr/>
          <p:nvPr/>
        </p:nvSpPr>
        <p:spPr>
          <a:xfrm>
            <a:off x="4724789" y="1171132"/>
            <a:ext cx="5190462" cy="9924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38358" y="117091"/>
                </a:moveTo>
                <a:lnTo>
                  <a:pt x="30715" y="206604"/>
                </a:lnTo>
                <a:lnTo>
                  <a:pt x="9154" y="362801"/>
                </a:lnTo>
              </a:path>
            </a:pathLst>
          </a:custGeom>
          <a:solidFill>
            <a:srgbClr val="595959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From A;GRE.Proto=IPv8 -&gt; PoP GRE;Goto IPv8 table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From A;GRE.Proto=NDN -&gt; Push VLAN;O/P: NDN Port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From B;MPLS.tag=IPv8  -&gt; PoP MPLS;Goto IPv8 table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From B;MPLS.tag=NDN  -&gt; PoP MPLS;Push VLAN;O/P:NDN Port</a:t>
            </a: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4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Questions</a:t>
            </a:r>
            <a:endParaRPr/>
          </a:p>
        </p:txBody>
      </p:sp>
      <p:sp>
        <p:nvSpPr>
          <p:cNvPr id="567" name="Google Shape;567;p24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Internet Architecture: Role of AS</a:t>
            </a:r>
            <a:endParaRPr/>
          </a:p>
        </p:txBody>
      </p:sp>
      <p:sp>
        <p:nvSpPr>
          <p:cNvPr id="257" name="Google Shape;257;p3"/>
          <p:cNvSpPr txBox="1"/>
          <p:nvPr>
            <p:ph idx="1" type="body"/>
          </p:nvPr>
        </p:nvSpPr>
        <p:spPr>
          <a:xfrm>
            <a:off x="680322" y="2336873"/>
            <a:ext cx="9367472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0"/>
              <a:buChar char="•"/>
            </a:pPr>
            <a:r>
              <a:rPr lang="en-US" sz="2220"/>
              <a:t>Autonomous System (AS): is a collection of routers whose prefixes and routing policies are under common administrative control.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20"/>
              <a:buChar char="•"/>
            </a:pPr>
            <a:r>
              <a:rPr lang="en-US" sz="2220"/>
              <a:t>AS(s)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50"/>
              <a:buChar char="•"/>
            </a:pPr>
            <a:r>
              <a:rPr lang="en-US" sz="1850"/>
              <a:t>Types: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65"/>
              <a:buChar char="•"/>
            </a:pPr>
            <a:r>
              <a:rPr lang="en-US" sz="1665"/>
              <a:t>Stub: ASx, ASy</a:t>
            </a:r>
            <a:endParaRPr sz="1665"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65"/>
              <a:buChar char="•"/>
            </a:pPr>
            <a:r>
              <a:rPr lang="en-US" sz="1665"/>
              <a:t>Transit: ASz</a:t>
            </a:r>
            <a:endParaRPr sz="1665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50"/>
              <a:buChar char="•"/>
            </a:pPr>
            <a:r>
              <a:rPr lang="en-US" sz="1850"/>
              <a:t>Events: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65"/>
              <a:buChar char="•"/>
            </a:pPr>
            <a:r>
              <a:rPr lang="en-US" sz="1665"/>
              <a:t>Peering: reciprocal agreement to connect with each other without charge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65"/>
              <a:buChar char="•"/>
            </a:pPr>
            <a:r>
              <a:rPr lang="en-US" sz="1665"/>
              <a:t>Tier 1 ISPs: Can peer with all other tier 1 networks (approx. 14 in the world)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65"/>
              <a:buChar char="•"/>
            </a:pPr>
            <a:r>
              <a:rPr lang="en-US" sz="1665"/>
              <a:t>Tier 2 ISPs: purchase Transit to connect to some part of the Internet.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65"/>
              <a:buChar char="•"/>
            </a:pPr>
            <a:r>
              <a:rPr lang="en-US" sz="1665"/>
              <a:t>Tier 3 ISPs: pays another network money, to receive internet access.</a:t>
            </a:r>
            <a:endParaRPr/>
          </a:p>
        </p:txBody>
      </p:sp>
      <p:sp>
        <p:nvSpPr>
          <p:cNvPr id="258" name="Google Shape;258;p3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59" name="Google Shape;259;p3"/>
          <p:cNvGrpSpPr/>
          <p:nvPr/>
        </p:nvGrpSpPr>
        <p:grpSpPr>
          <a:xfrm>
            <a:off x="9710057" y="2795970"/>
            <a:ext cx="2252963" cy="3023950"/>
            <a:chOff x="10043886" y="3391055"/>
            <a:chExt cx="2252963" cy="3023950"/>
          </a:xfrm>
        </p:grpSpPr>
        <p:sp>
          <p:nvSpPr>
            <p:cNvPr id="260" name="Google Shape;260;p3"/>
            <p:cNvSpPr/>
            <p:nvPr/>
          </p:nvSpPr>
          <p:spPr>
            <a:xfrm>
              <a:off x="10043886" y="3429000"/>
              <a:ext cx="885371" cy="881743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AF6C0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ASx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11215486" y="4462158"/>
              <a:ext cx="885371" cy="881743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AF6C0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ASz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10047284" y="5495317"/>
              <a:ext cx="885371" cy="881743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AF6C0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ASy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11034205" y="3391055"/>
              <a:ext cx="1262644" cy="919688"/>
            </a:xfrm>
            <a:prstGeom prst="cloud">
              <a:avLst/>
            </a:prstGeom>
            <a:solidFill>
              <a:srgbClr val="388356"/>
            </a:solidFill>
            <a:ln cap="flat" cmpd="sng" w="12700">
              <a:solidFill>
                <a:srgbClr val="AF6C0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Net-1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11034205" y="5495317"/>
              <a:ext cx="1262644" cy="919688"/>
            </a:xfrm>
            <a:prstGeom prst="cloud">
              <a:avLst/>
            </a:prstGeom>
            <a:solidFill>
              <a:srgbClr val="388356"/>
            </a:solidFill>
            <a:ln cap="flat" cmpd="sng" w="12700">
              <a:solidFill>
                <a:srgbClr val="AF6C0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Net-2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265" name="Google Shape;265;p3"/>
            <p:cNvCxnSpPr>
              <a:stCxn id="260" idx="0"/>
              <a:endCxn id="263" idx="3"/>
            </p:cNvCxnSpPr>
            <p:nvPr/>
          </p:nvCxnSpPr>
          <p:spPr>
            <a:xfrm flipH="1" rot="-5400000">
              <a:off x="11068721" y="2846850"/>
              <a:ext cx="14700" cy="1179000"/>
            </a:xfrm>
            <a:prstGeom prst="bentConnector3">
              <a:avLst>
                <a:gd fmla="val 2244279" name="adj1"/>
              </a:avLst>
            </a:prstGeom>
            <a:noFill/>
            <a:ln cap="flat" cmpd="sng" w="222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6" name="Google Shape;266;p3"/>
            <p:cNvCxnSpPr>
              <a:stCxn id="260" idx="4"/>
              <a:endCxn id="261" idx="1"/>
            </p:cNvCxnSpPr>
            <p:nvPr/>
          </p:nvCxnSpPr>
          <p:spPr>
            <a:xfrm flipH="1" rot="-5400000">
              <a:off x="10775621" y="4021693"/>
              <a:ext cx="280500" cy="858600"/>
            </a:xfrm>
            <a:prstGeom prst="bentConnector3">
              <a:avLst>
                <a:gd fmla="val 262119" name="adj1"/>
              </a:avLst>
            </a:prstGeom>
            <a:noFill/>
            <a:ln cap="flat" cmpd="sng" w="222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7" name="Google Shape;267;p3"/>
            <p:cNvCxnSpPr>
              <a:stCxn id="261" idx="3"/>
              <a:endCxn id="262" idx="0"/>
            </p:cNvCxnSpPr>
            <p:nvPr/>
          </p:nvCxnSpPr>
          <p:spPr>
            <a:xfrm rot="5400000">
              <a:off x="10777246" y="4927373"/>
              <a:ext cx="280500" cy="855300"/>
            </a:xfrm>
            <a:prstGeom prst="bentConnector3">
              <a:avLst>
                <a:gd fmla="val 262118" name="adj1"/>
              </a:avLst>
            </a:prstGeom>
            <a:noFill/>
            <a:ln cap="flat" cmpd="sng" w="222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8" name="Google Shape;268;p3"/>
            <p:cNvCxnSpPr>
              <a:stCxn id="262" idx="4"/>
              <a:endCxn id="264" idx="1"/>
            </p:cNvCxnSpPr>
            <p:nvPr/>
          </p:nvCxnSpPr>
          <p:spPr>
            <a:xfrm flipH="1" rot="-5400000">
              <a:off x="11059370" y="5807660"/>
              <a:ext cx="36900" cy="1175700"/>
            </a:xfrm>
            <a:prstGeom prst="bentConnector3">
              <a:avLst>
                <a:gd fmla="val 2330871" name="adj1"/>
              </a:avLst>
            </a:prstGeom>
            <a:noFill/>
            <a:ln cap="flat" cmpd="sng" w="222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69" name="Google Shape;269;p3"/>
          <p:cNvSpPr/>
          <p:nvPr/>
        </p:nvSpPr>
        <p:spPr>
          <a:xfrm>
            <a:off x="4817454" y="3178629"/>
            <a:ext cx="2265517" cy="1089143"/>
          </a:xfrm>
          <a:prstGeom prst="wedgeRoundRectCallout">
            <a:avLst>
              <a:gd fmla="val -14632" name="adj1"/>
              <a:gd fmla="val 129624" name="adj2"/>
              <a:gd fmla="val 16667" name="adj3"/>
            </a:avLst>
          </a:prstGeom>
          <a:solidFill>
            <a:schemeClr val="accent1"/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Bharati</a:t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Tata</a:t>
            </a:r>
            <a:endParaRPr/>
          </a:p>
          <a:p>
            <a:pPr indent="-2857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VSNL</a:t>
            </a:r>
            <a:endParaRPr/>
          </a:p>
          <a:p>
            <a:pPr indent="-2857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Verizone</a:t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0" name="Google Shape;270;p3"/>
          <p:cNvSpPr/>
          <p:nvPr/>
        </p:nvSpPr>
        <p:spPr>
          <a:xfrm>
            <a:off x="116114" y="5954254"/>
            <a:ext cx="2700996" cy="823686"/>
          </a:xfrm>
          <a:prstGeom prst="wedgeRoundRectCallout">
            <a:avLst>
              <a:gd fmla="val -347" name="adj1"/>
              <a:gd fmla="val -110188" name="adj2"/>
              <a:gd fmla="val 16667" name="adj3"/>
            </a:avLst>
          </a:prstGeom>
          <a:solidFill>
            <a:schemeClr val="accent1"/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Virgin Media</a:t>
            </a:r>
            <a:endParaRPr/>
          </a:p>
          <a:p>
            <a:pPr indent="-2857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Cox Communication</a:t>
            </a:r>
            <a:endParaRPr/>
          </a:p>
          <a:p>
            <a:pPr indent="-2857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Comcast</a:t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1" name="Google Shape;271;p3"/>
          <p:cNvSpPr/>
          <p:nvPr/>
        </p:nvSpPr>
        <p:spPr>
          <a:xfrm>
            <a:off x="4665054" y="6197600"/>
            <a:ext cx="2265517" cy="580340"/>
          </a:xfrm>
          <a:prstGeom prst="wedgeRoundRectCallout">
            <a:avLst>
              <a:gd fmla="val -57556" name="adj1"/>
              <a:gd fmla="val -112149" name="adj2"/>
              <a:gd fmla="val 16667" name="adj3"/>
            </a:avLst>
          </a:prstGeom>
          <a:solidFill>
            <a:schemeClr val="accent1"/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Virgin Mobile</a:t>
            </a:r>
            <a:endParaRPr/>
          </a:p>
          <a:p>
            <a:pPr indent="-2857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GTPL</a:t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“Two facts” of Internet Architecture</a:t>
            </a:r>
            <a:endParaRPr/>
          </a:p>
        </p:txBody>
      </p:sp>
      <p:sp>
        <p:nvSpPr>
          <p:cNvPr id="277" name="Google Shape;277;p4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The current Internet architecture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b="1" lang="en-US">
                <a:solidFill>
                  <a:srgbClr val="FF0000"/>
                </a:solidFill>
              </a:rPr>
              <a:t>is inherently ﬂawed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is deeply entrenched</a:t>
            </a:r>
            <a:endParaRPr/>
          </a:p>
        </p:txBody>
      </p:sp>
      <p:sp>
        <p:nvSpPr>
          <p:cNvPr id="278" name="Google Shape;278;p4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Narrow/Thin Waist of Internet Architecture</a:t>
            </a:r>
            <a:endParaRPr/>
          </a:p>
        </p:txBody>
      </p:sp>
      <p:grpSp>
        <p:nvGrpSpPr>
          <p:cNvPr id="284" name="Google Shape;284;p5"/>
          <p:cNvGrpSpPr/>
          <p:nvPr/>
        </p:nvGrpSpPr>
        <p:grpSpPr>
          <a:xfrm>
            <a:off x="8724484" y="2423892"/>
            <a:ext cx="2860827" cy="3598850"/>
            <a:chOff x="1398" y="6"/>
            <a:chExt cx="2860827" cy="3598850"/>
          </a:xfrm>
        </p:grpSpPr>
        <p:sp>
          <p:nvSpPr>
            <p:cNvPr id="285" name="Google Shape;285;p5"/>
            <p:cNvSpPr/>
            <p:nvPr/>
          </p:nvSpPr>
          <p:spPr>
            <a:xfrm>
              <a:off x="1398" y="6"/>
              <a:ext cx="2860827" cy="694995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F2A04B"/>
                </a:gs>
                <a:gs pos="50000">
                  <a:srgbClr val="FA9506"/>
                </a:gs>
                <a:gs pos="100000">
                  <a:srgbClr val="E58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5"/>
            <p:cNvSpPr txBox="1"/>
            <p:nvPr/>
          </p:nvSpPr>
          <p:spPr>
            <a:xfrm>
              <a:off x="21754" y="20362"/>
              <a:ext cx="2820115" cy="6542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8100" lIns="118100" spcFirstLastPara="1" rIns="118100" wrap="square" tIns="11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1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Applications</a:t>
              </a:r>
              <a:endParaRPr b="0" i="0" sz="3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741585" y="725970"/>
              <a:ext cx="1380452" cy="694995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F2A04B"/>
                </a:gs>
                <a:gs pos="50000">
                  <a:srgbClr val="FA9506"/>
                </a:gs>
                <a:gs pos="100000">
                  <a:srgbClr val="E58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5"/>
            <p:cNvSpPr txBox="1"/>
            <p:nvPr/>
          </p:nvSpPr>
          <p:spPr>
            <a:xfrm>
              <a:off x="761941" y="746326"/>
              <a:ext cx="1339740" cy="6542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Middleware</a:t>
              </a:r>
              <a:endParaRPr b="0" i="0" sz="1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928917" y="1451933"/>
              <a:ext cx="1005789" cy="694995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F2A04B"/>
                </a:gs>
                <a:gs pos="50000">
                  <a:srgbClr val="FA9506"/>
                </a:gs>
                <a:gs pos="100000">
                  <a:srgbClr val="E58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5"/>
            <p:cNvSpPr txBox="1"/>
            <p:nvPr/>
          </p:nvSpPr>
          <p:spPr>
            <a:xfrm>
              <a:off x="949273" y="1472289"/>
              <a:ext cx="965077" cy="6542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Network</a:t>
              </a:r>
              <a:endParaRPr b="0" i="0" sz="1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740233" y="2177897"/>
              <a:ext cx="1383156" cy="694995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F2A04B"/>
                </a:gs>
                <a:gs pos="50000">
                  <a:srgbClr val="FA9506"/>
                </a:gs>
                <a:gs pos="100000">
                  <a:srgbClr val="E58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5"/>
            <p:cNvSpPr txBox="1"/>
            <p:nvPr/>
          </p:nvSpPr>
          <p:spPr>
            <a:xfrm>
              <a:off x="760589" y="2198253"/>
              <a:ext cx="1342444" cy="6542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3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Network Technology substrate</a:t>
              </a:r>
              <a:endParaRPr b="0" i="0" sz="13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20831" y="2903861"/>
              <a:ext cx="2821961" cy="694995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F2A04B"/>
                </a:gs>
                <a:gs pos="50000">
                  <a:srgbClr val="FA9506"/>
                </a:gs>
                <a:gs pos="100000">
                  <a:srgbClr val="E58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5"/>
            <p:cNvSpPr txBox="1"/>
            <p:nvPr/>
          </p:nvSpPr>
          <p:spPr>
            <a:xfrm>
              <a:off x="41187" y="2924217"/>
              <a:ext cx="2781249" cy="6542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3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Access Technologies</a:t>
              </a:r>
              <a:endParaRPr b="0" i="0" sz="13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295" name="Google Shape;295;p5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96" name="Google Shape;296;p5"/>
          <p:cNvGrpSpPr/>
          <p:nvPr/>
        </p:nvGrpSpPr>
        <p:grpSpPr>
          <a:xfrm>
            <a:off x="5058324" y="2423892"/>
            <a:ext cx="2863432" cy="3598850"/>
            <a:chOff x="95" y="6"/>
            <a:chExt cx="2863432" cy="3598850"/>
          </a:xfrm>
        </p:grpSpPr>
        <p:sp>
          <p:nvSpPr>
            <p:cNvPr id="297" name="Google Shape;297;p5"/>
            <p:cNvSpPr/>
            <p:nvPr/>
          </p:nvSpPr>
          <p:spPr>
            <a:xfrm>
              <a:off x="95" y="6"/>
              <a:ext cx="2863432" cy="694995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F2A04B"/>
                </a:gs>
                <a:gs pos="50000">
                  <a:srgbClr val="FA9506"/>
                </a:gs>
                <a:gs pos="100000">
                  <a:srgbClr val="E58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5"/>
            <p:cNvSpPr txBox="1"/>
            <p:nvPr/>
          </p:nvSpPr>
          <p:spPr>
            <a:xfrm>
              <a:off x="20451" y="20362"/>
              <a:ext cx="2822720" cy="6542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SMTP, HTTP, RTP</a:t>
              </a:r>
              <a:endPara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425286" y="725970"/>
              <a:ext cx="2013050" cy="694995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F2A04B"/>
                </a:gs>
                <a:gs pos="50000">
                  <a:srgbClr val="FA9506"/>
                </a:gs>
                <a:gs pos="100000">
                  <a:srgbClr val="E58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5"/>
            <p:cNvSpPr txBox="1"/>
            <p:nvPr/>
          </p:nvSpPr>
          <p:spPr>
            <a:xfrm>
              <a:off x="445642" y="746326"/>
              <a:ext cx="1972338" cy="6542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TCP, UDP</a:t>
              </a:r>
              <a:endPara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926981" y="1451933"/>
              <a:ext cx="1009660" cy="694995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F2A04B"/>
                </a:gs>
                <a:gs pos="50000">
                  <a:srgbClr val="FA9506"/>
                </a:gs>
                <a:gs pos="100000">
                  <a:srgbClr val="E58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5"/>
            <p:cNvSpPr txBox="1"/>
            <p:nvPr/>
          </p:nvSpPr>
          <p:spPr>
            <a:xfrm>
              <a:off x="947337" y="1472289"/>
              <a:ext cx="968948" cy="6542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IP</a:t>
              </a:r>
              <a:endPara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737572" y="2177897"/>
              <a:ext cx="1388479" cy="694995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F2A04B"/>
                </a:gs>
                <a:gs pos="50000">
                  <a:srgbClr val="FA9506"/>
                </a:gs>
                <a:gs pos="100000">
                  <a:srgbClr val="E58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5"/>
            <p:cNvSpPr txBox="1"/>
            <p:nvPr/>
          </p:nvSpPr>
          <p:spPr>
            <a:xfrm>
              <a:off x="757928" y="2198253"/>
              <a:ext cx="1347767" cy="6542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Ethernet, PPP</a:t>
              </a:r>
              <a:endParaRPr b="0" i="0" sz="1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15400" y="2903861"/>
              <a:ext cx="2832822" cy="694995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F2A04B"/>
                </a:gs>
                <a:gs pos="50000">
                  <a:srgbClr val="FA9506"/>
                </a:gs>
                <a:gs pos="100000">
                  <a:srgbClr val="E58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5"/>
            <p:cNvSpPr txBox="1"/>
            <p:nvPr/>
          </p:nvSpPr>
          <p:spPr>
            <a:xfrm>
              <a:off x="35756" y="2924217"/>
              <a:ext cx="2792110" cy="6542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CSMA, SONET, ATM</a:t>
              </a:r>
              <a:endParaRPr b="0" i="0" sz="1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307" name="Google Shape;307;p5"/>
          <p:cNvSpPr txBox="1"/>
          <p:nvPr/>
        </p:nvSpPr>
        <p:spPr>
          <a:xfrm>
            <a:off x="680322" y="2336873"/>
            <a:ext cx="4152936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Multiple upper and lower layer protocols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Single network layer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Independent upper and lower layer development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Convergence in IP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Avoids N✖️M connections</a:t>
            </a:r>
            <a:endParaRPr b="0" i="0" sz="20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6"/>
          <p:cNvSpPr txBox="1"/>
          <p:nvPr>
            <p:ph idx="1" type="body"/>
          </p:nvPr>
        </p:nvSpPr>
        <p:spPr>
          <a:xfrm>
            <a:off x="680321" y="2336873"/>
            <a:ext cx="10049134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Layers were </a:t>
            </a:r>
            <a:r>
              <a:rPr b="1" lang="en-US">
                <a:solidFill>
                  <a:srgbClr val="388356"/>
                </a:solidFill>
              </a:rPr>
              <a:t>Successful</a:t>
            </a:r>
            <a:r>
              <a:rPr lang="en-US"/>
              <a:t> </a:t>
            </a:r>
            <a:r>
              <a:rPr lang="en-US" sz="1800"/>
              <a:t>(Due to built upon relationship)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Applications </a:t>
            </a:r>
            <a:r>
              <a:rPr lang="en-US">
                <a:solidFill>
                  <a:srgbClr val="EF7343"/>
                </a:solidFill>
              </a:rPr>
              <a:t>(built upon)</a:t>
            </a:r>
            <a:endParaRPr>
              <a:solidFill>
                <a:srgbClr val="EF7343"/>
              </a:solidFill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Reliable/unreliable delivery </a:t>
            </a:r>
            <a:r>
              <a:rPr lang="en-US">
                <a:solidFill>
                  <a:srgbClr val="EF7343"/>
                </a:solidFill>
              </a:rPr>
              <a:t>(built upon)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Best effort global delivery </a:t>
            </a:r>
            <a:r>
              <a:rPr lang="en-US">
                <a:solidFill>
                  <a:srgbClr val="EF7343"/>
                </a:solidFill>
              </a:rPr>
              <a:t>(built upon)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Best effort local delivery </a:t>
            </a:r>
            <a:r>
              <a:rPr lang="en-US">
                <a:solidFill>
                  <a:srgbClr val="EF7343"/>
                </a:solidFill>
              </a:rPr>
              <a:t>(built upon)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Physical transfer of bits</a:t>
            </a:r>
            <a:endParaRPr/>
          </a:p>
        </p:txBody>
      </p:sp>
      <p:sp>
        <p:nvSpPr>
          <p:cNvPr id="313" name="Google Shape;313;p6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Narrow/Thin Waist of Internet Architecture</a:t>
            </a:r>
            <a:endParaRPr/>
          </a:p>
        </p:txBody>
      </p:sp>
      <p:sp>
        <p:nvSpPr>
          <p:cNvPr id="314" name="Google Shape;314;p6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15" name="Google Shape;315;p6"/>
          <p:cNvGrpSpPr/>
          <p:nvPr/>
        </p:nvGrpSpPr>
        <p:grpSpPr>
          <a:xfrm>
            <a:off x="8324038" y="2278749"/>
            <a:ext cx="2863432" cy="3598850"/>
            <a:chOff x="95" y="6"/>
            <a:chExt cx="2863432" cy="3598850"/>
          </a:xfrm>
        </p:grpSpPr>
        <p:sp>
          <p:nvSpPr>
            <p:cNvPr id="316" name="Google Shape;316;p6"/>
            <p:cNvSpPr/>
            <p:nvPr/>
          </p:nvSpPr>
          <p:spPr>
            <a:xfrm>
              <a:off x="95" y="6"/>
              <a:ext cx="2863432" cy="694995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F2A04B"/>
                </a:gs>
                <a:gs pos="50000">
                  <a:srgbClr val="FA9506"/>
                </a:gs>
                <a:gs pos="100000">
                  <a:srgbClr val="E58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6"/>
            <p:cNvSpPr txBox="1"/>
            <p:nvPr/>
          </p:nvSpPr>
          <p:spPr>
            <a:xfrm>
              <a:off x="20451" y="20362"/>
              <a:ext cx="2822720" cy="6542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SMTP, HTTP, RTP</a:t>
              </a:r>
              <a:endPara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425286" y="725970"/>
              <a:ext cx="2013050" cy="694995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F2A04B"/>
                </a:gs>
                <a:gs pos="50000">
                  <a:srgbClr val="FA9506"/>
                </a:gs>
                <a:gs pos="100000">
                  <a:srgbClr val="E58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6"/>
            <p:cNvSpPr txBox="1"/>
            <p:nvPr/>
          </p:nvSpPr>
          <p:spPr>
            <a:xfrm>
              <a:off x="445642" y="746326"/>
              <a:ext cx="1972338" cy="6542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TCP, UDP</a:t>
              </a:r>
              <a:endPara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20" name="Google Shape;320;p6"/>
            <p:cNvSpPr/>
            <p:nvPr/>
          </p:nvSpPr>
          <p:spPr>
            <a:xfrm>
              <a:off x="926981" y="1451933"/>
              <a:ext cx="1009660" cy="694995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F2A04B"/>
                </a:gs>
                <a:gs pos="50000">
                  <a:srgbClr val="FA9506"/>
                </a:gs>
                <a:gs pos="100000">
                  <a:srgbClr val="E58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6"/>
            <p:cNvSpPr txBox="1"/>
            <p:nvPr/>
          </p:nvSpPr>
          <p:spPr>
            <a:xfrm>
              <a:off x="947337" y="1472289"/>
              <a:ext cx="968948" cy="6542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IP</a:t>
              </a:r>
              <a:endPara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737572" y="2177897"/>
              <a:ext cx="1388479" cy="694995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F2A04B"/>
                </a:gs>
                <a:gs pos="50000">
                  <a:srgbClr val="FA9506"/>
                </a:gs>
                <a:gs pos="100000">
                  <a:srgbClr val="E58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6"/>
            <p:cNvSpPr txBox="1"/>
            <p:nvPr/>
          </p:nvSpPr>
          <p:spPr>
            <a:xfrm>
              <a:off x="757928" y="2198253"/>
              <a:ext cx="1347767" cy="6542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Ethernet, PPP</a:t>
              </a:r>
              <a:endParaRPr b="0" i="0" sz="1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15400" y="2903861"/>
              <a:ext cx="2832822" cy="694995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F2A04B"/>
                </a:gs>
                <a:gs pos="50000">
                  <a:srgbClr val="FA9506"/>
                </a:gs>
                <a:gs pos="100000">
                  <a:srgbClr val="E58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6"/>
            <p:cNvSpPr txBox="1"/>
            <p:nvPr/>
          </p:nvSpPr>
          <p:spPr>
            <a:xfrm>
              <a:off x="35756" y="2924217"/>
              <a:ext cx="2792110" cy="6542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CSMA, SONET, ATM</a:t>
              </a:r>
              <a:endParaRPr b="0" i="0" sz="1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7"/>
          <p:cNvSpPr txBox="1"/>
          <p:nvPr>
            <p:ph idx="1" type="body"/>
          </p:nvPr>
        </p:nvSpPr>
        <p:spPr>
          <a:xfrm>
            <a:off x="680321" y="2336873"/>
            <a:ext cx="10049134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New objectives/priorities</a:t>
            </a:r>
            <a:endParaRPr/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31" name="Google Shape;331;p7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Narrow/Thin Waist </a:t>
            </a:r>
            <a:r>
              <a:rPr b="1" lang="en-US">
                <a:solidFill>
                  <a:srgbClr val="F73C09"/>
                </a:solidFill>
              </a:rPr>
              <a:t>Problem: </a:t>
            </a:r>
            <a:r>
              <a:rPr b="1" lang="en-US"/>
              <a:t>Objective Changed</a:t>
            </a:r>
            <a:endParaRPr b="1"/>
          </a:p>
        </p:txBody>
      </p:sp>
      <p:sp>
        <p:nvSpPr>
          <p:cNvPr id="332" name="Google Shape;332;p7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33" name="Google Shape;333;p7"/>
          <p:cNvGraphicFramePr/>
          <p:nvPr/>
        </p:nvGraphicFramePr>
        <p:xfrm>
          <a:off x="6995887" y="20370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{755BEC0B-6CA7-4A2F-9481-074E10B950CE}</a:tableStyleId>
              </a:tblPr>
              <a:tblGrid>
                <a:gridCol w="1756225"/>
                <a:gridCol w="33125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Priority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Requirement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70850">
                <a:tc row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Primary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Multiplexing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708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Survivability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708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Multiple Service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708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Diverse</a:t>
                      </a:r>
                      <a:r>
                        <a:rPr lang="en-US" sz="1800"/>
                        <a:t> subnet technologies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70850">
                <a:tc rowSpan="5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Secondary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Scalability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708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Distributed management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708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Security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708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Mobility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708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Capacity allocation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70850"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Non-requirements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Accounting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708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Ease of host attachment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708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Cost effectiveness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graphicFrame>
        <p:nvGraphicFramePr>
          <p:cNvPr id="334" name="Google Shape;334;p7"/>
          <p:cNvGraphicFramePr/>
          <p:nvPr/>
        </p:nvGraphicFramePr>
        <p:xfrm>
          <a:off x="217716" y="21386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{77DF5CDC-20C8-49A7-89E6-197A3D581698}</a:tableStyleId>
              </a:tblPr>
              <a:tblGrid>
                <a:gridCol w="838925"/>
                <a:gridCol w="2862225"/>
                <a:gridCol w="29173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Priority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Requirement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Requirement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 rowSpan="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Primary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Multiplexing (only</a:t>
                      </a:r>
                      <a:r>
                        <a:rPr lang="en-US" sz="1800"/>
                        <a:t> Pkt.)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/>
                        <a:t>Transparency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/>
                        <a:t>Universal connectivity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/>
                        <a:t>Immediate</a:t>
                      </a:r>
                      <a:r>
                        <a:rPr lang="en-US" sz="1800"/>
                        <a:t> delivery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/>
                        <a:t>End</a:t>
                      </a:r>
                      <a:r>
                        <a:rPr lang="en-US" sz="1800"/>
                        <a:t>-to-End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/>
                        <a:t>Loose semantics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/>
                        <a:t>Diverse</a:t>
                      </a:r>
                      <a:r>
                        <a:rPr lang="en-US" sz="1800"/>
                        <a:t> subnet technlgy.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/>
                        <a:t>Common bearer services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/>
                        <a:t>Connectionless network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/>
                        <a:t>Global addressing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/>
                        <a:t>Protocol Layering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rebuchet MS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 row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/>
                        <a:t>Secondary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Distributed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Control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Global Routing Computation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Regions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Mobility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Security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Resource Allocation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Minimum Dependency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rebuchet MS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8"/>
          <p:cNvSpPr txBox="1"/>
          <p:nvPr>
            <p:ph idx="1" type="body"/>
          </p:nvPr>
        </p:nvSpPr>
        <p:spPr>
          <a:xfrm>
            <a:off x="680321" y="2336873"/>
            <a:ext cx="10049134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Signs of aging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Security threats 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/>
              <a:t>Spam, DoS, Phishing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/>
              <a:t> due to weak notion of identity (IP address)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Problems with mobility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/>
              <a:t>IPs are tightly coupled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Best effort services in IP are poor match for real time applications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/>
              <a:t>IPTV, Video conferencing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Managing large network is difficult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Internet can not measure its own performance; hosts can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Rapid deployment is difficult</a:t>
            </a:r>
            <a:endParaRPr/>
          </a:p>
          <a:p>
            <a:pPr indent="-762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40" name="Google Shape;340;p8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Narrow/Thin Waist </a:t>
            </a:r>
            <a:r>
              <a:rPr b="1" lang="en-US">
                <a:solidFill>
                  <a:srgbClr val="F73C09"/>
                </a:solidFill>
              </a:rPr>
              <a:t>Problem!</a:t>
            </a:r>
            <a:endParaRPr b="1">
              <a:solidFill>
                <a:srgbClr val="F73C09"/>
              </a:solidFill>
            </a:endParaRPr>
          </a:p>
        </p:txBody>
      </p:sp>
      <p:sp>
        <p:nvSpPr>
          <p:cNvPr id="341" name="Google Shape;341;p8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9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“Two facts” of Internet Architecture</a:t>
            </a:r>
            <a:endParaRPr/>
          </a:p>
        </p:txBody>
      </p:sp>
      <p:sp>
        <p:nvSpPr>
          <p:cNvPr id="347" name="Google Shape;347;p9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The current Internet architecture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is inherently ﬂawed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b="1" lang="en-US">
                <a:solidFill>
                  <a:srgbClr val="FF0000"/>
                </a:solidFill>
              </a:rPr>
              <a:t>is deeply entrenched</a:t>
            </a:r>
            <a:endParaRPr/>
          </a:p>
        </p:txBody>
      </p:sp>
      <p:sp>
        <p:nvSpPr>
          <p:cNvPr id="348" name="Google Shape;348;p9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rlin">
  <a:themeElements>
    <a:clrScheme name="Berlin">
      <a:dk1>
        <a:srgbClr val="000000"/>
      </a:dk1>
      <a:lt1>
        <a:srgbClr val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2020-04-19T01:20:06Z</dcterms:created>
  <dc:creator>Subhrendu Chattopadhyay</dc:creator>
</cp:coreProperties>
</file>