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deb5945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deb5945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75fcbd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75fcbd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rgbClr val="616161"/>
                </a:solidFill>
                <a:latin typeface="Proxima Nova"/>
                <a:ea typeface="Proxima Nova"/>
                <a:cs typeface="Proxima Nova"/>
                <a:sym typeface="Proxima Nova"/>
              </a:rPr>
              <a:t>V2X: V2I, V2V, V2P, V2D, V2N, V2G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958a1af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958a1af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deb5945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deb5945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9109a4d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9109a4d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dfdc3dc5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dfdc3dc5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958a1af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958a1af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958a1af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958a1af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dfdc3dc5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dfdc3dc5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dfdc3dc5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dfdc3dc5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a9109a4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a9109a4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dfdc3dc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dfdc3dc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a9109a4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a9109a4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a9109a4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a9109a4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a9109a4d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a9109a4d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a9109a4d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a9109a4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deb5945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deb5945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deb5945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deb5945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deb5945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deb5945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aO3TAke7_M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osmos-lab.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Lens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Mobicom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COSMOS: A city-scale programmable testbed for experimentation with advanced wireless </a:t>
            </a:r>
            <a:endParaRPr/>
          </a:p>
        </p:txBody>
      </p:sp>
      <p:sp>
        <p:nvSpPr>
          <p:cNvPr id="122" name="Google Shape;122;p22"/>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Not made publicly available, yet</a:t>
            </a:r>
            <a:endParaRPr/>
          </a:p>
          <a:p>
            <a:pPr indent="-317500" lvl="1" marL="914400" rtl="0" algn="l">
              <a:spcBef>
                <a:spcPts val="0"/>
              </a:spcBef>
              <a:spcAft>
                <a:spcPts val="0"/>
              </a:spcAft>
              <a:buSzPts val="1400"/>
              <a:buAutoNum type="alphaLcPeriod"/>
            </a:pPr>
            <a:r>
              <a:rPr lang="en"/>
              <a:t>Even if it is </a:t>
            </a:r>
            <a:r>
              <a:rPr lang="en"/>
              <a:t>accessible</a:t>
            </a:r>
            <a:r>
              <a:rPr lang="en"/>
              <a:t>, would it be as useful as the real thing</a:t>
            </a:r>
            <a:endParaRPr/>
          </a:p>
          <a:p>
            <a:pPr indent="-342900" lvl="0" marL="457200" rtl="0" algn="l">
              <a:spcBef>
                <a:spcPts val="0"/>
              </a:spcBef>
              <a:spcAft>
                <a:spcPts val="0"/>
              </a:spcAft>
              <a:buSzPts val="1800"/>
              <a:buAutoNum type="arabicPeriod"/>
            </a:pPr>
            <a:r>
              <a:rPr lang="en"/>
              <a:t>Is there a </a:t>
            </a:r>
            <a:r>
              <a:rPr lang="en"/>
              <a:t>possibility</a:t>
            </a:r>
            <a:r>
              <a:rPr lang="en"/>
              <a:t>, we can build our own</a:t>
            </a:r>
            <a:endParaRPr/>
          </a:p>
          <a:p>
            <a:pPr indent="-317500" lvl="1" marL="914400" rtl="0" algn="l">
              <a:spcBef>
                <a:spcPts val="0"/>
              </a:spcBef>
              <a:spcAft>
                <a:spcPts val="0"/>
              </a:spcAft>
              <a:buSzPts val="1400"/>
              <a:buAutoNum type="alphaLcPeriod"/>
            </a:pPr>
            <a:r>
              <a:rPr lang="en"/>
              <a:t>Let's</a:t>
            </a:r>
            <a:r>
              <a:rPr lang="en"/>
              <a:t> assume the funding is </a:t>
            </a:r>
            <a:r>
              <a:rPr lang="en"/>
              <a:t>available</a:t>
            </a:r>
            <a:endParaRPr/>
          </a:p>
          <a:p>
            <a:pPr indent="-317500" lvl="1" marL="914400" rtl="0" algn="l">
              <a:spcBef>
                <a:spcPts val="0"/>
              </a:spcBef>
              <a:spcAft>
                <a:spcPts val="0"/>
              </a:spcAft>
              <a:buSzPts val="1400"/>
              <a:buAutoNum type="alphaLcPeriod"/>
            </a:pPr>
            <a:r>
              <a:rPr lang="en"/>
              <a:t>If not, is there an alternative option?</a:t>
            </a:r>
            <a:endParaRPr/>
          </a:p>
          <a:p>
            <a:pPr indent="-317500" lvl="1" marL="914400" rtl="0" algn="l">
              <a:spcBef>
                <a:spcPts val="0"/>
              </a:spcBef>
              <a:spcAft>
                <a:spcPts val="0"/>
              </a:spcAft>
              <a:buSzPts val="1400"/>
              <a:buAutoNum type="alphaLcPeriod"/>
            </a:pPr>
            <a:r>
              <a:rPr lang="en"/>
              <a:t>Can we rather focus on a smaller goal? - V2X</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5G-V2X and 5GCAR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a:p>
            <a:pPr indent="-342900" lvl="0" marL="457200" rtl="0" algn="l">
              <a:spcBef>
                <a:spcPts val="1600"/>
              </a:spcBef>
              <a:spcAft>
                <a:spcPts val="0"/>
              </a:spcAft>
              <a:buSzPts val="1800"/>
              <a:buAutoNum type="arabicPeriod"/>
            </a:pPr>
            <a:r>
              <a:rPr lang="en"/>
              <a:t>Infotainment, Telematics, Road safety (road warning, information, cooperative driving, advance driving, platooning, tele-operation)</a:t>
            </a:r>
            <a:endParaRPr/>
          </a:p>
          <a:p>
            <a:pPr indent="-342900" lvl="0" marL="457200" rtl="0" algn="l">
              <a:spcBef>
                <a:spcPts val="0"/>
              </a:spcBef>
              <a:spcAft>
                <a:spcPts val="0"/>
              </a:spcAft>
              <a:buSzPts val="1800"/>
              <a:buAutoNum type="arabicPeriod"/>
            </a:pPr>
            <a:r>
              <a:rPr lang="en"/>
              <a:t>Cooperative </a:t>
            </a:r>
            <a:r>
              <a:rPr lang="en"/>
              <a:t>maneuver</a:t>
            </a:r>
            <a:r>
              <a:rPr lang="en"/>
              <a:t>, Cooperative perception, Cooperative safety, A</a:t>
            </a:r>
            <a:r>
              <a:rPr lang="en"/>
              <a:t>utonomous</a:t>
            </a:r>
            <a:r>
              <a:rPr lang="en"/>
              <a:t> navigation, Remote driving</a:t>
            </a:r>
            <a:endParaRPr/>
          </a:p>
          <a:p>
            <a:pPr indent="0" lvl="0" marL="0" rtl="0" algn="l">
              <a:spcBef>
                <a:spcPts val="1600"/>
              </a:spcBef>
              <a:spcAft>
                <a:spcPts val="0"/>
              </a:spcAft>
              <a:buNone/>
            </a:pPr>
            <a:r>
              <a:rPr lang="en"/>
              <a:t>Solution proposed:</a:t>
            </a:r>
            <a:endParaRPr/>
          </a:p>
          <a:p>
            <a:pPr indent="0" lvl="0" marL="0" rtl="0" algn="l">
              <a:spcBef>
                <a:spcPts val="1600"/>
              </a:spcBef>
              <a:spcAft>
                <a:spcPts val="1600"/>
              </a:spcAft>
              <a:buNone/>
            </a:pPr>
            <a:r>
              <a:rPr lang="en"/>
              <a:t>5G-V2X Slicing for each different services. </a:t>
            </a:r>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txBox="1"/>
          <p:nvPr/>
        </p:nvSpPr>
        <p:spPr>
          <a:xfrm>
            <a:off x="200900" y="4468500"/>
            <a:ext cx="83481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CFCFC"/>
                </a:highlight>
                <a:latin typeface="Roboto"/>
                <a:ea typeface="Roboto"/>
                <a:cs typeface="Roboto"/>
                <a:sym typeface="Roboto"/>
              </a:rPr>
              <a:t>Abdel Hakeem, S.A., Hady, A.A. &amp; Kim, H. 5G-V2X: standardization, architecture, use cases, network-slicing, and edge-computing. </a:t>
            </a:r>
            <a:r>
              <a:rPr i="1" lang="en" sz="1000">
                <a:solidFill>
                  <a:srgbClr val="333333"/>
                </a:solidFill>
                <a:highlight>
                  <a:srgbClr val="FCFCFC"/>
                </a:highlight>
                <a:latin typeface="Roboto"/>
                <a:ea typeface="Roboto"/>
                <a:cs typeface="Roboto"/>
                <a:sym typeface="Roboto"/>
              </a:rPr>
              <a:t>Wireless Netw</a:t>
            </a:r>
            <a:r>
              <a:rPr lang="en" sz="1000">
                <a:solidFill>
                  <a:srgbClr val="333333"/>
                </a:solidFill>
                <a:highlight>
                  <a:srgbClr val="FCFCFC"/>
                </a:highlight>
                <a:latin typeface="Roboto"/>
                <a:ea typeface="Roboto"/>
                <a:cs typeface="Roboto"/>
                <a:sym typeface="Roboto"/>
              </a:rPr>
              <a:t> 26, 6015–6041 (2020). https://doi.org/10.1007/s11276-020-02419-8</a:t>
            </a:r>
            <a:endParaRPr sz="12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0" y="1264579"/>
            <a:ext cx="9144001" cy="2614342"/>
          </a:xfrm>
          <a:prstGeom prst="rect">
            <a:avLst/>
          </a:prstGeom>
          <a:noFill/>
          <a:ln>
            <a:noFill/>
          </a:ln>
        </p:spPr>
      </p:pic>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6" name="Google Shape;14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5"/>
          <p:cNvPicPr preferRelativeResize="0"/>
          <p:nvPr/>
        </p:nvPicPr>
        <p:blipFill>
          <a:blip r:embed="rId3">
            <a:alphaModFix/>
          </a:blip>
          <a:stretch>
            <a:fillRect/>
          </a:stretch>
        </p:blipFill>
        <p:spPr>
          <a:xfrm>
            <a:off x="0" y="1238635"/>
            <a:ext cx="9143999" cy="26662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Motivation:</a:t>
            </a:r>
            <a:endParaRPr/>
          </a:p>
          <a:p>
            <a:pPr indent="-342900" lvl="0" marL="457200" marR="0" rtl="0" algn="l">
              <a:lnSpc>
                <a:spcPct val="115000"/>
              </a:lnSpc>
              <a:spcBef>
                <a:spcPts val="1600"/>
              </a:spcBef>
              <a:spcAft>
                <a:spcPts val="0"/>
              </a:spcAft>
              <a:buSzPts val="1800"/>
              <a:buAutoNum type="arabicPeriod"/>
            </a:pPr>
            <a:r>
              <a:rPr lang="en"/>
              <a:t>Cellular data and Its application</a:t>
            </a:r>
            <a:endParaRPr/>
          </a:p>
          <a:p>
            <a:pPr indent="-342900" lvl="0" marL="457200" marR="0" rtl="0" algn="l">
              <a:lnSpc>
                <a:spcPct val="115000"/>
              </a:lnSpc>
              <a:spcBef>
                <a:spcPts val="0"/>
              </a:spcBef>
              <a:spcAft>
                <a:spcPts val="0"/>
              </a:spcAft>
              <a:buSzPts val="1800"/>
              <a:buAutoNum type="arabicPeriod"/>
            </a:pPr>
            <a:r>
              <a:rPr lang="en"/>
              <a:t>Map matching from cellular data</a:t>
            </a:r>
            <a:endParaRPr/>
          </a:p>
          <a:p>
            <a:pPr indent="-317500" lvl="1" marL="914400" marR="0" rtl="0" algn="l">
              <a:lnSpc>
                <a:spcPct val="115000"/>
              </a:lnSpc>
              <a:spcBef>
                <a:spcPts val="0"/>
              </a:spcBef>
              <a:spcAft>
                <a:spcPts val="0"/>
              </a:spcAft>
              <a:buSzPts val="1400"/>
              <a:buAutoNum type="alphaLcPeriod"/>
            </a:pPr>
            <a:r>
              <a:rPr lang="en"/>
              <a:t>e.g. transportation analysis</a:t>
            </a:r>
            <a:endParaRPr/>
          </a:p>
          <a:p>
            <a:pPr indent="-342900" lvl="0" marL="457200" rtl="0" algn="l">
              <a:spcBef>
                <a:spcPts val="0"/>
              </a:spcBef>
              <a:spcAft>
                <a:spcPts val="0"/>
              </a:spcAft>
              <a:buSzPts val="1800"/>
              <a:buAutoNum type="arabicPeriod"/>
            </a:pPr>
            <a:r>
              <a:rPr lang="en"/>
              <a:t>Issues with e</a:t>
            </a:r>
            <a:r>
              <a:rPr lang="en"/>
              <a:t>xisting hidden markov model based estimation</a:t>
            </a:r>
            <a:endParaRPr/>
          </a:p>
          <a:p>
            <a:pPr indent="-317500" lvl="1" marL="914400" rtl="0" algn="l">
              <a:spcBef>
                <a:spcPts val="0"/>
              </a:spcBef>
              <a:spcAft>
                <a:spcPts val="0"/>
              </a:spcAft>
              <a:buSzPts val="1400"/>
              <a:buAutoNum type="alphaLcPeriod"/>
            </a:pPr>
            <a:r>
              <a:rPr lang="en"/>
              <a:t>Human mobility on a road map is non-Markovian</a:t>
            </a:r>
            <a:endParaRPr/>
          </a:p>
          <a:p>
            <a:pPr indent="-317500" lvl="1" marL="914400" rtl="0" algn="l">
              <a:spcBef>
                <a:spcPts val="0"/>
              </a:spcBef>
              <a:spcAft>
                <a:spcPts val="0"/>
              </a:spcAft>
              <a:buSzPts val="1400"/>
              <a:buAutoNum type="alphaLcPeriod"/>
            </a:pPr>
            <a:r>
              <a:rPr lang="en"/>
              <a:t>Moreover, HMM-based based shortest path</a:t>
            </a:r>
            <a:endParaRPr/>
          </a:p>
          <a:p>
            <a:pPr indent="-342900" lvl="0" marL="457200" rtl="0" algn="l">
              <a:spcBef>
                <a:spcPts val="0"/>
              </a:spcBef>
              <a:spcAft>
                <a:spcPts val="0"/>
              </a:spcAft>
              <a:buSzPts val="1800"/>
              <a:buAutoNum type="arabicPeriod"/>
            </a:pPr>
            <a:r>
              <a:rPr lang="en"/>
              <a:t>Pilot study:</a:t>
            </a:r>
            <a:endParaRPr/>
          </a:p>
          <a:p>
            <a:pPr indent="-317500" lvl="1" marL="914400" rtl="0" algn="l">
              <a:spcBef>
                <a:spcPts val="0"/>
              </a:spcBef>
              <a:spcAft>
                <a:spcPts val="0"/>
              </a:spcAft>
              <a:buSzPts val="1400"/>
              <a:buAutoNum type="alphaLcPeriod"/>
            </a:pPr>
            <a:r>
              <a:rPr b="1" lang="en"/>
              <a:t>Order of HMM model</a:t>
            </a:r>
            <a:endParaRPr/>
          </a:p>
          <a:p>
            <a:pPr indent="-317500" lvl="1" marL="914400" rtl="0" algn="l">
              <a:spcBef>
                <a:spcPts val="0"/>
              </a:spcBef>
              <a:spcAft>
                <a:spcPts val="0"/>
              </a:spcAft>
              <a:buSzPts val="1400"/>
              <a:buAutoNum type="alphaLcPeriod"/>
            </a:pPr>
            <a:r>
              <a:rPr b="1" lang="en"/>
              <a:t>Location error of cell towers</a:t>
            </a:r>
            <a:endParaRPr b="1"/>
          </a:p>
          <a:p>
            <a:pPr indent="-317500" lvl="1" marL="914400" rtl="0" algn="l">
              <a:spcBef>
                <a:spcPts val="0"/>
              </a:spcBef>
              <a:spcAft>
                <a:spcPts val="0"/>
              </a:spcAft>
              <a:buSzPts val="1400"/>
              <a:buAutoNum type="alphaLcPeriod"/>
            </a:pPr>
            <a:r>
              <a:rPr b="1" lang="en"/>
              <a:t>Sampling rate of cell tower sequences</a:t>
            </a:r>
            <a:endParaRPr/>
          </a:p>
        </p:txBody>
      </p:sp>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rPr>
              <a:t>DMM: fast map matching for cellular data</a:t>
            </a:r>
            <a:endParaRPr/>
          </a:p>
        </p:txBody>
      </p:sp>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6"/>
          <p:cNvSpPr/>
          <p:nvPr/>
        </p:nvSpPr>
        <p:spPr>
          <a:xfrm>
            <a:off x="5595150" y="3230200"/>
            <a:ext cx="3237300" cy="1386300"/>
          </a:xfrm>
          <a:prstGeom prst="cloudCallout">
            <a:avLst>
              <a:gd fmla="val -67516" name="adj1"/>
              <a:gd fmla="val 1272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a:t>
            </a:r>
            <a:r>
              <a:rPr lang="en">
                <a:latin typeface="Proxima Nova"/>
                <a:ea typeface="Proxima Nova"/>
                <a:cs typeface="Proxima Nova"/>
                <a:sym typeface="Proxima Nova"/>
              </a:rPr>
              <a:t>ounter-intuitive, not sure why.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idx="1" type="body"/>
          </p:nvPr>
        </p:nvSpPr>
        <p:spPr>
          <a:xfrm>
            <a:off x="311700" y="1152475"/>
            <a:ext cx="8520600" cy="1665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Contributions:</a:t>
            </a:r>
            <a:endParaRPr/>
          </a:p>
          <a:p>
            <a:pPr indent="-342900" lvl="0" marL="457200" marR="0" rtl="0" algn="l">
              <a:lnSpc>
                <a:spcPct val="115000"/>
              </a:lnSpc>
              <a:spcBef>
                <a:spcPts val="1600"/>
              </a:spcBef>
              <a:spcAft>
                <a:spcPts val="0"/>
              </a:spcAft>
              <a:buSzPts val="1800"/>
              <a:buAutoNum type="arabicPeriod"/>
            </a:pPr>
            <a:r>
              <a:rPr lang="en"/>
              <a:t>“A novel map matching framework named as DMM”</a:t>
            </a:r>
            <a:endParaRPr/>
          </a:p>
          <a:p>
            <a:pPr indent="-317500" lvl="1" marL="914400" marR="0" rtl="0" algn="l">
              <a:lnSpc>
                <a:spcPct val="115000"/>
              </a:lnSpc>
              <a:spcBef>
                <a:spcPts val="0"/>
              </a:spcBef>
              <a:spcAft>
                <a:spcPts val="0"/>
              </a:spcAft>
              <a:buSzPts val="1400"/>
              <a:buAutoNum type="alphaLcPeriod"/>
            </a:pPr>
            <a:r>
              <a:rPr lang="en"/>
              <a:t>DMM utilizes Recurrent neural network (RNN)</a:t>
            </a:r>
            <a:endParaRPr/>
          </a:p>
          <a:p>
            <a:pPr indent="-317500" lvl="1" marL="914400" marR="0" rtl="0" algn="l">
              <a:lnSpc>
                <a:spcPct val="115000"/>
              </a:lnSpc>
              <a:spcBef>
                <a:spcPts val="0"/>
              </a:spcBef>
              <a:spcAft>
                <a:spcPts val="0"/>
              </a:spcAft>
              <a:buSzPts val="1400"/>
              <a:buAutoNum type="alphaLcPeriod"/>
            </a:pPr>
            <a:r>
              <a:rPr lang="en"/>
              <a:t>Input: a sequence of cell tower locations </a:t>
            </a:r>
            <a:endParaRPr/>
          </a:p>
          <a:p>
            <a:pPr indent="-317500" lvl="1" marL="914400" marR="0" rtl="0" algn="l">
              <a:lnSpc>
                <a:spcPct val="115000"/>
              </a:lnSpc>
              <a:spcBef>
                <a:spcPts val="0"/>
              </a:spcBef>
              <a:spcAft>
                <a:spcPts val="0"/>
              </a:spcAft>
              <a:buSzPts val="1400"/>
              <a:buAutoNum type="alphaLcPeriod"/>
            </a:pPr>
            <a:r>
              <a:rPr lang="en"/>
              <a:t>Output </a:t>
            </a:r>
            <a:r>
              <a:rPr lang="en"/>
              <a:t>(</a:t>
            </a:r>
            <a:r>
              <a:rPr b="1" lang="en">
                <a:solidFill>
                  <a:srgbClr val="38761D"/>
                </a:solidFill>
              </a:rPr>
              <a:t>inference</a:t>
            </a:r>
            <a:r>
              <a:rPr lang="en"/>
              <a:t>)</a:t>
            </a:r>
            <a:r>
              <a:rPr lang="en"/>
              <a:t>: a trajectory composed of road segments.</a:t>
            </a:r>
            <a:endParaRPr/>
          </a:p>
          <a:p>
            <a:pPr indent="-342900" lvl="0" marL="457200" marR="0" rtl="0" algn="l">
              <a:lnSpc>
                <a:spcPct val="115000"/>
              </a:lnSpc>
              <a:spcBef>
                <a:spcPts val="0"/>
              </a:spcBef>
              <a:spcAft>
                <a:spcPts val="0"/>
              </a:spcAft>
              <a:buSzPts val="1800"/>
              <a:buAutoNum type="arabicPeriod"/>
            </a:pPr>
            <a:r>
              <a:rPr lang="en"/>
              <a:t>DMM design</a:t>
            </a:r>
            <a:r>
              <a:rPr lang="en"/>
              <a:t> </a:t>
            </a:r>
            <a:endParaRPr/>
          </a:p>
        </p:txBody>
      </p:sp>
      <p:sp>
        <p:nvSpPr>
          <p:cNvPr id="161" name="Google Shape;161;p27"/>
          <p:cNvSpPr/>
          <p:nvPr/>
        </p:nvSpPr>
        <p:spPr>
          <a:xfrm>
            <a:off x="1081075" y="3664125"/>
            <a:ext cx="5552100" cy="7563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7"/>
          <p:cNvSpPr/>
          <p:nvPr/>
        </p:nvSpPr>
        <p:spPr>
          <a:xfrm>
            <a:off x="1215850" y="3765525"/>
            <a:ext cx="1579800" cy="507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Location Representer</a:t>
            </a:r>
            <a:endParaRPr/>
          </a:p>
        </p:txBody>
      </p:sp>
      <p:sp>
        <p:nvSpPr>
          <p:cNvPr id="163" name="Google Shape;163;p27"/>
          <p:cNvSpPr/>
          <p:nvPr/>
        </p:nvSpPr>
        <p:spPr>
          <a:xfrm>
            <a:off x="3143750" y="3765513"/>
            <a:ext cx="1579800" cy="507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Map Matcher</a:t>
            </a:r>
            <a:endParaRPr>
              <a:latin typeface="Proxima Nova"/>
              <a:ea typeface="Proxima Nova"/>
              <a:cs typeface="Proxima Nova"/>
              <a:sym typeface="Proxima Nova"/>
            </a:endParaRPr>
          </a:p>
        </p:txBody>
      </p:sp>
      <p:sp>
        <p:nvSpPr>
          <p:cNvPr id="164" name="Google Shape;164;p27"/>
          <p:cNvSpPr/>
          <p:nvPr/>
        </p:nvSpPr>
        <p:spPr>
          <a:xfrm>
            <a:off x="4932800" y="3765525"/>
            <a:ext cx="1579800" cy="507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Reinforcement</a:t>
            </a:r>
            <a:endParaRPr>
              <a:latin typeface="Proxima Nova"/>
              <a:ea typeface="Proxima Nova"/>
              <a:cs typeface="Proxima Nova"/>
              <a:sym typeface="Proxima Nova"/>
            </a:endParaRPr>
          </a:p>
        </p:txBody>
      </p:sp>
      <p:sp>
        <p:nvSpPr>
          <p:cNvPr id="165" name="Google Shape;165;p27"/>
          <p:cNvSpPr/>
          <p:nvPr/>
        </p:nvSpPr>
        <p:spPr>
          <a:xfrm rot="1115">
            <a:off x="1081150" y="3443119"/>
            <a:ext cx="5552100" cy="321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Off-line</a:t>
            </a:r>
            <a:endParaRPr/>
          </a:p>
        </p:txBody>
      </p:sp>
      <p:sp>
        <p:nvSpPr>
          <p:cNvPr id="166" name="Google Shape;166;p27"/>
          <p:cNvSpPr/>
          <p:nvPr/>
        </p:nvSpPr>
        <p:spPr>
          <a:xfrm>
            <a:off x="7336100" y="3765525"/>
            <a:ext cx="1382100" cy="507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O/P: Model</a:t>
            </a:r>
            <a:endParaRPr/>
          </a:p>
        </p:txBody>
      </p:sp>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rPr>
              <a:t>DMM: fast map matching for cellular data</a:t>
            </a:r>
            <a:endParaRPr/>
          </a:p>
        </p:txBody>
      </p:sp>
      <p:sp>
        <p:nvSpPr>
          <p:cNvPr id="168" name="Google Shape;168;p27"/>
          <p:cNvSpPr/>
          <p:nvPr/>
        </p:nvSpPr>
        <p:spPr>
          <a:xfrm>
            <a:off x="5558750" y="185525"/>
            <a:ext cx="3397800" cy="572700"/>
          </a:xfrm>
          <a:prstGeom prst="wedgeRectCallout">
            <a:avLst>
              <a:gd fmla="val -38583" name="adj1"/>
              <a:gd fmla="val 3755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What is the difference between “inference” and “prediction” in this case?</a:t>
            </a:r>
            <a:endParaRPr/>
          </a:p>
        </p:txBody>
      </p:sp>
      <p:sp>
        <p:nvSpPr>
          <p:cNvPr id="169" name="Google Shape;169;p27"/>
          <p:cNvSpPr/>
          <p:nvPr/>
        </p:nvSpPr>
        <p:spPr>
          <a:xfrm rot="-5400000">
            <a:off x="-111525" y="3636500"/>
            <a:ext cx="1022100" cy="63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I/P: Cellular</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-data</a:t>
            </a:r>
            <a:endParaRPr/>
          </a:p>
        </p:txBody>
      </p:sp>
      <p:sp>
        <p:nvSpPr>
          <p:cNvPr id="170" name="Google Shape;170;p27"/>
          <p:cNvSpPr/>
          <p:nvPr/>
        </p:nvSpPr>
        <p:spPr>
          <a:xfrm>
            <a:off x="82725" y="4513825"/>
            <a:ext cx="8873700" cy="507600"/>
          </a:xfrm>
          <a:prstGeom prst="wedgeRectCallout">
            <a:avLst>
              <a:gd fmla="val 35417" name="adj1"/>
              <a:gd fmla="val -8914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Question: If the cellular-database is distributed?</a:t>
            </a:r>
            <a:r>
              <a:rPr lang="en">
                <a:latin typeface="Proxima Nova"/>
                <a:ea typeface="Proxima Nova"/>
                <a:cs typeface="Proxima Nova"/>
                <a:sym typeface="Proxima Nova"/>
              </a:rPr>
              <a:t> </a:t>
            </a:r>
            <a:r>
              <a:rPr lang="en">
                <a:latin typeface="Proxima Nova"/>
                <a:ea typeface="Proxima Nova"/>
                <a:cs typeface="Proxima Nova"/>
                <a:sym typeface="Proxima Nova"/>
              </a:rPr>
              <a:t>Can we apply Federated learning for </a:t>
            </a:r>
            <a:r>
              <a:rPr lang="en">
                <a:latin typeface="Proxima Nova"/>
                <a:ea typeface="Proxima Nova"/>
                <a:cs typeface="Proxima Nova"/>
                <a:sym typeface="Proxima Nova"/>
              </a:rPr>
              <a:t>Personalized map-matching</a:t>
            </a:r>
            <a:r>
              <a:rPr lang="en">
                <a:latin typeface="Proxima Nova"/>
                <a:ea typeface="Proxima Nova"/>
                <a:cs typeface="Proxima Nova"/>
                <a:sym typeface="Proxima Nova"/>
              </a:rPr>
              <a:t>? Can FL provide data </a:t>
            </a:r>
            <a:r>
              <a:rPr lang="en">
                <a:latin typeface="Proxima Nova"/>
                <a:ea typeface="Proxima Nova"/>
                <a:cs typeface="Proxima Nova"/>
                <a:sym typeface="Proxima Nova"/>
              </a:rPr>
              <a:t>anonymity and accuracy together</a:t>
            </a:r>
            <a:r>
              <a:rPr lang="en">
                <a:latin typeface="Proxima Nova"/>
                <a:ea typeface="Proxima Nova"/>
                <a:cs typeface="Proxima Nova"/>
                <a:sym typeface="Proxima Nova"/>
              </a:rPr>
              <a:t>?</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72" name="Google Shape;172;p27"/>
          <p:cNvCxnSpPr>
            <a:stCxn id="162" idx="3"/>
            <a:endCxn id="163" idx="1"/>
          </p:cNvCxnSpPr>
          <p:nvPr/>
        </p:nvCxnSpPr>
        <p:spPr>
          <a:xfrm>
            <a:off x="2795650" y="4019325"/>
            <a:ext cx="348000" cy="0"/>
          </a:xfrm>
          <a:prstGeom prst="straightConnector1">
            <a:avLst/>
          </a:prstGeom>
          <a:noFill/>
          <a:ln cap="flat" cmpd="sng" w="9525">
            <a:solidFill>
              <a:srgbClr val="FF0000"/>
            </a:solidFill>
            <a:prstDash val="solid"/>
            <a:round/>
            <a:headEnd len="med" w="med" type="none"/>
            <a:tailEnd len="med" w="med" type="triangle"/>
          </a:ln>
        </p:spPr>
      </p:cxnSp>
      <p:cxnSp>
        <p:nvCxnSpPr>
          <p:cNvPr id="173" name="Google Shape;173;p27"/>
          <p:cNvCxnSpPr>
            <a:stCxn id="163" idx="3"/>
            <a:endCxn id="164" idx="1"/>
          </p:cNvCxnSpPr>
          <p:nvPr/>
        </p:nvCxnSpPr>
        <p:spPr>
          <a:xfrm>
            <a:off x="4723550" y="4019313"/>
            <a:ext cx="209400" cy="0"/>
          </a:xfrm>
          <a:prstGeom prst="straightConnector1">
            <a:avLst/>
          </a:prstGeom>
          <a:noFill/>
          <a:ln cap="flat" cmpd="sng" w="9525">
            <a:solidFill>
              <a:srgbClr val="FF0000"/>
            </a:solidFill>
            <a:prstDash val="solid"/>
            <a:round/>
            <a:headEnd len="med" w="med" type="none"/>
            <a:tailEnd len="med" w="med" type="triangle"/>
          </a:ln>
        </p:spPr>
      </p:cxnSp>
      <p:cxnSp>
        <p:nvCxnSpPr>
          <p:cNvPr id="174" name="Google Shape;174;p27"/>
          <p:cNvCxnSpPr>
            <a:stCxn id="164" idx="3"/>
            <a:endCxn id="166" idx="1"/>
          </p:cNvCxnSpPr>
          <p:nvPr/>
        </p:nvCxnSpPr>
        <p:spPr>
          <a:xfrm>
            <a:off x="6512600" y="4019325"/>
            <a:ext cx="823500" cy="0"/>
          </a:xfrm>
          <a:prstGeom prst="straightConnector1">
            <a:avLst/>
          </a:prstGeom>
          <a:noFill/>
          <a:ln cap="flat" cmpd="sng" w="9525">
            <a:solidFill>
              <a:srgbClr val="FF0000"/>
            </a:solidFill>
            <a:prstDash val="solid"/>
            <a:round/>
            <a:headEnd len="med" w="med" type="none"/>
            <a:tailEnd len="med" w="med" type="triangle"/>
          </a:ln>
        </p:spPr>
      </p:cxnSp>
      <p:sp>
        <p:nvSpPr>
          <p:cNvPr id="175" name="Google Shape;175;p27"/>
          <p:cNvSpPr/>
          <p:nvPr/>
        </p:nvSpPr>
        <p:spPr>
          <a:xfrm rot="746">
            <a:off x="7336100" y="3133475"/>
            <a:ext cx="1382100" cy="3216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On-line</a:t>
            </a:r>
            <a:endParaRPr/>
          </a:p>
        </p:txBody>
      </p:sp>
      <p:cxnSp>
        <p:nvCxnSpPr>
          <p:cNvPr id="176" name="Google Shape;176;p27"/>
          <p:cNvCxnSpPr>
            <a:stCxn id="166" idx="0"/>
            <a:endCxn id="175" idx="2"/>
          </p:cNvCxnSpPr>
          <p:nvPr/>
        </p:nvCxnSpPr>
        <p:spPr>
          <a:xfrm rot="10800000">
            <a:off x="8027150" y="3455025"/>
            <a:ext cx="0" cy="310500"/>
          </a:xfrm>
          <a:prstGeom prst="straightConnector1">
            <a:avLst/>
          </a:prstGeom>
          <a:noFill/>
          <a:ln cap="flat" cmpd="sng" w="9525">
            <a:solidFill>
              <a:srgbClr val="FF0000"/>
            </a:solidFill>
            <a:prstDash val="solid"/>
            <a:round/>
            <a:headEnd len="med" w="med" type="none"/>
            <a:tailEnd len="med" w="med" type="triangle"/>
          </a:ln>
        </p:spPr>
      </p:cxnSp>
      <p:sp>
        <p:nvSpPr>
          <p:cNvPr id="177" name="Google Shape;177;p27"/>
          <p:cNvSpPr/>
          <p:nvPr/>
        </p:nvSpPr>
        <p:spPr>
          <a:xfrm>
            <a:off x="7336100" y="2077425"/>
            <a:ext cx="1382100" cy="507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O/P: Map Trajectory</a:t>
            </a:r>
            <a:endParaRPr/>
          </a:p>
        </p:txBody>
      </p:sp>
      <p:cxnSp>
        <p:nvCxnSpPr>
          <p:cNvPr id="178" name="Google Shape;178;p27"/>
          <p:cNvCxnSpPr>
            <a:stCxn id="175" idx="0"/>
            <a:endCxn id="177" idx="2"/>
          </p:cNvCxnSpPr>
          <p:nvPr/>
        </p:nvCxnSpPr>
        <p:spPr>
          <a:xfrm rot="10800000">
            <a:off x="8027150" y="2585075"/>
            <a:ext cx="0" cy="548400"/>
          </a:xfrm>
          <a:prstGeom prst="straightConnector1">
            <a:avLst/>
          </a:prstGeom>
          <a:noFill/>
          <a:ln cap="flat" cmpd="sng" w="9525">
            <a:solidFill>
              <a:srgbClr val="FF0000"/>
            </a:solidFill>
            <a:prstDash val="solid"/>
            <a:round/>
            <a:headEnd len="med" w="med" type="none"/>
            <a:tailEnd len="med" w="med" type="triangle"/>
          </a:ln>
        </p:spPr>
      </p:cxnSp>
      <p:sp>
        <p:nvSpPr>
          <p:cNvPr id="179" name="Google Shape;179;p27"/>
          <p:cNvSpPr/>
          <p:nvPr/>
        </p:nvSpPr>
        <p:spPr>
          <a:xfrm rot="-5400000">
            <a:off x="6075350" y="2333400"/>
            <a:ext cx="1474800" cy="633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I/P: Cellular-data</a:t>
            </a:r>
            <a:endParaRPr/>
          </a:p>
        </p:txBody>
      </p:sp>
      <p:cxnSp>
        <p:nvCxnSpPr>
          <p:cNvPr id="180" name="Google Shape;180;p27"/>
          <p:cNvCxnSpPr>
            <a:stCxn id="179" idx="2"/>
            <a:endCxn id="175" idx="1"/>
          </p:cNvCxnSpPr>
          <p:nvPr/>
        </p:nvCxnSpPr>
        <p:spPr>
          <a:xfrm>
            <a:off x="7129550" y="2650200"/>
            <a:ext cx="206700" cy="643800"/>
          </a:xfrm>
          <a:prstGeom prst="straightConnector1">
            <a:avLst/>
          </a:prstGeom>
          <a:noFill/>
          <a:ln cap="flat" cmpd="sng" w="9525">
            <a:solidFill>
              <a:srgbClr val="FF0000"/>
            </a:solidFill>
            <a:prstDash val="solid"/>
            <a:round/>
            <a:headEnd len="med" w="med" type="none"/>
            <a:tailEnd len="med" w="med" type="triangle"/>
          </a:ln>
        </p:spPr>
      </p:cxnSp>
      <p:cxnSp>
        <p:nvCxnSpPr>
          <p:cNvPr id="181" name="Google Shape;181;p27"/>
          <p:cNvCxnSpPr>
            <a:stCxn id="169" idx="2"/>
            <a:endCxn id="162" idx="1"/>
          </p:cNvCxnSpPr>
          <p:nvPr/>
        </p:nvCxnSpPr>
        <p:spPr>
          <a:xfrm>
            <a:off x="716325" y="3953300"/>
            <a:ext cx="499500" cy="66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Problem Ideas</a:t>
            </a:r>
            <a:endParaRPr/>
          </a:p>
        </p:txBody>
      </p:sp>
      <p:sp>
        <p:nvSpPr>
          <p:cNvPr id="187" name="Google Shape;18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Ensuring reliable real time communication in the </a:t>
            </a:r>
            <a:r>
              <a:rPr lang="en"/>
              <a:t>absence</a:t>
            </a:r>
            <a:r>
              <a:rPr lang="en"/>
              <a:t> of dedicated channels</a:t>
            </a:r>
            <a:endParaRPr/>
          </a:p>
          <a:p>
            <a:pPr indent="-317500" lvl="1" marL="914400" rtl="0" algn="l">
              <a:spcBef>
                <a:spcPts val="0"/>
              </a:spcBef>
              <a:spcAft>
                <a:spcPts val="0"/>
              </a:spcAft>
              <a:buSzPts val="1400"/>
              <a:buAutoNum type="alphaLcPeriod"/>
            </a:pPr>
            <a:r>
              <a:rPr lang="en"/>
              <a:t>Use case - remote surgery; remote repair; remote driving</a:t>
            </a:r>
            <a:endParaRPr/>
          </a:p>
          <a:p>
            <a:pPr indent="-317500" lvl="1" marL="914400" rtl="0" algn="l">
              <a:spcBef>
                <a:spcPts val="0"/>
              </a:spcBef>
              <a:spcAft>
                <a:spcPts val="0"/>
              </a:spcAft>
              <a:buSzPts val="1400"/>
              <a:buAutoNum type="alphaLcPeriod"/>
            </a:pPr>
            <a:r>
              <a:rPr lang="en"/>
              <a:t>Can network slicing be leveraged?</a:t>
            </a:r>
            <a:endParaRPr/>
          </a:p>
          <a:p>
            <a:pPr indent="-317500" lvl="1" marL="914400" rtl="0" algn="l">
              <a:spcBef>
                <a:spcPts val="0"/>
              </a:spcBef>
              <a:spcAft>
                <a:spcPts val="0"/>
              </a:spcAft>
              <a:buSzPts val="1400"/>
              <a:buAutoNum type="alphaLcPeriod"/>
            </a:pPr>
            <a:r>
              <a:rPr lang="en"/>
              <a:t>Reliability (replication) vs bandwidth</a:t>
            </a:r>
            <a:endParaRPr/>
          </a:p>
          <a:p>
            <a:pPr indent="-342900" lvl="0" marL="457200" rtl="0" algn="l">
              <a:spcBef>
                <a:spcPts val="0"/>
              </a:spcBef>
              <a:spcAft>
                <a:spcPts val="0"/>
              </a:spcAft>
              <a:buSzPts val="1800"/>
              <a:buAutoNum type="arabicPeriod"/>
            </a:pPr>
            <a:r>
              <a:rPr lang="en"/>
              <a:t>V2X - the remote driving use case</a:t>
            </a:r>
            <a:endParaRPr/>
          </a:p>
          <a:p>
            <a:pPr indent="-317500" lvl="1" marL="914400" rtl="0" algn="l">
              <a:spcBef>
                <a:spcPts val="0"/>
              </a:spcBef>
              <a:spcAft>
                <a:spcPts val="0"/>
              </a:spcAft>
              <a:buSzPts val="1400"/>
              <a:buAutoNum type="alphaLcPeriod"/>
            </a:pPr>
            <a:r>
              <a:rPr lang="en"/>
              <a:t>Ensure </a:t>
            </a:r>
            <a:r>
              <a:rPr lang="en"/>
              <a:t>real time</a:t>
            </a:r>
            <a:r>
              <a:rPr lang="en"/>
              <a:t> connectivity over regular network</a:t>
            </a:r>
            <a:endParaRPr/>
          </a:p>
          <a:p>
            <a:pPr indent="-317500" lvl="2" marL="1371600" rtl="0" algn="l">
              <a:spcBef>
                <a:spcPts val="0"/>
              </a:spcBef>
              <a:spcAft>
                <a:spcPts val="0"/>
              </a:spcAft>
              <a:buSzPts val="1400"/>
              <a:buAutoNum type="romanLcPeriod"/>
            </a:pPr>
            <a:r>
              <a:rPr lang="en"/>
              <a:t>Multiple vehicle requesting resources</a:t>
            </a:r>
            <a:endParaRPr/>
          </a:p>
          <a:p>
            <a:pPr indent="-317500" lvl="2" marL="1371600" rtl="0" algn="l">
              <a:spcBef>
                <a:spcPts val="0"/>
              </a:spcBef>
              <a:spcAft>
                <a:spcPts val="0"/>
              </a:spcAft>
              <a:buSzPts val="1400"/>
              <a:buAutoNum type="romanLcPeriod"/>
            </a:pPr>
            <a:r>
              <a:rPr lang="en"/>
              <a:t>Prioritize vehicles e.g. ambulance</a:t>
            </a:r>
            <a:endParaRPr/>
          </a:p>
          <a:p>
            <a:pPr indent="-317500" lvl="2" marL="1371600" rtl="0" algn="l">
              <a:spcBef>
                <a:spcPts val="0"/>
              </a:spcBef>
              <a:spcAft>
                <a:spcPts val="0"/>
              </a:spcAft>
              <a:buSzPts val="1400"/>
              <a:buAutoNum type="romanLcPeriod"/>
            </a:pPr>
            <a:r>
              <a:rPr lang="en"/>
              <a:t>Handle network traffic and road traffic altogether? Something like </a:t>
            </a:r>
            <a:r>
              <a:rPr i="1" lang="en"/>
              <a:t>user-in-a-loop</a:t>
            </a:r>
            <a:r>
              <a:rPr lang="en"/>
              <a:t>?</a:t>
            </a:r>
            <a:endParaRPr/>
          </a:p>
          <a:p>
            <a:pPr indent="-317500" lvl="1" marL="914400" rtl="0" algn="l">
              <a:spcBef>
                <a:spcPts val="0"/>
              </a:spcBef>
              <a:spcAft>
                <a:spcPts val="0"/>
              </a:spcAft>
              <a:buSzPts val="1400"/>
              <a:buAutoNum type="alphaLcPeriod"/>
            </a:pPr>
            <a:r>
              <a:rPr lang="en"/>
              <a:t>Remote driving experience - VR, restricted field of view</a:t>
            </a:r>
            <a:endParaRPr/>
          </a:p>
          <a:p>
            <a:pPr indent="-317500" lvl="1" marL="914400" rtl="0" algn="l">
              <a:spcBef>
                <a:spcPts val="0"/>
              </a:spcBef>
              <a:spcAft>
                <a:spcPts val="0"/>
              </a:spcAft>
              <a:buSzPts val="1400"/>
              <a:buAutoNum type="alphaLcPeriod"/>
            </a:pPr>
            <a:r>
              <a:rPr lang="en"/>
              <a:t>Offshoot -&gt; use remote driving data to train self driving</a:t>
            </a:r>
            <a:endParaRPr/>
          </a:p>
          <a:p>
            <a:pPr indent="-317500" lvl="1" marL="914400" rtl="0" algn="l">
              <a:spcBef>
                <a:spcPts val="0"/>
              </a:spcBef>
              <a:spcAft>
                <a:spcPts val="0"/>
              </a:spcAft>
              <a:buSzPts val="1400"/>
              <a:buAutoNum type="alphaLcPeriod"/>
            </a:pPr>
            <a:r>
              <a:rPr lang="en"/>
              <a:t>Offshoot -&gt; remote assistive self driving car ~reverse telematics</a:t>
            </a:r>
            <a:endParaRPr/>
          </a:p>
        </p:txBody>
      </p:sp>
      <p:sp>
        <p:nvSpPr>
          <p:cNvPr id="188" name="Google Shape;18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Problem Ideas</a:t>
            </a:r>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
              <a:t>Can we think of some activity tracking based solutions aiding towards the ones </a:t>
            </a:r>
            <a:r>
              <a:rPr lang="en"/>
              <a:t>suffering</a:t>
            </a:r>
            <a:r>
              <a:rPr lang="en"/>
              <a:t> from chronic diseases (Alzheimer, diabetes, etc.) </a:t>
            </a:r>
            <a:endParaRPr/>
          </a:p>
          <a:p>
            <a:pPr indent="-317500" lvl="1" marL="914400" rtl="0" algn="l">
              <a:spcBef>
                <a:spcPts val="0"/>
              </a:spcBef>
              <a:spcAft>
                <a:spcPts val="0"/>
              </a:spcAft>
              <a:buSzPts val="1400"/>
              <a:buAutoNum type="alphaLcPeriod"/>
            </a:pPr>
            <a:r>
              <a:rPr lang="en"/>
              <a:t>Focuses a small group of people</a:t>
            </a:r>
            <a:endParaRPr/>
          </a:p>
          <a:p>
            <a:pPr indent="-317500" lvl="1" marL="914400" rtl="0" algn="l">
              <a:spcBef>
                <a:spcPts val="0"/>
              </a:spcBef>
              <a:spcAft>
                <a:spcPts val="0"/>
              </a:spcAft>
              <a:buSzPts val="1400"/>
              <a:buAutoNum type="alphaLcPeriod"/>
            </a:pPr>
            <a:r>
              <a:rPr lang="en"/>
              <a:t>Good chance for having doing some work with a real-life impact</a:t>
            </a:r>
            <a:endParaRPr/>
          </a:p>
          <a:p>
            <a:pPr indent="-342900" lvl="0" marL="457200" rtl="0" algn="l">
              <a:spcBef>
                <a:spcPts val="0"/>
              </a:spcBef>
              <a:spcAft>
                <a:spcPts val="0"/>
              </a:spcAft>
              <a:buSzPts val="1800"/>
              <a:buAutoNum type="arabicPeriod" startAt="3"/>
            </a:pPr>
            <a:r>
              <a:rPr lang="en"/>
              <a:t>Can we build a testbed similar to COSMOS which is virtual? What are the primary challenges?</a:t>
            </a:r>
            <a:endParaRPr/>
          </a:p>
          <a:p>
            <a:pPr indent="-342900" lvl="0" marL="457200" rtl="0" algn="l">
              <a:spcBef>
                <a:spcPts val="0"/>
              </a:spcBef>
              <a:spcAft>
                <a:spcPts val="0"/>
              </a:spcAft>
              <a:buSzPts val="1800"/>
              <a:buAutoNum type="arabicPeriod" startAt="3"/>
            </a:pPr>
            <a:r>
              <a:rPr lang="en"/>
              <a:t>Can we build a testbed for testing different applications/goals for 5G-V2X?</a:t>
            </a:r>
            <a:endParaRPr/>
          </a:p>
        </p:txBody>
      </p:sp>
      <p:sp>
        <p:nvSpPr>
          <p:cNvPr id="195" name="Google Shape;19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rPr>
              <a:t>DMM: fast map matching for cellular data</a:t>
            </a:r>
            <a:endParaRPr/>
          </a:p>
        </p:txBody>
      </p:sp>
      <p:sp>
        <p:nvSpPr>
          <p:cNvPr id="201" name="Google Shape;20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Motivation:</a:t>
            </a:r>
            <a:endParaRPr/>
          </a:p>
          <a:p>
            <a:pPr indent="-317500" lvl="1" marL="914400" marR="0" rtl="0" algn="l">
              <a:lnSpc>
                <a:spcPct val="115000"/>
              </a:lnSpc>
              <a:spcBef>
                <a:spcPts val="1600"/>
              </a:spcBef>
              <a:spcAft>
                <a:spcPts val="0"/>
              </a:spcAft>
              <a:buSzPts val="1400"/>
              <a:buAutoNum type="alphaLcPeriod" startAt="4"/>
            </a:pPr>
            <a:r>
              <a:rPr lang="en"/>
              <a:t>Most existing matching algorithms use hidden markov model based estimation. </a:t>
            </a:r>
            <a:endParaRPr/>
          </a:p>
          <a:p>
            <a:pPr indent="-317500" lvl="2" marL="1371600" marR="0" rtl="0" algn="l">
              <a:lnSpc>
                <a:spcPct val="115000"/>
              </a:lnSpc>
              <a:spcBef>
                <a:spcPts val="0"/>
              </a:spcBef>
              <a:spcAft>
                <a:spcPts val="0"/>
              </a:spcAft>
              <a:buSzPts val="1400"/>
              <a:buAutoNum type="romanLcPeriod"/>
            </a:pPr>
            <a:r>
              <a:rPr lang="en"/>
              <a:t>“However, human mobility on a road map is non-Markovian [20], especially when people have a specific destination.”</a:t>
            </a:r>
            <a:endParaRPr/>
          </a:p>
          <a:p>
            <a:pPr indent="-317500" lvl="2" marL="1371600" marR="0" rtl="0" algn="l">
              <a:lnSpc>
                <a:spcPct val="115000"/>
              </a:lnSpc>
              <a:spcBef>
                <a:spcPts val="0"/>
              </a:spcBef>
              <a:spcAft>
                <a:spcPts val="0"/>
              </a:spcAft>
              <a:buSzPts val="1400"/>
              <a:buAutoNum type="romanLcPeriod"/>
            </a:pPr>
            <a:r>
              <a:rPr lang="en"/>
              <a:t>“Moreover, HMM-based approaches assume to follow the shortest path between the surrounding roads of two consecutive cell towers, which leads to extensive search of the shortest paths during online inference. … It is hard to perform accurate interpolation in urban areas which have a lot of possible routes to connect two locations.”</a:t>
            </a:r>
            <a:endParaRPr/>
          </a:p>
        </p:txBody>
      </p:sp>
      <p:sp>
        <p:nvSpPr>
          <p:cNvPr id="202" name="Google Shape;20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rPr>
              <a:t>DMM: fast map matching for cellular data</a:t>
            </a:r>
            <a:endParaRPr/>
          </a:p>
        </p:txBody>
      </p:sp>
      <p:sp>
        <p:nvSpPr>
          <p:cNvPr id="208" name="Google Shape;20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Motivation:</a:t>
            </a:r>
            <a:endParaRPr/>
          </a:p>
          <a:p>
            <a:pPr indent="-317500" lvl="1" marL="914400" marR="0" rtl="0" algn="l">
              <a:lnSpc>
                <a:spcPct val="115000"/>
              </a:lnSpc>
              <a:spcBef>
                <a:spcPts val="1600"/>
              </a:spcBef>
              <a:spcAft>
                <a:spcPts val="0"/>
              </a:spcAft>
              <a:buSzPts val="1400"/>
              <a:buAutoNum type="alphaLcPeriod" startAt="4"/>
            </a:pPr>
            <a:r>
              <a:rPr lang="en"/>
              <a:t>Most existing matching algorithm uses hidden markov model based estimation. </a:t>
            </a:r>
            <a:endParaRPr/>
          </a:p>
          <a:p>
            <a:pPr indent="-317500" lvl="2" marL="1371600" marR="0" rtl="0" algn="l">
              <a:lnSpc>
                <a:spcPct val="115000"/>
              </a:lnSpc>
              <a:spcBef>
                <a:spcPts val="0"/>
              </a:spcBef>
              <a:spcAft>
                <a:spcPts val="0"/>
              </a:spcAft>
              <a:buSzPts val="1400"/>
              <a:buAutoNum type="romanLcPeriod" startAt="3"/>
            </a:pPr>
            <a:r>
              <a:rPr lang="en"/>
              <a:t>Pilot study to find  trade-offs for </a:t>
            </a:r>
            <a:r>
              <a:rPr i="1" lang="en"/>
              <a:t>HMM based map matching</a:t>
            </a:r>
            <a:r>
              <a:rPr lang="en"/>
              <a:t> algorithms.</a:t>
            </a:r>
            <a:endParaRPr/>
          </a:p>
          <a:p>
            <a:pPr indent="-317500" lvl="3" marL="1828800" marR="0" rtl="0" algn="l">
              <a:lnSpc>
                <a:spcPct val="115000"/>
              </a:lnSpc>
              <a:spcBef>
                <a:spcPts val="0"/>
              </a:spcBef>
              <a:spcAft>
                <a:spcPts val="0"/>
              </a:spcAft>
              <a:buSzPts val="1400"/>
              <a:buAutoNum type="arabicPeriod"/>
            </a:pPr>
            <a:r>
              <a:rPr b="1" lang="en"/>
              <a:t>Impact of the order of HMM model:</a:t>
            </a:r>
            <a:r>
              <a:rPr lang="en"/>
              <a:t> Higher-order HMM model considers last several cell towers. Therefore, higher order provides better accuracy but requires time to provide inference.</a:t>
            </a:r>
            <a:endParaRPr/>
          </a:p>
          <a:p>
            <a:pPr indent="-317500" lvl="3" marL="1828800" marR="0" rtl="0" algn="l">
              <a:lnSpc>
                <a:spcPct val="115000"/>
              </a:lnSpc>
              <a:spcBef>
                <a:spcPts val="0"/>
              </a:spcBef>
              <a:spcAft>
                <a:spcPts val="0"/>
              </a:spcAft>
              <a:buSzPts val="1400"/>
              <a:buAutoNum type="arabicPeriod"/>
            </a:pPr>
            <a:r>
              <a:rPr b="1" lang="en"/>
              <a:t>Impact of location error of cell towers:</a:t>
            </a:r>
            <a:r>
              <a:rPr lang="en"/>
              <a:t> “Location error is measured as the distance between the user’s GPS position and the cell tower position”. Therefore, location error is dependent of the searching range of the towers. Short Range ensures </a:t>
            </a:r>
            <a:r>
              <a:rPr lang="en"/>
              <a:t>quicker inference but lowers the</a:t>
            </a:r>
            <a:r>
              <a:rPr lang="en"/>
              <a:t> accuracy as less number of path segments are considered.</a:t>
            </a:r>
            <a:endParaRPr/>
          </a:p>
          <a:p>
            <a:pPr indent="-317500" lvl="3" marL="1828800" marR="0" rtl="0" algn="l">
              <a:lnSpc>
                <a:spcPct val="115000"/>
              </a:lnSpc>
              <a:spcBef>
                <a:spcPts val="0"/>
              </a:spcBef>
              <a:spcAft>
                <a:spcPts val="0"/>
              </a:spcAft>
              <a:buSzPts val="1400"/>
              <a:buAutoNum type="arabicPeriod"/>
            </a:pPr>
            <a:r>
              <a:rPr b="1" lang="en"/>
              <a:t>Impact of sampling rate of cell tower sequences:</a:t>
            </a:r>
            <a:r>
              <a:rPr lang="en"/>
              <a:t> “The sampling rate determines the distance between two consecutive cell towers. As the sampling rate decreases, the inference time increases at an exponential rate” </a:t>
            </a:r>
            <a:endParaRPr/>
          </a:p>
        </p:txBody>
      </p:sp>
      <p:sp>
        <p:nvSpPr>
          <p:cNvPr id="209" name="Google Shape;209;p31"/>
          <p:cNvSpPr/>
          <p:nvPr/>
        </p:nvSpPr>
        <p:spPr>
          <a:xfrm>
            <a:off x="64125" y="3486425"/>
            <a:ext cx="1415400" cy="791100"/>
          </a:xfrm>
          <a:prstGeom prst="wedgeRectCallout">
            <a:avLst>
              <a:gd fmla="val 78284" name="adj1"/>
              <a:gd fmla="val 7241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Could not understand properly</a:t>
            </a:r>
            <a:endParaRPr>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Some paper titles that looked familiar</a:t>
            </a:r>
            <a:endParaRPr/>
          </a:p>
          <a:p>
            <a:pPr indent="-342900" lvl="0" marL="457200" rtl="0" algn="l">
              <a:spcBef>
                <a:spcPts val="0"/>
              </a:spcBef>
              <a:spcAft>
                <a:spcPts val="0"/>
              </a:spcAft>
              <a:buSzPts val="1800"/>
              <a:buAutoNum type="arabicPeriod"/>
            </a:pPr>
            <a:r>
              <a:rPr lang="en"/>
              <a:t>Some paper titles that looked interesting</a:t>
            </a:r>
            <a:endParaRPr/>
          </a:p>
          <a:p>
            <a:pPr indent="-342900" lvl="0" marL="457200" rtl="0" algn="l">
              <a:spcBef>
                <a:spcPts val="0"/>
              </a:spcBef>
              <a:spcAft>
                <a:spcPts val="0"/>
              </a:spcAft>
              <a:buSzPts val="1800"/>
              <a:buAutoNum type="arabicPeriod"/>
            </a:pPr>
            <a:r>
              <a:rPr lang="en"/>
              <a:t>Keywords</a:t>
            </a:r>
            <a:endParaRPr/>
          </a:p>
          <a:p>
            <a:pPr indent="-342900" lvl="0" marL="457200" rtl="0" algn="l">
              <a:spcBef>
                <a:spcPts val="0"/>
              </a:spcBef>
              <a:spcAft>
                <a:spcPts val="0"/>
              </a:spcAft>
              <a:buSzPts val="1800"/>
              <a:buAutoNum type="arabicPeriod"/>
            </a:pPr>
            <a:r>
              <a:rPr lang="en"/>
              <a:t>General discussion Paper 1</a:t>
            </a:r>
            <a:endParaRPr/>
          </a:p>
          <a:p>
            <a:pPr indent="-342900" lvl="0" marL="457200" rtl="0" algn="l">
              <a:spcBef>
                <a:spcPts val="0"/>
              </a:spcBef>
              <a:spcAft>
                <a:spcPts val="0"/>
              </a:spcAft>
              <a:buSzPts val="1800"/>
              <a:buAutoNum type="arabicPeriod"/>
            </a:pPr>
            <a:r>
              <a:rPr lang="en"/>
              <a:t>General discussion Paper 2</a:t>
            </a:r>
            <a:endParaRPr/>
          </a:p>
          <a:p>
            <a:pPr indent="-342900" lvl="0" marL="457200" rtl="0" algn="l">
              <a:spcBef>
                <a:spcPts val="0"/>
              </a:spcBef>
              <a:spcAft>
                <a:spcPts val="0"/>
              </a:spcAft>
              <a:buSzPts val="1800"/>
              <a:buAutoNum type="arabicPeriod"/>
            </a:pPr>
            <a:r>
              <a:rPr lang="en"/>
              <a:t>Some problem ideas</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Discussion Paper 2</a:t>
            </a:r>
            <a:endParaRPr/>
          </a:p>
        </p:txBody>
      </p:sp>
      <p:sp>
        <p:nvSpPr>
          <p:cNvPr id="216" name="Google Shape;21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Slicing-enabled private 4G/5G network for industrial wireless applications [DEMO, Maybe]</a:t>
            </a:r>
            <a:endParaRPr/>
          </a:p>
        </p:txBody>
      </p:sp>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paper titles that looked familiar</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ViVo: visibility-aware mobile </a:t>
            </a:r>
            <a:r>
              <a:rPr lang="en" u="sng">
                <a:solidFill>
                  <a:schemeClr val="hlink"/>
                </a:solidFill>
                <a:hlinkClick r:id="rId3"/>
              </a:rPr>
              <a:t>volumetric</a:t>
            </a:r>
            <a:r>
              <a:rPr b="1" lang="en"/>
              <a:t> </a:t>
            </a:r>
            <a:r>
              <a:rPr b="1" lang="en"/>
              <a:t>video streaming </a:t>
            </a:r>
            <a:br>
              <a:rPr b="1" lang="en"/>
            </a:br>
            <a:r>
              <a:rPr b="1" lang="en"/>
              <a:t>    </a:t>
            </a:r>
            <a:r>
              <a:rPr lang="en"/>
              <a:t>- Predictive downloading of VR/AR data</a:t>
            </a:r>
            <a:endParaRPr/>
          </a:p>
          <a:p>
            <a:pPr indent="-342900" lvl="0" marL="457200" rtl="0" algn="l">
              <a:spcBef>
                <a:spcPts val="0"/>
              </a:spcBef>
              <a:spcAft>
                <a:spcPts val="0"/>
              </a:spcAft>
              <a:buSzPts val="1800"/>
              <a:buAutoNum type="arabicPeriod"/>
            </a:pPr>
            <a:r>
              <a:rPr lang="en"/>
              <a:t>Billion-scale </a:t>
            </a:r>
            <a:r>
              <a:rPr b="1" lang="en"/>
              <a:t>federated learning </a:t>
            </a:r>
            <a:r>
              <a:rPr lang="en"/>
              <a:t>on mobile clients: a submodel design with tunable privacy </a:t>
            </a:r>
            <a:br>
              <a:rPr lang="en"/>
            </a:br>
            <a:r>
              <a:rPr lang="en"/>
              <a:t>    - Could be helpful for the last problem we discussed</a:t>
            </a:r>
            <a:endParaRPr/>
          </a:p>
          <a:p>
            <a:pPr indent="-342900" lvl="0" marL="457200" rtl="0" algn="l">
              <a:spcBef>
                <a:spcPts val="0"/>
              </a:spcBef>
              <a:spcAft>
                <a:spcPts val="0"/>
              </a:spcAft>
              <a:buSzPts val="1800"/>
              <a:buAutoNum type="arabicPeriod"/>
            </a:pPr>
            <a:r>
              <a:rPr lang="en"/>
              <a:t>BeeCast: a </a:t>
            </a:r>
            <a:r>
              <a:rPr b="1" lang="en"/>
              <a:t>collaborative video streaming </a:t>
            </a:r>
            <a:r>
              <a:rPr lang="en"/>
              <a:t>system [DEMO] </a:t>
            </a:r>
            <a:br>
              <a:rPr lang="en"/>
            </a:br>
            <a:r>
              <a:rPr lang="en"/>
              <a:t>    - Very similar to Abhijit’s work utilizing D2D communications.</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paper titles that looked interesting</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Airdropping sensor networks from drones and </a:t>
            </a:r>
            <a:r>
              <a:rPr b="1" lang="en"/>
              <a:t>insects</a:t>
            </a:r>
            <a:endParaRPr b="1"/>
          </a:p>
          <a:p>
            <a:pPr indent="-342900" lvl="0" marL="457200" rtl="0" algn="l">
              <a:spcBef>
                <a:spcPts val="0"/>
              </a:spcBef>
              <a:spcAft>
                <a:spcPts val="0"/>
              </a:spcAft>
              <a:buSzPts val="1800"/>
              <a:buAutoNum type="arabicPeriod"/>
            </a:pPr>
            <a:r>
              <a:rPr lang="en"/>
              <a:t>Accelerometer-based smartphone eavesdropping [DEMO]</a:t>
            </a:r>
            <a:endParaRPr/>
          </a:p>
          <a:p>
            <a:pPr indent="-342900" lvl="0" marL="457200" rtl="0" algn="l">
              <a:spcBef>
                <a:spcPts val="0"/>
              </a:spcBef>
              <a:spcAft>
                <a:spcPts val="0"/>
              </a:spcAft>
              <a:buSzPts val="1800"/>
              <a:buAutoNum type="arabicPeriod"/>
            </a:pPr>
            <a:r>
              <a:rPr lang="en"/>
              <a:t>Homecoming: a wireless homing device for UAVs [Poster]</a:t>
            </a:r>
            <a:endParaRPr/>
          </a:p>
          <a:p>
            <a:pPr indent="-342900" lvl="0" marL="457200" rtl="0" algn="l">
              <a:spcBef>
                <a:spcPts val="0"/>
              </a:spcBef>
              <a:spcAft>
                <a:spcPts val="0"/>
              </a:spcAft>
              <a:buSzPts val="1800"/>
              <a:buAutoNum type="arabicPeriod"/>
            </a:pPr>
            <a:r>
              <a:rPr lang="en"/>
              <a:t>Towards 3D human pose construction </a:t>
            </a:r>
            <a:r>
              <a:rPr b="1" lang="en"/>
              <a:t>using wifi </a:t>
            </a:r>
            <a:r>
              <a:rPr lang="en"/>
              <a:t>- RNN</a:t>
            </a:r>
            <a:endParaRPr/>
          </a:p>
          <a:p>
            <a:pPr indent="-342900" lvl="0" marL="457200" rtl="0" algn="l">
              <a:spcBef>
                <a:spcPts val="0"/>
              </a:spcBef>
              <a:spcAft>
                <a:spcPts val="0"/>
              </a:spcAft>
              <a:buSzPts val="1800"/>
              <a:buAutoNum type="arabicPeriod"/>
            </a:pPr>
            <a:r>
              <a:rPr lang="en"/>
              <a:t>PDLens: smartphone knows drug effectiveness among Parkinson's via daily-life activity fusion</a:t>
            </a:r>
            <a:endParaRPr/>
          </a:p>
          <a:p>
            <a:pPr indent="-342900" lvl="0" marL="457200" rtl="0" algn="l">
              <a:spcBef>
                <a:spcPts val="0"/>
              </a:spcBef>
              <a:spcAft>
                <a:spcPts val="0"/>
              </a:spcAft>
              <a:buSzPts val="1800"/>
              <a:buAutoNum type="arabicPeriod"/>
            </a:pPr>
            <a:r>
              <a:rPr lang="en"/>
              <a:t>Understanding and embracing the complexities of the </a:t>
            </a:r>
            <a:r>
              <a:rPr b="1" lang="en"/>
              <a:t>molecular communication </a:t>
            </a:r>
            <a:r>
              <a:rPr lang="en"/>
              <a:t>channel in liquids</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M-cube - SDR testbed for mmWave </a:t>
            </a:r>
            <a:endParaRPr/>
          </a:p>
          <a:p>
            <a:pPr indent="-342900" lvl="0" marL="457200" rtl="0" algn="l">
              <a:spcBef>
                <a:spcPts val="0"/>
              </a:spcBef>
              <a:spcAft>
                <a:spcPts val="0"/>
              </a:spcAft>
              <a:buSzPts val="1800"/>
              <a:buAutoNum type="arabicPeriod"/>
            </a:pPr>
            <a:r>
              <a:rPr lang="en"/>
              <a:t>MU-MIMO, Software MIMO</a:t>
            </a:r>
            <a:endParaRPr/>
          </a:p>
          <a:p>
            <a:pPr indent="-342900" lvl="0" marL="457200" rtl="0" algn="l">
              <a:spcBef>
                <a:spcPts val="0"/>
              </a:spcBef>
              <a:spcAft>
                <a:spcPts val="0"/>
              </a:spcAft>
              <a:buSzPts val="1800"/>
              <a:buAutoNum type="arabicPeriod"/>
            </a:pPr>
            <a:r>
              <a:rPr lang="en"/>
              <a:t>V2X - 5G-V2X, 5GCAR</a:t>
            </a:r>
            <a:endParaRPr/>
          </a:p>
          <a:p>
            <a:pPr indent="-342900" lvl="0" marL="457200" rtl="0" algn="l">
              <a:spcBef>
                <a:spcPts val="0"/>
              </a:spcBef>
              <a:spcAft>
                <a:spcPts val="0"/>
              </a:spcAft>
              <a:buSzPts val="1800"/>
              <a:buAutoNum type="arabicPeriod"/>
            </a:pPr>
            <a:r>
              <a:rPr lang="en"/>
              <a:t>Full-Duplex Wireless - PHY layer</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Discussion Paper 1</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Demystifying millimeter-wave V2X: towards robust and efficient directional connectivity under high mobility [Maybe]</a:t>
            </a:r>
            <a:endParaRPr/>
          </a:p>
          <a:p>
            <a:pPr indent="0" lvl="0" marL="0" rtl="0" algn="l">
              <a:spcBef>
                <a:spcPts val="1600"/>
              </a:spcBef>
              <a:spcAft>
                <a:spcPts val="1600"/>
              </a:spcAft>
              <a:buNone/>
            </a:pPr>
            <a:r>
              <a:rPr lang="en"/>
              <a:t>Challenge: COSMOS: A city-scale programmable testbed for experimentation with advanced wireless </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COSMOS: A city-scale programmable testbed for experimentation with advanced wireless </a:t>
            </a:r>
            <a:endParaRPr/>
          </a:p>
        </p:txBody>
      </p:sp>
      <p:sp>
        <p:nvSpPr>
          <p:cNvPr id="101" name="Google Shape;101;p19"/>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COSMOS</a:t>
            </a:r>
            <a:r>
              <a:rPr lang="en"/>
              <a:t>: </a:t>
            </a:r>
            <a:r>
              <a:rPr b="1" lang="en"/>
              <a:t>C</a:t>
            </a:r>
            <a:r>
              <a:rPr lang="en"/>
              <a:t>loud enhanced </a:t>
            </a:r>
            <a:r>
              <a:rPr b="1" lang="en"/>
              <a:t>O</a:t>
            </a:r>
            <a:r>
              <a:rPr lang="en"/>
              <a:t>pen </a:t>
            </a:r>
            <a:r>
              <a:rPr b="1" lang="en"/>
              <a:t>S</a:t>
            </a:r>
            <a:r>
              <a:rPr lang="en"/>
              <a:t>oftware defined </a:t>
            </a:r>
            <a:r>
              <a:rPr b="1" lang="en"/>
              <a:t>MO</a:t>
            </a:r>
            <a:r>
              <a:rPr lang="en"/>
              <a:t>bile wireless testbed for city-</a:t>
            </a:r>
            <a:r>
              <a:rPr b="1" lang="en"/>
              <a:t>S</a:t>
            </a:r>
            <a:r>
              <a:rPr lang="en"/>
              <a:t>cale deployment</a:t>
            </a:r>
            <a:endParaRPr/>
          </a:p>
          <a:p>
            <a:pPr indent="0" lvl="0" marL="0" rtl="0" algn="l">
              <a:spcBef>
                <a:spcPts val="1600"/>
              </a:spcBef>
              <a:spcAft>
                <a:spcPts val="0"/>
              </a:spcAft>
              <a:buNone/>
            </a:pPr>
            <a:r>
              <a:rPr lang="en"/>
              <a:t>Building blocks</a:t>
            </a:r>
            <a:endParaRPr/>
          </a:p>
          <a:p>
            <a:pPr indent="-342900" lvl="0" marL="457200" rtl="0" algn="l">
              <a:spcBef>
                <a:spcPts val="1600"/>
              </a:spcBef>
              <a:spcAft>
                <a:spcPts val="0"/>
              </a:spcAft>
              <a:buSzPts val="1800"/>
              <a:buAutoNum type="arabicPeriod"/>
            </a:pPr>
            <a:r>
              <a:rPr lang="en"/>
              <a:t>Software Defined Radio</a:t>
            </a:r>
            <a:endParaRPr/>
          </a:p>
          <a:p>
            <a:pPr indent="-342900" lvl="0" marL="457200" rtl="0" algn="l">
              <a:spcBef>
                <a:spcPts val="0"/>
              </a:spcBef>
              <a:spcAft>
                <a:spcPts val="0"/>
              </a:spcAft>
              <a:buSzPts val="1800"/>
              <a:buAutoNum type="arabicPeriod"/>
            </a:pPr>
            <a:r>
              <a:rPr lang="en"/>
              <a:t>28 Ghz phased array antenna module</a:t>
            </a:r>
            <a:endParaRPr/>
          </a:p>
          <a:p>
            <a:pPr indent="-342900" lvl="0" marL="457200" rtl="0" algn="l">
              <a:spcBef>
                <a:spcPts val="0"/>
              </a:spcBef>
              <a:spcAft>
                <a:spcPts val="0"/>
              </a:spcAft>
              <a:buSzPts val="1800"/>
              <a:buAutoNum type="arabicPeriod"/>
            </a:pPr>
            <a:r>
              <a:rPr lang="en"/>
              <a:t>Optical transport network</a:t>
            </a:r>
            <a:endParaRPr/>
          </a:p>
          <a:p>
            <a:pPr indent="-342900" lvl="0" marL="457200" rtl="0" algn="l">
              <a:spcBef>
                <a:spcPts val="0"/>
              </a:spcBef>
              <a:spcAft>
                <a:spcPts val="0"/>
              </a:spcAft>
              <a:buSzPts val="1800"/>
              <a:buAutoNum type="arabicPeriod"/>
            </a:pPr>
            <a:r>
              <a:rPr lang="en"/>
              <a:t>Core and edge cloud</a:t>
            </a:r>
            <a:endParaRPr/>
          </a:p>
          <a:p>
            <a:pPr indent="-342900" lvl="0" marL="457200" rtl="0" algn="l">
              <a:spcBef>
                <a:spcPts val="0"/>
              </a:spcBef>
              <a:spcAft>
                <a:spcPts val="0"/>
              </a:spcAft>
              <a:buSzPts val="1800"/>
              <a:buAutoNum type="arabicPeriod"/>
            </a:pPr>
            <a:r>
              <a:rPr lang="en"/>
              <a:t>Control and management software</a:t>
            </a:r>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COSMOS: A city-scale programmable testbed for experimentation with advanced wireless </a:t>
            </a:r>
            <a:endParaRPr/>
          </a:p>
        </p:txBody>
      </p:sp>
      <p:sp>
        <p:nvSpPr>
          <p:cNvPr id="108" name="Google Shape;108;p20"/>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study use cases</a:t>
            </a:r>
            <a:endParaRPr/>
          </a:p>
          <a:p>
            <a:pPr indent="-342900" lvl="0" marL="457200" rtl="0" algn="l">
              <a:spcBef>
                <a:spcPts val="1600"/>
              </a:spcBef>
              <a:spcAft>
                <a:spcPts val="0"/>
              </a:spcAft>
              <a:buSzPts val="1800"/>
              <a:buChar char="●"/>
            </a:pPr>
            <a:r>
              <a:rPr lang="en"/>
              <a:t>Advanced PHY techniques: large/distributed MIMO and adaptive beamforming, full-duplex, multi-connectivity, coordinated scheduling, etc.</a:t>
            </a:r>
            <a:endParaRPr/>
          </a:p>
          <a:p>
            <a:pPr indent="-342900" lvl="0" marL="457200" rtl="0" algn="l">
              <a:spcBef>
                <a:spcPts val="0"/>
              </a:spcBef>
              <a:spcAft>
                <a:spcPts val="0"/>
              </a:spcAft>
              <a:buSzPts val="1800"/>
              <a:buChar char="●"/>
            </a:pPr>
            <a:r>
              <a:rPr lang="en"/>
              <a:t>Conclusively verifying mmWave feasibility for mobility services</a:t>
            </a:r>
            <a:endParaRPr/>
          </a:p>
          <a:p>
            <a:pPr indent="-342900" lvl="0" marL="457200" rtl="0" algn="l">
              <a:spcBef>
                <a:spcPts val="0"/>
              </a:spcBef>
              <a:spcAft>
                <a:spcPts val="0"/>
              </a:spcAft>
              <a:buSzPts val="1800"/>
              <a:buChar char="●"/>
            </a:pPr>
            <a:r>
              <a:rPr lang="en"/>
              <a:t>Heterogeneity, multi-homing and densification in cellular networks</a:t>
            </a:r>
            <a:endParaRPr/>
          </a:p>
          <a:p>
            <a:pPr indent="-342900" lvl="0" marL="457200" rtl="0" algn="l">
              <a:spcBef>
                <a:spcPts val="0"/>
              </a:spcBef>
              <a:spcAft>
                <a:spcPts val="0"/>
              </a:spcAft>
              <a:buSzPts val="1800"/>
              <a:buChar char="●"/>
            </a:pPr>
            <a:r>
              <a:rPr lang="en"/>
              <a:t>Dynamic spectrum access (e.g., distributed protocols, directional sharing of mmWave frequencies)</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COSMOS: A city-scale programmable testbed for experimentation with advanced wireless </a:t>
            </a:r>
            <a:endParaRPr/>
          </a:p>
        </p:txBody>
      </p:sp>
      <p:sp>
        <p:nvSpPr>
          <p:cNvPr id="115" name="Google Shape;115;p21"/>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study use cases</a:t>
            </a:r>
            <a:endParaRPr/>
          </a:p>
          <a:p>
            <a:pPr indent="-342900" lvl="0" marL="457200" rtl="0" algn="l">
              <a:spcBef>
                <a:spcPts val="1600"/>
              </a:spcBef>
              <a:spcAft>
                <a:spcPts val="0"/>
              </a:spcAft>
              <a:buSzPts val="1800"/>
              <a:buChar char="●"/>
            </a:pPr>
            <a:r>
              <a:rPr lang="en"/>
              <a:t>Latency reduction in mobile network PHY/MAC and network layers</a:t>
            </a:r>
            <a:endParaRPr/>
          </a:p>
          <a:p>
            <a:pPr indent="-342900" lvl="0" marL="457200" rtl="0" algn="l">
              <a:spcBef>
                <a:spcPts val="0"/>
              </a:spcBef>
              <a:spcAft>
                <a:spcPts val="0"/>
              </a:spcAft>
              <a:buSzPts val="1800"/>
              <a:buChar char="●"/>
            </a:pPr>
            <a:r>
              <a:rPr lang="en"/>
              <a:t>Integration of optical x-haul technology with wireless technologies</a:t>
            </a:r>
            <a:endParaRPr/>
          </a:p>
          <a:p>
            <a:pPr indent="-342900" lvl="0" marL="457200" rtl="0" algn="l">
              <a:spcBef>
                <a:spcPts val="0"/>
              </a:spcBef>
              <a:spcAft>
                <a:spcPts val="0"/>
              </a:spcAft>
              <a:buSzPts val="1800"/>
              <a:buChar char="●"/>
            </a:pPr>
            <a:r>
              <a:rPr lang="en"/>
              <a:t>Clean slate architectures for mobile networks</a:t>
            </a:r>
            <a:endParaRPr/>
          </a:p>
          <a:p>
            <a:pPr indent="-342900" lvl="0" marL="457200" rtl="0" algn="l">
              <a:spcBef>
                <a:spcPts val="0"/>
              </a:spcBef>
              <a:spcAft>
                <a:spcPts val="0"/>
              </a:spcAft>
              <a:buSzPts val="1800"/>
              <a:buChar char="●"/>
            </a:pPr>
            <a:r>
              <a:rPr lang="en"/>
              <a:t>Adaptive multicast for crowded venues</a:t>
            </a:r>
            <a:endParaRPr/>
          </a:p>
          <a:p>
            <a:pPr indent="-342900" lvl="0" marL="457200" rtl="0" algn="l">
              <a:spcBef>
                <a:spcPts val="0"/>
              </a:spcBef>
              <a:spcAft>
                <a:spcPts val="0"/>
              </a:spcAft>
              <a:buSzPts val="1800"/>
              <a:buChar char="●"/>
            </a:pPr>
            <a:r>
              <a:rPr lang="en"/>
              <a:t>Edge cloud integration with wireless networks</a:t>
            </a: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